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FFF36-CDE2-4910-A2F1-29491B00A97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0637F-6BB6-4B9B-95A7-308617320D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586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0637F-6BB6-4B9B-95A7-308617320D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DEEA10-9561-4C30-9FEA-01F5646CBD31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87A00E-0A46-430D-9277-212328EF4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DATA BASE</a:t>
            </a:r>
            <a:endParaRPr lang="en-US" sz="6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ADMINISTRING DATABASE SERVICES IN RED HAT LINUX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INSERT  INTO  phonebook  VALUES  </a:t>
            </a:r>
          </a:p>
          <a:p>
            <a:pPr>
              <a:buNone/>
            </a:pPr>
            <a:r>
              <a:rPr lang="en-US" dirty="0" smtClean="0"/>
              <a:t>    (‘Doe’, ‘John’, ‘555-555-1212’);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VIEW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3494340"/>
              </p:ext>
            </p:extLst>
          </p:nvPr>
        </p:nvGraphicFramePr>
        <p:xfrm>
          <a:off x="1524000" y="2286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555-555-1212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555-666-1313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Pawl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123-456-7890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Richard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111-222-3333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3992" y="1828800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phonebook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DATA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 *  FROM  phonebook;</a:t>
            </a:r>
          </a:p>
          <a:p>
            <a:r>
              <a:rPr lang="en-US" dirty="0" smtClean="0"/>
              <a:t>SELECT  </a:t>
            </a:r>
            <a:r>
              <a:rPr lang="en-US" dirty="0" err="1" smtClean="0"/>
              <a:t>first_name</a:t>
            </a:r>
            <a:r>
              <a:rPr lang="en-US" dirty="0" smtClean="0"/>
              <a:t>  FROM  phonebook;</a:t>
            </a:r>
          </a:p>
          <a:p>
            <a:r>
              <a:rPr lang="en-US" dirty="0" smtClean="0"/>
              <a:t>SELECT  </a:t>
            </a:r>
            <a:r>
              <a:rPr lang="en-US" dirty="0" err="1" smtClean="0"/>
              <a:t>Last_name</a:t>
            </a:r>
            <a:r>
              <a:rPr lang="en-US" dirty="0" smtClean="0"/>
              <a:t>,  Phone  FROM  phonebook;</a:t>
            </a:r>
          </a:p>
          <a:p>
            <a:r>
              <a:rPr lang="en-US" dirty="0" smtClean="0"/>
              <a:t>SELECT  CONCAT(</a:t>
            </a:r>
            <a:r>
              <a:rPr lang="en-US" dirty="0" err="1" smtClean="0"/>
              <a:t>First_name</a:t>
            </a:r>
            <a:r>
              <a:rPr lang="en-US" dirty="0" smtClean="0"/>
              <a:t>, “ ” , </a:t>
            </a:r>
            <a:r>
              <a:rPr lang="en-US" dirty="0" err="1" smtClean="0"/>
              <a:t>Last_name</a:t>
            </a:r>
            <a:r>
              <a:rPr lang="en-US" dirty="0" smtClean="0"/>
              <a:t>)  AS Name  FROM  phonebook;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962400"/>
          <a:ext cx="2133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        Doe   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Jane          Doe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        Pawl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Richard   Johnson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DATA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  *  FROM  phonebook  WHERE  </a:t>
            </a:r>
            <a:r>
              <a:rPr lang="en-US" dirty="0" err="1" smtClean="0"/>
              <a:t>first_name</a:t>
            </a:r>
            <a:r>
              <a:rPr lang="en-US" dirty="0" smtClean="0"/>
              <a:t>= “John”;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OPPOSITE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SELECT  *  FROM  phonebook  WHERE  </a:t>
            </a:r>
            <a:r>
              <a:rPr lang="en-US" dirty="0" err="1" smtClean="0"/>
              <a:t>first_name</a:t>
            </a:r>
            <a:r>
              <a:rPr lang="en-US" dirty="0" smtClean="0"/>
              <a:t>!= “John”;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CHOOSING  A  DATABASE: </a:t>
            </a:r>
            <a:br>
              <a:rPr lang="en-US" dirty="0" smtClean="0"/>
            </a:br>
            <a:r>
              <a:rPr lang="en-US" dirty="0" err="1" smtClean="0"/>
              <a:t>MySQL</a:t>
            </a:r>
            <a:r>
              <a:rPr lang="en-US" dirty="0" smtClean="0"/>
              <a:t>  V  </a:t>
            </a:r>
            <a:r>
              <a:rPr lang="en-US" dirty="0" err="1" smtClean="0"/>
              <a:t>PostgreSQL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SPEED: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MySQL</a:t>
            </a:r>
            <a:r>
              <a:rPr lang="en-US" dirty="0" smtClean="0"/>
              <a:t> is faster as compare to </a:t>
            </a:r>
            <a:r>
              <a:rPr lang="en-US" dirty="0" err="1" smtClean="0"/>
              <a:t>PostgreSQL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Queries are executed and results are displayed faster </a:t>
            </a:r>
          </a:p>
          <a:p>
            <a:r>
              <a:rPr lang="en-US" dirty="0" smtClean="0"/>
              <a:t>Data Locking: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PostgreSQL</a:t>
            </a:r>
            <a:r>
              <a:rPr lang="en-US" dirty="0" smtClean="0"/>
              <a:t> is better then </a:t>
            </a:r>
            <a:r>
              <a:rPr lang="en-US" dirty="0" err="1" smtClean="0"/>
              <a:t>MySQL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MySQL</a:t>
            </a:r>
            <a:r>
              <a:rPr lang="en-US" dirty="0" smtClean="0"/>
              <a:t> locks the whole table when some one is accessing a single field where as </a:t>
            </a:r>
            <a:r>
              <a:rPr lang="en-US" dirty="0" err="1" smtClean="0"/>
              <a:t>PostgreSQL</a:t>
            </a:r>
            <a:r>
              <a:rPr lang="en-US" dirty="0" smtClean="0"/>
              <a:t> just locks the raw which is currently being accessed, the rest whole table is open and unlock.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icons_266px_0022_Speed_92x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371600"/>
            <a:ext cx="914401" cy="7334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CAY9NR4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971800"/>
            <a:ext cx="688862" cy="685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table in </a:t>
            </a:r>
            <a:r>
              <a:rPr lang="en-US" dirty="0" err="1" smtClean="0"/>
              <a:t>MySQL</a:t>
            </a:r>
            <a:r>
              <a:rPr lang="en-US" dirty="0" smtClean="0"/>
              <a:t> and </a:t>
            </a:r>
            <a:r>
              <a:rPr lang="en-US" dirty="0" err="1" smtClean="0"/>
              <a:t>PostgreSQL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1600" y="2514600"/>
            <a:ext cx="5989320" cy="1828800"/>
          </a:xfrm>
          <a:ln>
            <a:solidFill>
              <a:srgbClr val="00B050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dirty="0" err="1" smtClean="0">
                <a:solidFill>
                  <a:srgbClr val="FF0000"/>
                </a:solidFill>
              </a:rPr>
              <a:t>PostgreSQL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438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555-555-1212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555-666-1313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Pawl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123-456-7890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Richard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111-222-3333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3544094" y="4609306"/>
            <a:ext cx="685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371600" y="3962400"/>
            <a:ext cx="5943600" cy="1588"/>
          </a:xfrm>
          <a:prstGeom prst="line">
            <a:avLst/>
          </a:prstGeom>
          <a:ln/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295400" y="4256183"/>
            <a:ext cx="6019800" cy="1588"/>
          </a:xfrm>
          <a:prstGeom prst="line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241234" y="4114800"/>
            <a:ext cx="304800" cy="1588"/>
          </a:xfrm>
          <a:prstGeom prst="line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129749" y="4114800"/>
            <a:ext cx="304800" cy="1588"/>
          </a:xfrm>
          <a:prstGeom prst="line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439694" y="3390900"/>
            <a:ext cx="1751806" cy="794"/>
          </a:xfrm>
          <a:prstGeom prst="line">
            <a:avLst/>
          </a:prstGeom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371600" y="2514600"/>
            <a:ext cx="5943600" cy="1588"/>
          </a:xfrm>
          <a:prstGeom prst="line">
            <a:avLst/>
          </a:prstGeom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95300" y="3390900"/>
            <a:ext cx="1752600" cy="1588"/>
          </a:xfrm>
          <a:prstGeom prst="line">
            <a:avLst/>
          </a:prstGeom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71600" y="4320697"/>
            <a:ext cx="5943600" cy="1588"/>
          </a:xfrm>
          <a:prstGeom prst="line">
            <a:avLst/>
          </a:prstGeom>
          <a:ln>
            <a:solidFill>
              <a:srgbClr val="00B05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2324894" y="2247106"/>
            <a:ext cx="532606" cy="79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447800" y="4876800"/>
            <a:ext cx="495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err="1" smtClean="0">
                <a:ln w="10160">
                  <a:solidFill>
                    <a:srgbClr val="D16349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PostgreSQL</a:t>
            </a:r>
            <a:endParaRPr lang="en-US" sz="4000" dirty="0">
              <a:ln w="10160">
                <a:solidFill>
                  <a:srgbClr val="D16349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95400" y="1371600"/>
            <a:ext cx="2590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MySQL</a:t>
            </a:r>
            <a:endParaRPr lang="en-US" sz="4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B0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r>
              <a:rPr lang="en-US" dirty="0" smtClean="0"/>
              <a:t> IS ACID COMPLIANCE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Atomicity: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1800" dirty="0" smtClean="0"/>
              <a:t>If you have a power failure or server crash after an original record has been deleted but before the updated one has been added , you done lose the record because atomic transaction ensure that the original record is not deleted unless and </a:t>
            </a:r>
            <a:r>
              <a:rPr lang="en-US" sz="1800" dirty="0" err="1" smtClean="0"/>
              <a:t>untill</a:t>
            </a:r>
            <a:r>
              <a:rPr lang="en-US" sz="1800" dirty="0" smtClean="0"/>
              <a:t> the new record is added.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new record to be added(before crash)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Record recovered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Deleted old record before crash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1066800" y="3276600"/>
            <a:ext cx="1295400" cy="1219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43000" y="3581400"/>
            <a:ext cx="3810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838994" y="4190206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1388125" y="3787966"/>
            <a:ext cx="1322025" cy="782198"/>
          </a:xfrm>
          <a:custGeom>
            <a:avLst/>
            <a:gdLst>
              <a:gd name="connsiteX0" fmla="*/ 0 w 1322025"/>
              <a:gd name="connsiteY0" fmla="*/ 1836 h 782198"/>
              <a:gd name="connsiteX1" fmla="*/ 1123721 w 1322025"/>
              <a:gd name="connsiteY1" fmla="*/ 739967 h 782198"/>
              <a:gd name="connsiteX2" fmla="*/ 1189822 w 1322025"/>
              <a:gd name="connsiteY2" fmla="*/ 255224 h 782198"/>
              <a:gd name="connsiteX3" fmla="*/ 550844 w 1322025"/>
              <a:gd name="connsiteY3" fmla="*/ 34887 h 782198"/>
              <a:gd name="connsiteX4" fmla="*/ 594911 w 1322025"/>
              <a:gd name="connsiteY4" fmla="*/ 45904 h 782198"/>
              <a:gd name="connsiteX5" fmla="*/ 561861 w 1322025"/>
              <a:gd name="connsiteY5" fmla="*/ 23870 h 78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2025" h="782198">
                <a:moveTo>
                  <a:pt x="0" y="1836"/>
                </a:moveTo>
                <a:cubicBezTo>
                  <a:pt x="462708" y="349786"/>
                  <a:pt x="925417" y="697736"/>
                  <a:pt x="1123721" y="739967"/>
                </a:cubicBezTo>
                <a:cubicBezTo>
                  <a:pt x="1322025" y="782198"/>
                  <a:pt x="1285301" y="372737"/>
                  <a:pt x="1189822" y="255224"/>
                </a:cubicBezTo>
                <a:cubicBezTo>
                  <a:pt x="1094343" y="137711"/>
                  <a:pt x="649996" y="69774"/>
                  <a:pt x="550844" y="34887"/>
                </a:cubicBezTo>
                <a:cubicBezTo>
                  <a:pt x="451692" y="0"/>
                  <a:pt x="593075" y="47740"/>
                  <a:pt x="594911" y="45904"/>
                </a:cubicBezTo>
                <a:cubicBezTo>
                  <a:pt x="596747" y="44068"/>
                  <a:pt x="23871" y="752819"/>
                  <a:pt x="561861" y="2387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3581400"/>
            <a:ext cx="381000" cy="2286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3505200"/>
            <a:ext cx="381000" cy="2286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86000" y="36576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r>
              <a:rPr lang="en-US" dirty="0" smtClean="0"/>
              <a:t> IS ACID COMPLIANCE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Consistency: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1600" dirty="0" smtClean="0"/>
              <a:t>Incomplete transactions are rolled back to maintain consistency.</a:t>
            </a:r>
          </a:p>
          <a:p>
            <a:r>
              <a:rPr lang="en-US" sz="2400" dirty="0" smtClean="0"/>
              <a:t>Isolation: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1600" dirty="0" smtClean="0"/>
              <a:t>Ensures that multiple transactions operating on the same data are completely isolated from each other. Prevents data corruption if two users try to write to the same record . (locking )</a:t>
            </a:r>
          </a:p>
          <a:p>
            <a:r>
              <a:rPr lang="en-US" sz="2400" dirty="0" smtClean="0"/>
              <a:t>Durability: 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600" dirty="0" smtClean="0"/>
              <a:t>If server crashed the database examines the</a:t>
            </a:r>
          </a:p>
          <a:p>
            <a:pPr>
              <a:buNone/>
            </a:pPr>
            <a:r>
              <a:rPr lang="en-US" sz="1600" dirty="0" smtClean="0"/>
              <a:t>    log file and makes the changes accordingly .</a:t>
            </a:r>
          </a:p>
          <a:p>
            <a:pPr>
              <a:buNone/>
            </a:pPr>
            <a:r>
              <a:rPr lang="en-US" dirty="0" smtClean="0"/>
              <a:t>                  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9" name="Picture 8" descr="0000337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657601"/>
            <a:ext cx="4038600" cy="2743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Procedural Languages</a:t>
            </a:r>
            <a:br>
              <a:rPr lang="en-US" b="1" dirty="0" smtClean="0"/>
            </a:b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>
                <a:solidFill>
                  <a:srgbClr val="C00000"/>
                </a:solidFill>
              </a:rPr>
              <a:t>imperative language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 smtClean="0"/>
              <a:t>P</a:t>
            </a:r>
            <a:r>
              <a:rPr lang="en-US" sz="2400" cap="none" dirty="0" err="1" smtClean="0"/>
              <a:t>ostgreSQL</a:t>
            </a:r>
            <a:r>
              <a:rPr lang="en-US" cap="none" dirty="0" smtClean="0"/>
              <a:t> , C++, JAVA , SQL</a:t>
            </a:r>
          </a:p>
          <a:p>
            <a:endParaRPr lang="en-US" dirty="0"/>
          </a:p>
        </p:txBody>
      </p:sp>
      <p:pic>
        <p:nvPicPr>
          <p:cNvPr id="5" name="Picture 4" descr="glue-m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3505200"/>
            <a:ext cx="1524000" cy="114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4648200"/>
            <a:ext cx="4828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Programming Languages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5410200"/>
            <a:ext cx="321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PHP, Pearl, Visual Basic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6" descr="glue-m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838200"/>
            <a:ext cx="1524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and configuring </a:t>
            </a:r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ways for installing and configuring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1-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 Version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Binary RPM 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MySQL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-server and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MySQL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-client)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Install it by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rpm  –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ii- Initialize the grand tables by 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mysql_install_db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command as root user.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iii- Go to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mysql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environment by typing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mysql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 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iv- Setting a password for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MySQL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root user by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mysql</a:t>
            </a:r>
            <a:r>
              <a:rPr lang="en-US" sz="1800" dirty="0" smtClean="0">
                <a:solidFill>
                  <a:srgbClr val="0070C0"/>
                </a:solidFill>
              </a:rPr>
              <a:t>&gt; SET PASSWORD FOR root = PASSWORD (“</a:t>
            </a:r>
            <a:r>
              <a:rPr lang="en-US" sz="1800" dirty="0" err="1" smtClean="0">
                <a:solidFill>
                  <a:srgbClr val="0070C0"/>
                </a:solidFill>
              </a:rPr>
              <a:t>secretword</a:t>
            </a:r>
            <a:r>
              <a:rPr lang="en-US" sz="1800" dirty="0" smtClean="0">
                <a:solidFill>
                  <a:srgbClr val="0070C0"/>
                </a:solidFill>
              </a:rPr>
              <a:t>”);  </a:t>
            </a: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 inside </a:t>
            </a:r>
            <a:r>
              <a:rPr lang="en-US" sz="1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mysql</a:t>
            </a:r>
            <a:r>
              <a:rPr lang="en-US" sz="1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environment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v- type </a:t>
            </a:r>
            <a:r>
              <a:rPr lang="en-US" sz="1800" dirty="0" smtClean="0">
                <a:solidFill>
                  <a:srgbClr val="0070C0"/>
                </a:solidFill>
              </a:rPr>
              <a:t>exit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 to exit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mysql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environment 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NOTE: Once installed through RPM , necessary user and group is created automatically by the name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MySQL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no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029200"/>
            <a:ext cx="6096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DATA BASE TYPES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        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PostgreSQL</a:t>
            </a:r>
            <a:r>
              <a:rPr lang="en-US" dirty="0" smtClean="0"/>
              <a:t>         </a:t>
            </a:r>
            <a:endParaRPr lang="en-US" dirty="0"/>
          </a:p>
        </p:txBody>
      </p:sp>
      <p:pic>
        <p:nvPicPr>
          <p:cNvPr id="4" name="Picture 3" descr="mysql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1524000"/>
            <a:ext cx="558800" cy="444500"/>
          </a:xfrm>
          <a:prstGeom prst="rect">
            <a:avLst/>
          </a:prstGeom>
        </p:spPr>
      </p:pic>
      <p:pic>
        <p:nvPicPr>
          <p:cNvPr id="5" name="Picture 4" descr="hdr_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514600"/>
            <a:ext cx="838201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database in </a:t>
            </a:r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 mysql</a:t>
            </a:r>
            <a:r>
              <a:rPr lang="en-US" dirty="0" smtClean="0">
                <a:solidFill>
                  <a:srgbClr val="0070C0"/>
                </a:solidFill>
              </a:rPr>
              <a:t>&gt; CREATE DATABASE animal;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mysqladmin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–u root –p create animals 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mysql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600200"/>
            <a:ext cx="482599" cy="333561"/>
          </a:xfrm>
          <a:prstGeom prst="rect">
            <a:avLst/>
          </a:prstGeom>
        </p:spPr>
      </p:pic>
      <p:pic>
        <p:nvPicPr>
          <p:cNvPr id="5" name="Picture 4" descr="hash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2590800"/>
            <a:ext cx="406433" cy="398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Granting and Taking away Privileges in 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GRANT ALL ON animals.* TO </a:t>
            </a:r>
            <a:r>
              <a:rPr lang="en-US" sz="2000" dirty="0" err="1" smtClean="0"/>
              <a:t>usman</a:t>
            </a:r>
            <a:r>
              <a:rPr lang="en-US" sz="2000" dirty="0" smtClean="0"/>
              <a:t> IDENTIFIED BY ‘usman123’;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REVOKE ALL on animals FROM </a:t>
            </a:r>
            <a:r>
              <a:rPr lang="en-US" sz="2000" dirty="0" err="1" smtClean="0"/>
              <a:t>usman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    </a:t>
            </a:r>
          </a:p>
          <a:p>
            <a:pPr>
              <a:buNone/>
            </a:pPr>
            <a:r>
              <a:rPr lang="en-US" sz="2000" dirty="0" smtClean="0"/>
              <a:t>                                  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Database                        User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743994" y="2057400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4267994" y="2056606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429794" y="2056606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7239000" y="2056606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62200" y="2286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Database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table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User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Password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2820194" y="3581400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572000" y="3580606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mysql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1524000"/>
            <a:ext cx="558800" cy="444500"/>
          </a:xfrm>
          <a:prstGeom prst="rect">
            <a:avLst/>
          </a:prstGeom>
        </p:spPr>
      </p:pic>
      <p:pic>
        <p:nvPicPr>
          <p:cNvPr id="18" name="Picture 17" descr="mysql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2971800"/>
            <a:ext cx="558800" cy="44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and configuring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613648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ways for installing and configuring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1-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 Version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Binary RPM 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postgresql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postgresql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-server and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postgresql-libs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Install it by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rpm  –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ii- Create the data directory by </a:t>
            </a:r>
            <a:r>
              <a:rPr lang="en-US" sz="1800" dirty="0" err="1" smtClean="0">
                <a:solidFill>
                  <a:srgbClr val="FF0000"/>
                </a:solidFill>
              </a:rPr>
              <a:t>mkdir</a:t>
            </a:r>
            <a:r>
              <a:rPr lang="en-US" sz="1800" dirty="0" smtClean="0">
                <a:solidFill>
                  <a:srgbClr val="FF0000"/>
                </a:solidFill>
              </a:rPr>
              <a:t> /</a:t>
            </a:r>
            <a:r>
              <a:rPr lang="en-US" sz="1800" dirty="0" err="1" smtClean="0">
                <a:solidFill>
                  <a:srgbClr val="FF0000"/>
                </a:solidFill>
              </a:rPr>
              <a:t>usr</a:t>
            </a:r>
            <a:r>
              <a:rPr lang="en-US" sz="1800" dirty="0" smtClean="0">
                <a:solidFill>
                  <a:srgbClr val="FF0000"/>
                </a:solidFill>
              </a:rPr>
              <a:t>/local/</a:t>
            </a:r>
            <a:r>
              <a:rPr lang="en-US" sz="1800" dirty="0" err="1" smtClean="0">
                <a:solidFill>
                  <a:srgbClr val="FF0000"/>
                </a:solidFill>
              </a:rPr>
              <a:t>pgsql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 as root user.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iii- Then change the user ownership of data directory to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postgres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user by typing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chown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postgres</a:t>
            </a:r>
            <a:r>
              <a:rPr lang="en-US" sz="1800" dirty="0" smtClean="0">
                <a:solidFill>
                  <a:srgbClr val="FF0000"/>
                </a:solidFill>
              </a:rPr>
              <a:t> /use/local/</a:t>
            </a:r>
            <a:r>
              <a:rPr lang="en-US" sz="1800" dirty="0" err="1" smtClean="0">
                <a:solidFill>
                  <a:srgbClr val="FF0000"/>
                </a:solidFill>
              </a:rPr>
              <a:t>pgsql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 as root user.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iv- Then change the group ownership of data directory to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postgres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group </a:t>
            </a:r>
            <a:r>
              <a:rPr lang="en-US" sz="1800" dirty="0" smtClean="0"/>
              <a:t>by typing </a:t>
            </a:r>
            <a:r>
              <a:rPr lang="en-US" sz="1800" dirty="0" err="1" smtClean="0">
                <a:solidFill>
                  <a:srgbClr val="FF0000"/>
                </a:solidFill>
              </a:rPr>
              <a:t>chgrp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postgres</a:t>
            </a:r>
            <a:r>
              <a:rPr lang="en-US" sz="1800" dirty="0" smtClean="0">
                <a:solidFill>
                  <a:srgbClr val="FF0000"/>
                </a:solidFill>
              </a:rPr>
              <a:t> /use/local/</a:t>
            </a:r>
            <a:r>
              <a:rPr lang="en-US" sz="1800" dirty="0" err="1" smtClean="0">
                <a:solidFill>
                  <a:srgbClr val="FF0000"/>
                </a:solidFill>
              </a:rPr>
              <a:t>pgsql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command as root user .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v- Then change your self to a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postgres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user by the command </a:t>
            </a:r>
            <a:r>
              <a:rPr lang="en-US" sz="1800" dirty="0" err="1" smtClean="0">
                <a:solidFill>
                  <a:srgbClr val="FF0000"/>
                </a:solidFill>
              </a:rPr>
              <a:t>su</a:t>
            </a:r>
            <a:r>
              <a:rPr lang="en-US" sz="1800" dirty="0" smtClean="0">
                <a:solidFill>
                  <a:srgbClr val="FF0000"/>
                </a:solidFill>
              </a:rPr>
              <a:t>- </a:t>
            </a:r>
            <a:r>
              <a:rPr lang="en-US" sz="1800" dirty="0" err="1" smtClean="0">
                <a:solidFill>
                  <a:srgbClr val="FF0000"/>
                </a:solidFill>
              </a:rPr>
              <a:t>postgres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order to initialize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the data directories.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vi- To initialize give the command  </a:t>
            </a:r>
            <a:r>
              <a:rPr lang="en-US" sz="1800" dirty="0" err="1" smtClean="0">
                <a:solidFill>
                  <a:srgbClr val="FF0000"/>
                </a:solidFill>
              </a:rPr>
              <a:t>initdb</a:t>
            </a:r>
            <a:r>
              <a:rPr lang="en-US" sz="1800" dirty="0" smtClean="0">
                <a:solidFill>
                  <a:srgbClr val="FF0000"/>
                </a:solidFill>
              </a:rPr>
              <a:t>  –D  /user/local/</a:t>
            </a:r>
            <a:r>
              <a:rPr lang="en-US" sz="1800" dirty="0" err="1" smtClean="0">
                <a:solidFill>
                  <a:srgbClr val="FF0000"/>
                </a:solidFill>
              </a:rPr>
              <a:t>pgsql</a:t>
            </a:r>
            <a:r>
              <a:rPr lang="en-US" sz="1800" dirty="0" smtClean="0">
                <a:solidFill>
                  <a:srgbClr val="FF0000"/>
                </a:solidFill>
              </a:rPr>
              <a:t>/data 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vii- Now start the database server by the command </a:t>
            </a:r>
            <a:r>
              <a:rPr lang="en-US" sz="1800" dirty="0" smtClean="0">
                <a:solidFill>
                  <a:srgbClr val="0070C0"/>
                </a:solidFill>
              </a:rPr>
              <a:t>/</a:t>
            </a:r>
            <a:r>
              <a:rPr lang="en-US" sz="1800" dirty="0" err="1" smtClean="0">
                <a:solidFill>
                  <a:srgbClr val="FF0000"/>
                </a:solidFill>
              </a:rPr>
              <a:t>usr</a:t>
            </a:r>
            <a:r>
              <a:rPr lang="en-US" sz="1800" dirty="0" smtClean="0">
                <a:solidFill>
                  <a:srgbClr val="FF0000"/>
                </a:solidFill>
              </a:rPr>
              <a:t>/bin/postmaster –D /</a:t>
            </a:r>
            <a:r>
              <a:rPr lang="en-US" sz="1800" dirty="0" err="1" smtClean="0">
                <a:solidFill>
                  <a:srgbClr val="FF0000"/>
                </a:solidFill>
              </a:rPr>
              <a:t>usr</a:t>
            </a:r>
            <a:r>
              <a:rPr lang="en-US" sz="1800" dirty="0" smtClean="0">
                <a:solidFill>
                  <a:srgbClr val="FF0000"/>
                </a:solidFill>
              </a:rPr>
              <a:t>/local/</a:t>
            </a:r>
            <a:r>
              <a:rPr lang="en-US" sz="1800" dirty="0" err="1" smtClean="0">
                <a:solidFill>
                  <a:srgbClr val="FF0000"/>
                </a:solidFill>
              </a:rPr>
              <a:t>pgsql</a:t>
            </a:r>
            <a:r>
              <a:rPr lang="en-US" sz="1800" dirty="0" smtClean="0">
                <a:solidFill>
                  <a:srgbClr val="FF0000"/>
                </a:solidFill>
              </a:rPr>
              <a:t>/data  OR  /</a:t>
            </a:r>
            <a:r>
              <a:rPr lang="en-US" sz="1800" dirty="0" err="1" smtClean="0">
                <a:solidFill>
                  <a:srgbClr val="FF0000"/>
                </a:solidFill>
              </a:rPr>
              <a:t>usr</a:t>
            </a:r>
            <a:r>
              <a:rPr lang="en-US" sz="1800" dirty="0" smtClean="0">
                <a:solidFill>
                  <a:srgbClr val="FF0000"/>
                </a:solidFill>
              </a:rPr>
              <a:t>/bin/</a:t>
            </a:r>
            <a:r>
              <a:rPr lang="en-US" sz="1800" dirty="0" err="1" smtClean="0">
                <a:solidFill>
                  <a:srgbClr val="FF0000"/>
                </a:solidFill>
              </a:rPr>
              <a:t>pg_ctl</a:t>
            </a:r>
            <a:r>
              <a:rPr lang="en-US" sz="1800" dirty="0" smtClean="0">
                <a:solidFill>
                  <a:srgbClr val="FF0000"/>
                </a:solidFill>
              </a:rPr>
              <a:t>  -D /</a:t>
            </a:r>
            <a:r>
              <a:rPr lang="en-US" sz="1800" dirty="0" err="1" smtClean="0">
                <a:solidFill>
                  <a:srgbClr val="FF0000"/>
                </a:solidFill>
              </a:rPr>
              <a:t>usr</a:t>
            </a:r>
            <a:r>
              <a:rPr lang="en-US" sz="1800" dirty="0" smtClean="0">
                <a:solidFill>
                  <a:srgbClr val="FF0000"/>
                </a:solidFill>
              </a:rPr>
              <a:t>/local/</a:t>
            </a:r>
            <a:r>
              <a:rPr lang="en-US" sz="1800" dirty="0" err="1" smtClean="0">
                <a:solidFill>
                  <a:srgbClr val="FF0000"/>
                </a:solidFill>
              </a:rPr>
              <a:t>pgsql</a:t>
            </a:r>
            <a:r>
              <a:rPr lang="en-US" sz="1800" dirty="0" smtClean="0">
                <a:solidFill>
                  <a:srgbClr val="FF0000"/>
                </a:solidFill>
              </a:rPr>
              <a:t>/data –l </a:t>
            </a:r>
            <a:r>
              <a:rPr lang="en-US" sz="1800" dirty="0" err="1" smtClean="0">
                <a:solidFill>
                  <a:srgbClr val="FF0000"/>
                </a:solidFill>
              </a:rPr>
              <a:t>logfile</a:t>
            </a:r>
            <a:r>
              <a:rPr lang="en-US" sz="1800" dirty="0" smtClean="0">
                <a:solidFill>
                  <a:srgbClr val="FF0000"/>
                </a:solidFill>
              </a:rPr>
              <a:t> start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viii- At the end issue the command </a:t>
            </a:r>
            <a:r>
              <a:rPr lang="en-US" sz="1800" dirty="0" smtClean="0">
                <a:solidFill>
                  <a:srgbClr val="FF0000"/>
                </a:solidFill>
              </a:rPr>
              <a:t>postmaster –D /</a:t>
            </a:r>
            <a:r>
              <a:rPr lang="en-US" sz="1800" dirty="0" err="1" smtClean="0">
                <a:solidFill>
                  <a:srgbClr val="FF0000"/>
                </a:solidFill>
              </a:rPr>
              <a:t>usr</a:t>
            </a:r>
            <a:r>
              <a:rPr lang="en-US" sz="1800" dirty="0" smtClean="0">
                <a:solidFill>
                  <a:srgbClr val="FF0000"/>
                </a:solidFill>
              </a:rPr>
              <a:t>/local/</a:t>
            </a:r>
            <a:r>
              <a:rPr lang="en-US" sz="1800" dirty="0" err="1" smtClean="0">
                <a:solidFill>
                  <a:srgbClr val="FF0000"/>
                </a:solidFill>
              </a:rPr>
              <a:t>pgsql</a:t>
            </a:r>
            <a:r>
              <a:rPr lang="en-US" sz="1800" dirty="0" smtClean="0">
                <a:solidFill>
                  <a:srgbClr val="FF0000"/>
                </a:solidFill>
              </a:rPr>
              <a:t>/data &amp;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NOTE: Once installed through RPM , necessary user and group is created automatically by the name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postgres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no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105400"/>
            <a:ext cx="6096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database 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CREATE DATABASE animal;                                   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createdb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animals 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hash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514600"/>
            <a:ext cx="406433" cy="398222"/>
          </a:xfrm>
          <a:prstGeom prst="rect">
            <a:avLst/>
          </a:prstGeom>
        </p:spPr>
      </p:pic>
      <p:pic>
        <p:nvPicPr>
          <p:cNvPr id="7" name="Picture 6" descr="hdr_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600200"/>
            <a:ext cx="838201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database user 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CREATE USER </a:t>
            </a:r>
            <a:r>
              <a:rPr lang="en-US" dirty="0" err="1" smtClean="0">
                <a:solidFill>
                  <a:srgbClr val="0070C0"/>
                </a:solidFill>
              </a:rPr>
              <a:t>usman</a:t>
            </a:r>
            <a:r>
              <a:rPr lang="en-US" dirty="0" smtClean="0">
                <a:solidFill>
                  <a:srgbClr val="0070C0"/>
                </a:solidFill>
              </a:rPr>
              <a:t>;                                   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createuser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usman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hash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514600"/>
            <a:ext cx="406433" cy="398222"/>
          </a:xfrm>
          <a:prstGeom prst="rect">
            <a:avLst/>
          </a:prstGeom>
        </p:spPr>
      </p:pic>
      <p:pic>
        <p:nvPicPr>
          <p:cNvPr id="7" name="Picture 6" descr="hdr_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600200"/>
            <a:ext cx="838201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database user 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DROP USER </a:t>
            </a:r>
            <a:r>
              <a:rPr lang="en-US" dirty="0" err="1" smtClean="0">
                <a:solidFill>
                  <a:srgbClr val="0070C0"/>
                </a:solidFill>
              </a:rPr>
              <a:t>usman</a:t>
            </a:r>
            <a:r>
              <a:rPr lang="en-US" dirty="0" smtClean="0">
                <a:solidFill>
                  <a:srgbClr val="0070C0"/>
                </a:solidFill>
              </a:rPr>
              <a:t>;                                   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dropuser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usman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hash-i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514600"/>
            <a:ext cx="406433" cy="398222"/>
          </a:xfrm>
          <a:prstGeom prst="rect">
            <a:avLst/>
          </a:prstGeom>
        </p:spPr>
      </p:pic>
      <p:pic>
        <p:nvPicPr>
          <p:cNvPr id="7" name="Picture 6" descr="hdr_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600200"/>
            <a:ext cx="838201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Granting and Taking away </a:t>
            </a:r>
            <a:r>
              <a:rPr lang="en-US" dirty="0" err="1" smtClean="0"/>
              <a:t>Privilages</a:t>
            </a:r>
            <a:r>
              <a:rPr lang="en-US" dirty="0" smtClean="0"/>
              <a:t> in </a:t>
            </a:r>
            <a:r>
              <a:rPr lang="en-US" dirty="0" err="1" smtClean="0"/>
              <a:t>PostgreSQL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GRANT ALL  ON  animals  TO  </a:t>
            </a:r>
            <a:r>
              <a:rPr lang="en-US" sz="2000" dirty="0" err="1" smtClean="0"/>
              <a:t>usman</a:t>
            </a:r>
            <a:r>
              <a:rPr lang="en-US" sz="2000" dirty="0" smtClean="0"/>
              <a:t> ;    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REVOKE ALL  on  animals  FROM  </a:t>
            </a:r>
            <a:r>
              <a:rPr lang="en-US" sz="2000" dirty="0" err="1" smtClean="0"/>
              <a:t>usman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       </a:t>
            </a:r>
          </a:p>
          <a:p>
            <a:pPr>
              <a:buNone/>
            </a:pPr>
            <a:r>
              <a:rPr lang="en-US" sz="2000" dirty="0" smtClean="0"/>
              <a:t>                                  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Database                        User</a:t>
            </a:r>
            <a:endParaRPr lang="en-US" sz="16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743994" y="2057400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4267994" y="2056606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62200" y="2286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 Database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User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2820194" y="3581400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572000" y="3580606"/>
            <a:ext cx="456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hdr_lef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600200"/>
            <a:ext cx="838201" cy="381000"/>
          </a:xfrm>
          <a:prstGeom prst="rect">
            <a:avLst/>
          </a:prstGeom>
        </p:spPr>
      </p:pic>
      <p:pic>
        <p:nvPicPr>
          <p:cNvPr id="10" name="Picture 9" descr="hdr_lef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048000"/>
            <a:ext cx="838201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clients</a:t>
            </a:r>
            <a:endParaRPr lang="en-US" dirty="0"/>
          </a:p>
        </p:txBody>
      </p:sp>
      <p:pic>
        <p:nvPicPr>
          <p:cNvPr id="4" name="Content Placeholder 3" descr="profile_icon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524000"/>
            <a:ext cx="914400" cy="914400"/>
          </a:xfrm>
        </p:spPr>
      </p:pic>
      <p:sp>
        <p:nvSpPr>
          <p:cNvPr id="5" name="Right Arrow 4"/>
          <p:cNvSpPr/>
          <p:nvPr/>
        </p:nvSpPr>
        <p:spPr>
          <a:xfrm>
            <a:off x="3810000" y="19050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icon-big-databa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524000"/>
            <a:ext cx="1371600" cy="1306286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1600200" y="19812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3810000" y="2209800"/>
            <a:ext cx="685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database_server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524001"/>
            <a:ext cx="1066800" cy="13716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rot="5400000" flipH="1" flipV="1">
            <a:off x="686594" y="28186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2820194" y="3047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4877594" y="3123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9600" y="335280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User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3352800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Client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3352800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Server</a:t>
            </a:r>
            <a:endParaRPr lang="en-US" dirty="0"/>
          </a:p>
        </p:txBody>
      </p:sp>
      <p:sp>
        <p:nvSpPr>
          <p:cNvPr id="26" name="Left Arrow 25"/>
          <p:cNvSpPr/>
          <p:nvPr/>
        </p:nvSpPr>
        <p:spPr>
          <a:xfrm>
            <a:off x="1600200" y="2286000"/>
            <a:ext cx="685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clients model </a:t>
            </a:r>
            <a:r>
              <a:rPr lang="en-US" sz="3600" dirty="0" smtClean="0"/>
              <a:t>1</a:t>
            </a:r>
            <a:endParaRPr lang="en-US" sz="3600" dirty="0"/>
          </a:p>
        </p:txBody>
      </p:sp>
      <p:pic>
        <p:nvPicPr>
          <p:cNvPr id="4" name="Content Placeholder 3" descr="profile_icon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00200" y="2133600"/>
            <a:ext cx="914400" cy="914400"/>
          </a:xfrm>
        </p:spPr>
      </p:pic>
      <p:pic>
        <p:nvPicPr>
          <p:cNvPr id="7" name="Picture 6" descr="icon-big-databa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752600"/>
            <a:ext cx="1371600" cy="13716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743200" y="24384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database_server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1752600"/>
            <a:ext cx="1066800" cy="137160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rot="5400000" flipH="1" flipV="1">
            <a:off x="1905794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400" y="342900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User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800" y="3429000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Client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3429000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Server</a:t>
            </a:r>
            <a:endParaRPr lang="en-US" dirty="0"/>
          </a:p>
        </p:txBody>
      </p:sp>
      <p:sp>
        <p:nvSpPr>
          <p:cNvPr id="26" name="Left Arrow 25"/>
          <p:cNvSpPr/>
          <p:nvPr/>
        </p:nvSpPr>
        <p:spPr>
          <a:xfrm>
            <a:off x="2667000" y="2895600"/>
            <a:ext cx="685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81400" y="1600200"/>
            <a:ext cx="4495800" cy="25146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1752600"/>
            <a:ext cx="10668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76400" y="1676400"/>
            <a:ext cx="838200" cy="24384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447800" y="4648200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local host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72678" y="4659868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Remote host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5638006" y="4418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clients model </a:t>
            </a:r>
            <a:r>
              <a:rPr lang="en-US" sz="3600" dirty="0" smtClean="0"/>
              <a:t>2</a:t>
            </a:r>
            <a:endParaRPr lang="en-US" sz="3600" dirty="0"/>
          </a:p>
        </p:txBody>
      </p:sp>
      <p:pic>
        <p:nvPicPr>
          <p:cNvPr id="4" name="Content Placeholder 3" descr="profile_icon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00200" y="2133600"/>
            <a:ext cx="914400" cy="914400"/>
          </a:xfrm>
        </p:spPr>
      </p:pic>
      <p:pic>
        <p:nvPicPr>
          <p:cNvPr id="7" name="Picture 6" descr="icon-big-databa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752600"/>
            <a:ext cx="1371600" cy="13716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743200" y="24384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database_server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1752600"/>
            <a:ext cx="1066800" cy="137160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rot="5400000" flipH="1" flipV="1">
            <a:off x="1905794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76400" y="342900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User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0" y="3352800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Client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79423" y="3429000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Server</a:t>
            </a:r>
            <a:endParaRPr lang="en-US" dirty="0"/>
          </a:p>
        </p:txBody>
      </p:sp>
      <p:sp>
        <p:nvSpPr>
          <p:cNvPr id="26" name="Left Arrow 25"/>
          <p:cNvSpPr/>
          <p:nvPr/>
        </p:nvSpPr>
        <p:spPr>
          <a:xfrm>
            <a:off x="2667000" y="2895600"/>
            <a:ext cx="685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81400" y="1600200"/>
            <a:ext cx="2133600" cy="25146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1752600"/>
            <a:ext cx="10668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76400" y="1676400"/>
            <a:ext cx="838200" cy="24384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447800" y="4648200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local host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0" y="4648200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Remote host 1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4420394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867400" y="1600200"/>
            <a:ext cx="2133600" cy="25146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0" y="4648200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Remote host 2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6706394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Responsibilities of a DBA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Installing &amp; maintaining database servers</a:t>
            </a:r>
          </a:p>
          <a:p>
            <a:r>
              <a:rPr lang="en-US" sz="2000" dirty="0" smtClean="0"/>
              <a:t>Installing patches</a:t>
            </a:r>
          </a:p>
          <a:p>
            <a:r>
              <a:rPr lang="en-US" sz="2000" dirty="0" smtClean="0"/>
              <a:t>Upgrading </a:t>
            </a:r>
            <a:r>
              <a:rPr lang="en-US" sz="2000" dirty="0" err="1" smtClean="0"/>
              <a:t>softwares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Installing &amp; maintaining database clients</a:t>
            </a:r>
          </a:p>
          <a:p>
            <a:r>
              <a:rPr lang="en-US" sz="2000" dirty="0" smtClean="0"/>
              <a:t>Installing &amp; maintaining client programs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Maintaining accounts and users.</a:t>
            </a:r>
          </a:p>
          <a:p>
            <a:r>
              <a:rPr lang="en-US" sz="2000" dirty="0" smtClean="0"/>
              <a:t>Adding /deleting users from the database</a:t>
            </a:r>
          </a:p>
          <a:p>
            <a:pPr>
              <a:buNone/>
            </a:pPr>
            <a:r>
              <a:rPr lang="en-US" sz="2800" dirty="0" smtClean="0"/>
              <a:t>4</a:t>
            </a:r>
            <a:r>
              <a:rPr lang="en-US" sz="2400" dirty="0" smtClean="0"/>
              <a:t>. Ensuring Database security</a:t>
            </a:r>
          </a:p>
          <a:p>
            <a:r>
              <a:rPr lang="en-US" sz="2000" dirty="0" smtClean="0"/>
              <a:t>Access control </a:t>
            </a:r>
          </a:p>
          <a:p>
            <a:r>
              <a:rPr lang="en-US" sz="2000" dirty="0" smtClean="0"/>
              <a:t>permissions</a:t>
            </a:r>
          </a:p>
          <a:p>
            <a:pPr>
              <a:buNone/>
            </a:pPr>
            <a:r>
              <a:rPr lang="en-US" sz="2400" dirty="0" smtClean="0"/>
              <a:t>5. Ensuring data integrity</a:t>
            </a:r>
          </a:p>
          <a:p>
            <a:r>
              <a:rPr lang="en-US" sz="2000" dirty="0" smtClean="0"/>
              <a:t>Protects data changes and avoids duplication in multiple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clients model </a:t>
            </a:r>
            <a:r>
              <a:rPr lang="en-US" sz="3600" dirty="0" smtClean="0"/>
              <a:t>3</a:t>
            </a:r>
            <a:endParaRPr lang="en-US" sz="3600" dirty="0"/>
          </a:p>
        </p:txBody>
      </p:sp>
      <p:pic>
        <p:nvPicPr>
          <p:cNvPr id="4" name="Content Placeholder 3" descr="profile_icon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95400" y="2133600"/>
            <a:ext cx="914400" cy="914400"/>
          </a:xfrm>
        </p:spPr>
      </p:pic>
      <p:pic>
        <p:nvPicPr>
          <p:cNvPr id="7" name="Picture 6" descr="icon-big-databa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752600"/>
            <a:ext cx="1371600" cy="13716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743200" y="24384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database_server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1752600"/>
            <a:ext cx="1066800" cy="137160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rot="5400000" flipH="1" flipV="1">
            <a:off x="1600994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66800" y="3276600"/>
            <a:ext cx="155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User</a:t>
            </a:r>
          </a:p>
          <a:p>
            <a:r>
              <a:rPr lang="en-US" dirty="0" smtClean="0"/>
              <a:t>Web Browser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0" y="3352800"/>
            <a:ext cx="1795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Client</a:t>
            </a:r>
          </a:p>
          <a:p>
            <a:r>
              <a:rPr lang="en-US" dirty="0" smtClean="0"/>
              <a:t>     Web Server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79423" y="3429000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Server</a:t>
            </a:r>
            <a:endParaRPr lang="en-US" dirty="0"/>
          </a:p>
        </p:txBody>
      </p:sp>
      <p:sp>
        <p:nvSpPr>
          <p:cNvPr id="26" name="Left Arrow 25"/>
          <p:cNvSpPr/>
          <p:nvPr/>
        </p:nvSpPr>
        <p:spPr>
          <a:xfrm>
            <a:off x="2667000" y="2895600"/>
            <a:ext cx="685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81400" y="1600200"/>
            <a:ext cx="2133600" cy="25146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1752600"/>
            <a:ext cx="10668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66800" y="1676400"/>
            <a:ext cx="1524000" cy="24384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66800" y="4648200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local host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10000" y="4648200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Remote host 1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4420394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867400" y="1600200"/>
            <a:ext cx="2133600" cy="25146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0" y="4648200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Remote host 2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6706394" y="4342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a database and getting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</a:t>
            </a:r>
            <a:r>
              <a:rPr lang="en-US" dirty="0" err="1" smtClean="0">
                <a:solidFill>
                  <a:srgbClr val="0070C0"/>
                </a:solidFill>
              </a:rPr>
              <a:t>mysql</a:t>
            </a:r>
            <a:r>
              <a:rPr lang="en-US" dirty="0" smtClean="0">
                <a:solidFill>
                  <a:srgbClr val="0070C0"/>
                </a:solidFill>
              </a:rPr>
              <a:t>&gt; help;                                                   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               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rgbClr val="0070C0"/>
                </a:solidFill>
              </a:rPr>
              <a:t>mysql</a:t>
            </a:r>
            <a:r>
              <a:rPr lang="en-US" dirty="0" smtClean="0">
                <a:solidFill>
                  <a:srgbClr val="0070C0"/>
                </a:solidFill>
              </a:rPr>
              <a:t>&gt; use animals;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</a:t>
            </a:r>
          </a:p>
          <a:p>
            <a:pPr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database name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 descr="mysql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9400" y="2514600"/>
            <a:ext cx="558800" cy="444500"/>
          </a:xfrm>
          <a:prstGeom prst="rect">
            <a:avLst/>
          </a:prstGeom>
        </p:spPr>
      </p:pic>
      <p:pic>
        <p:nvPicPr>
          <p:cNvPr id="8" name="Picture 7" descr="mysql-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9400" y="1600200"/>
            <a:ext cx="558800" cy="4445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rot="5400000" flipH="1" flipV="1">
            <a:off x="2972594" y="3199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FORMS OF DATABASE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Flat Files</a:t>
            </a:r>
          </a:p>
          <a:p>
            <a:pPr marL="514350" indent="-514350">
              <a:buNone/>
            </a:pPr>
            <a:r>
              <a:rPr lang="en-US" sz="2000" dirty="0" smtClean="0"/>
              <a:t>Simple text files having</a:t>
            </a:r>
          </a:p>
          <a:p>
            <a:pPr marL="514350" indent="-514350"/>
            <a:r>
              <a:rPr lang="en-US" sz="1800" dirty="0" smtClean="0"/>
              <a:t>Space</a:t>
            </a:r>
          </a:p>
          <a:p>
            <a:pPr marL="514350" indent="-514350"/>
            <a:r>
              <a:rPr lang="en-US" sz="1800" dirty="0" smtClean="0"/>
              <a:t>Tab</a:t>
            </a:r>
          </a:p>
          <a:p>
            <a:pPr marL="514350" indent="-514350"/>
            <a:r>
              <a:rPr lang="en-US" sz="1800" dirty="0" smtClean="0"/>
              <a:t>Other characters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Example:  /etc/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passwd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2. Relations </a:t>
            </a:r>
          </a:p>
          <a:p>
            <a:pPr marL="514350" indent="-514350"/>
            <a:r>
              <a:rPr lang="en-US" sz="2400" dirty="0" smtClean="0"/>
              <a:t> </a:t>
            </a:r>
            <a:r>
              <a:rPr lang="en-US" sz="2000" dirty="0" smtClean="0"/>
              <a:t>The are also called RDBMS</a:t>
            </a:r>
          </a:p>
          <a:p>
            <a:pPr marL="514350" indent="-51435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Example: Spreadsheets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FLAT FILES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LIMITATIONS/ DISADVANTAGES  </a:t>
            </a:r>
          </a:p>
          <a:p>
            <a:pPr>
              <a:buNone/>
            </a:pPr>
            <a:r>
              <a:rPr lang="en-US" sz="2400" dirty="0" smtClean="0"/>
              <a:t>1. Do not scale well</a:t>
            </a:r>
          </a:p>
          <a:p>
            <a:pPr>
              <a:buNone/>
            </a:pPr>
            <a:r>
              <a:rPr lang="en-US" sz="2400" dirty="0" smtClean="0"/>
              <a:t>Cannot perform random access on data</a:t>
            </a:r>
          </a:p>
          <a:p>
            <a:pPr>
              <a:buNone/>
            </a:pPr>
            <a:r>
              <a:rPr lang="en-US" sz="2400" dirty="0" smtClean="0"/>
              <a:t>Search line by line  (only sequential access)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Unsuitable for multi user environments.</a:t>
            </a:r>
          </a:p>
          <a:p>
            <a:pPr>
              <a:buNone/>
            </a:pPr>
            <a:r>
              <a:rPr lang="en-US" sz="2400" dirty="0" smtClean="0"/>
              <a:t>Simultaneous changes by two users can lead to overwriting</a:t>
            </a:r>
            <a:endParaRPr lang="en-US" sz="2400" dirty="0"/>
          </a:p>
        </p:txBody>
      </p:sp>
      <p:pic>
        <p:nvPicPr>
          <p:cNvPr id="1026" name="Picture 2" descr="C:\Program Files\Microsoft Office\MEDIA\CAGCAT10\j020546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648200"/>
            <a:ext cx="1818742" cy="1809598"/>
          </a:xfrm>
          <a:prstGeom prst="rect">
            <a:avLst/>
          </a:prstGeom>
          <a:noFill/>
        </p:spPr>
      </p:pic>
      <p:pic>
        <p:nvPicPr>
          <p:cNvPr id="5" name="Picture 4" descr="thumbs-dow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1447800"/>
            <a:ext cx="1076325" cy="761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RDBMS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ADVANTAGES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Very good at finding relationships between data</a:t>
            </a:r>
          </a:p>
          <a:p>
            <a:r>
              <a:rPr lang="en-US" dirty="0" smtClean="0"/>
              <a:t>Stores data in tables with fields which makes  searching and sorting data easy.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Database language</a:t>
            </a:r>
          </a:p>
          <a:p>
            <a:r>
              <a:rPr lang="en-US" dirty="0" smtClean="0"/>
              <a:t>Very similar to English and so it’s very simple</a:t>
            </a:r>
          </a:p>
          <a:p>
            <a:r>
              <a:rPr lang="en-US" dirty="0" smtClean="0"/>
              <a:t>SQL statements have a defined structure</a:t>
            </a:r>
          </a:p>
          <a:p>
            <a:r>
              <a:rPr lang="en-US" dirty="0" smtClean="0"/>
              <a:t>End users are unaware of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TABLE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column types for data</a:t>
            </a:r>
          </a:p>
          <a:p>
            <a:r>
              <a:rPr lang="en-US" dirty="0" smtClean="0"/>
              <a:t>Special column types </a:t>
            </a:r>
            <a:r>
              <a:rPr lang="en-US" dirty="0" err="1" smtClean="0"/>
              <a:t>e.g</a:t>
            </a:r>
            <a:r>
              <a:rPr lang="en-US" dirty="0" smtClean="0"/>
              <a:t> DATE , VAR, VARCHAR etc..</a:t>
            </a:r>
          </a:p>
          <a:p>
            <a:r>
              <a:rPr lang="en-US" dirty="0" smtClean="0"/>
              <a:t>SQL commands are not case sensitive</a:t>
            </a:r>
          </a:p>
          <a:p>
            <a:r>
              <a:rPr lang="en-US" dirty="0" smtClean="0"/>
              <a:t>Whitespace is generally ignored</a:t>
            </a:r>
          </a:p>
          <a:p>
            <a:r>
              <a:rPr lang="en-US" dirty="0" smtClean="0"/>
              <a:t>SQL statement terminates with a semi colon (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TABLE 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 TABLE  phonebook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Last_name</a:t>
            </a:r>
            <a:r>
              <a:rPr lang="en-US" dirty="0" smtClean="0"/>
              <a:t>  VARCHAR (25) NOT NULL,</a:t>
            </a:r>
          </a:p>
          <a:p>
            <a:r>
              <a:rPr lang="en-US" dirty="0" err="1" smtClean="0"/>
              <a:t>First_name</a:t>
            </a:r>
            <a:r>
              <a:rPr lang="en-US" dirty="0" smtClean="0"/>
              <a:t> VARCHAR (25) NOT NULL,</a:t>
            </a:r>
          </a:p>
          <a:p>
            <a:r>
              <a:rPr lang="en-US" dirty="0" smtClean="0"/>
              <a:t>Phone  INT (20) NOT NULL);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680</TotalTime>
  <Words>1164</Words>
  <Application>Microsoft Office PowerPoint</Application>
  <PresentationFormat>On-screen Show (4:3)</PresentationFormat>
  <Paragraphs>246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Civic</vt:lpstr>
      <vt:lpstr>ADMINISTRING DATABASE SERVICES IN RED HAT LINUX</vt:lpstr>
      <vt:lpstr>DATA BASE TYPES </vt:lpstr>
      <vt:lpstr>Responsibilities of a DBA</vt:lpstr>
      <vt:lpstr>FORMS OF DATABASE</vt:lpstr>
      <vt:lpstr>FLAT FILES</vt:lpstr>
      <vt:lpstr>RDBMS</vt:lpstr>
      <vt:lpstr>SQL BASICS</vt:lpstr>
      <vt:lpstr>CREATING A TABLE IDEA</vt:lpstr>
      <vt:lpstr>CREATING A TABLE . 1</vt:lpstr>
      <vt:lpstr>INSERTING VALUES </vt:lpstr>
      <vt:lpstr>TABLE VIEW  </vt:lpstr>
      <vt:lpstr>DISPLAYING DATA  </vt:lpstr>
      <vt:lpstr>DISPLAYING DATA  </vt:lpstr>
      <vt:lpstr>CHOOSING  A  DATABASE:  MySQL  V  PostgreSQL  </vt:lpstr>
      <vt:lpstr>Locking table in MySQL and PostgreSQL  </vt:lpstr>
      <vt:lpstr>PostgreSQL IS ACID COMPLIANCE  </vt:lpstr>
      <vt:lpstr>PostgreSQL IS ACID COMPLIANCE  </vt:lpstr>
      <vt:lpstr>Procedural Languages or imperative language </vt:lpstr>
      <vt:lpstr>Installing and configuring MySQL</vt:lpstr>
      <vt:lpstr>Creating a database in MySQL</vt:lpstr>
      <vt:lpstr>Granting and Taking away Privileges in MySQL</vt:lpstr>
      <vt:lpstr>Installing and configuring PostgreSQL</vt:lpstr>
      <vt:lpstr>Creating a database in PostgreSQL</vt:lpstr>
      <vt:lpstr>Creating a database user in PostgreSQL</vt:lpstr>
      <vt:lpstr>Deleting a database user in PostgreSQL</vt:lpstr>
      <vt:lpstr>Granting and Taking away Privilages in PostgreSQL</vt:lpstr>
      <vt:lpstr>Database clients</vt:lpstr>
      <vt:lpstr>Database clients model 1</vt:lpstr>
      <vt:lpstr>Database clients model 2</vt:lpstr>
      <vt:lpstr>Database clients model 3</vt:lpstr>
      <vt:lpstr>Changing a database and getting help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ADMINISTRING DATABASE SERVICES IN RED HAT LINUX</dc:title>
  <dc:creator>haroon</dc:creator>
  <cp:lastModifiedBy>Shazil Ali</cp:lastModifiedBy>
  <cp:revision>249</cp:revision>
  <dcterms:created xsi:type="dcterms:W3CDTF">2013-05-08T11:29:40Z</dcterms:created>
  <dcterms:modified xsi:type="dcterms:W3CDTF">2014-03-19T09:13:27Z</dcterms:modified>
</cp:coreProperties>
</file>