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3" r:id="rId1"/>
    <p:sldMasterId id="2147483650" r:id="rId2"/>
    <p:sldMasterId id="2147483651" r:id="rId3"/>
    <p:sldMasterId id="2147483656" r:id="rId4"/>
    <p:sldMasterId id="2147483657" r:id="rId5"/>
    <p:sldMasterId id="214748365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99CC99"/>
    <a:srgbClr val="FF7C80"/>
    <a:srgbClr val="FF999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28" y="-84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282700"/>
            <a:ext cx="2044700" cy="353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81700" cy="353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540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540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705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40916B-FF53-48AF-A958-007D8990355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F37338-293D-4F75-9897-1DE11DBED87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C199AC-356C-4544-9EC3-7E5243B3C77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3288" y="1793875"/>
            <a:ext cx="4316412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793875"/>
            <a:ext cx="4316413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66FE58-9263-4D64-B974-0A35CE07745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35D3C-3EF0-4BF0-89B7-96024CB8C8B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274BFF-8CD3-4E39-8D9D-9EA7D161D01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182F83-77DC-43A3-9C43-6E4FBAA96E0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9A0BA2-5149-40D2-AFF5-F71361B1443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52F0F5-D59A-481E-B213-FF6DBC11577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A05D6E-3E44-4DC6-A8F0-F43747C0A24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8713" y="641350"/>
            <a:ext cx="2209800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138" y="641350"/>
            <a:ext cx="6480175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EF6106-B014-465B-AFE7-EA37AE73D18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3AF371-CACC-4827-8F7E-30BC66CFB4E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BA8054-1B01-400E-BCC2-A1E289CB4E6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B270CF-8983-4548-B62E-290F7BBB829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449638"/>
            <a:ext cx="4495800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3449638"/>
            <a:ext cx="4495800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80002A-BAA2-4B01-AE4A-2450474C146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81D6FC-1BB9-4DD9-8C9A-8F168540ED2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60EA27-3DAA-46CA-B81F-CA6043E9E7E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7DAA60-68CF-45DB-A21C-2629A7E42E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74875-BC66-4336-9098-8C1F83435AD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E33526-8A66-4E35-B23B-A1D2FC27550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97762-B4A9-48E3-AE3A-E56DCD97EA0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4913" y="1506538"/>
            <a:ext cx="2347912" cy="374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506538"/>
            <a:ext cx="6894513" cy="374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B56A4-8B2A-4D88-94D9-92454E0CFFA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58" name="Group 2"/>
          <p:cNvGrpSpPr>
            <a:grpSpLocks/>
          </p:cNvGrpSpPr>
          <p:nvPr/>
        </p:nvGrpSpPr>
        <p:grpSpPr bwMode="auto">
          <a:xfrm>
            <a:off x="0" y="0"/>
            <a:ext cx="6519863" cy="7620000"/>
            <a:chOff x="0" y="0"/>
            <a:chExt cx="3696" cy="4320"/>
          </a:xfrm>
        </p:grpSpPr>
        <p:sp>
          <p:nvSpPr>
            <p:cNvPr id="2242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 anchor="ctr"/>
            <a:lstStyle/>
            <a:p>
              <a:pPr algn="ctr" defTabSz="1016000"/>
              <a:endParaRPr kumimoji="1" lang="en-AU" sz="27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2426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101599" tIns="50799" rIns="101599" bIns="50799" anchor="ctr"/>
            <a:lstStyle/>
            <a:p>
              <a:pPr algn="ctr" defTabSz="1016000"/>
              <a:endParaRPr kumimoji="1" lang="en-AU" sz="27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4261" name="Group 5"/>
          <p:cNvGrpSpPr>
            <a:grpSpLocks/>
          </p:cNvGrpSpPr>
          <p:nvPr/>
        </p:nvGrpSpPr>
        <p:grpSpPr bwMode="auto">
          <a:xfrm>
            <a:off x="4035425" y="5432425"/>
            <a:ext cx="5419725" cy="355600"/>
            <a:chOff x="2288" y="3080"/>
            <a:chExt cx="3072" cy="201"/>
          </a:xfrm>
        </p:grpSpPr>
        <p:sp>
          <p:nvSpPr>
            <p:cNvPr id="22426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2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192713" y="3252788"/>
            <a:ext cx="4459287" cy="20240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22426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2426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AU"/>
          </a:p>
        </p:txBody>
      </p:sp>
      <p:sp>
        <p:nvSpPr>
          <p:cNvPr id="2242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138" y="6942138"/>
            <a:ext cx="652462" cy="544512"/>
          </a:xfrm>
        </p:spPr>
        <p:txBody>
          <a:bodyPr anchorCtr="0"/>
          <a:lstStyle>
            <a:lvl1pPr>
              <a:defRPr/>
            </a:lvl1pPr>
          </a:lstStyle>
          <a:p>
            <a:fld id="{6C112D82-B62C-42C8-A1E2-C16FBFCE6D07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2242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100138"/>
            <a:ext cx="9144000" cy="2117725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AU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1BCE6-F9CB-44A6-94E8-C5C22791D3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D6CFA-BDE6-4791-A49E-10D3537D944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1863" y="2624138"/>
            <a:ext cx="419735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1613" y="2624138"/>
            <a:ext cx="419735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290D1-6581-439C-AC43-7763437227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21269-15E8-4711-A837-63D188ECF76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358FD-13E7-4624-8A73-4EFA25547F3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C67A6-5C13-4922-973D-2A2B44B6C06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B6200-3F9A-46AE-A3D7-6A27C42050D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D0D30-30FD-4119-A2EC-53B5E66B8C3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2E382-A8DA-4FF8-ACC6-91AFC9A7CE6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25" y="846138"/>
            <a:ext cx="2200275" cy="5916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138" y="846138"/>
            <a:ext cx="6453187" cy="5916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86F4C-7A83-49A6-8F9D-A6355640344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5" tIns="45720" rIns="91435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37896" name="Rectangle 8"/>
          <p:cNvSpPr>
            <a:spLocks noChangeArrowheads="1"/>
          </p:cNvSpPr>
          <p:nvPr>
            <p:ph type="body" idx="1"/>
          </p:nvPr>
        </p:nvSpPr>
        <p:spPr bwMode="auto">
          <a:xfrm>
            <a:off x="990600" y="3924300"/>
            <a:ext cx="8178800" cy="88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5" tIns="45720" rIns="91435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990600" y="2540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5" tIns="45720" rIns="91435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3771900" cy="1447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907088" y="7340600"/>
            <a:ext cx="424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977900" algn="l"/>
              </a:tabLst>
            </a:pPr>
            <a:r>
              <a:rPr lang="en-US" sz="1800" b="0">
                <a:solidFill>
                  <a:srgbClr val="2A2326"/>
                </a:solidFill>
              </a:rPr>
              <a:t>© 2004, MacAvon Media Productions</a:t>
            </a:r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8077200" y="0"/>
            <a:ext cx="21209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67700" y="0"/>
            <a:ext cx="723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>
                <a:solidFill>
                  <a:srgbClr val="D3AC6E"/>
                </a:solidFill>
              </a:rPr>
              <a:t>1</a:t>
            </a:r>
            <a:r>
              <a:rPr lang="en-US" b="0">
                <a:solidFill>
                  <a:srgbClr val="D3AC6E"/>
                </a:solidFill>
              </a:rPr>
              <a:t> 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3771900" cy="1447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907088" y="7340600"/>
            <a:ext cx="424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977900" algn="l"/>
              </a:tabLst>
            </a:pPr>
            <a:r>
              <a:rPr lang="en-US" sz="1800" b="0">
                <a:solidFill>
                  <a:srgbClr val="2A2326"/>
                </a:solidFill>
              </a:rPr>
              <a:t>© 2004, MacAvon Media Productions</a:t>
            </a: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8077200" y="0"/>
            <a:ext cx="21209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67700" y="0"/>
            <a:ext cx="723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>
                <a:solidFill>
                  <a:srgbClr val="D3AC6E"/>
                </a:solidFill>
              </a:rPr>
              <a:t>1</a:t>
            </a:r>
            <a:r>
              <a:rPr lang="en-US" b="0">
                <a:solidFill>
                  <a:srgbClr val="D3AC6E"/>
                </a:solidFill>
              </a:rPr>
              <a:t> 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1" name="Rectangle 7"/>
          <p:cNvSpPr>
            <a:spLocks noChangeArrowheads="1"/>
          </p:cNvSpPr>
          <p:nvPr userDrawn="1"/>
        </p:nvSpPr>
        <p:spPr bwMode="auto">
          <a:xfrm>
            <a:off x="0" y="0"/>
            <a:ext cx="846138" cy="7620000"/>
          </a:xfrm>
          <a:prstGeom prst="rect">
            <a:avLst/>
          </a:prstGeom>
          <a:solidFill>
            <a:srgbClr val="99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2" name="Freeform 8"/>
          <p:cNvSpPr>
            <a:spLocks/>
          </p:cNvSpPr>
          <p:nvPr userDrawn="1"/>
        </p:nvSpPr>
        <p:spPr bwMode="auto">
          <a:xfrm>
            <a:off x="508000" y="0"/>
            <a:ext cx="3048000" cy="85725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1728" y="480"/>
              </a:cxn>
              <a:cxn ang="0">
                <a:pos x="380" y="482"/>
              </a:cxn>
              <a:cxn ang="0">
                <a:pos x="354" y="480"/>
              </a:cxn>
              <a:cxn ang="0">
                <a:pos x="308" y="489"/>
              </a:cxn>
              <a:cxn ang="0">
                <a:pos x="246" y="531"/>
              </a:cxn>
              <a:cxn ang="0">
                <a:pos x="206" y="597"/>
              </a:cxn>
              <a:cxn ang="0">
                <a:pos x="192" y="666"/>
              </a:cxn>
              <a:cxn ang="0">
                <a:pos x="192" y="735"/>
              </a:cxn>
              <a:cxn ang="0">
                <a:pos x="0" y="735"/>
              </a:cxn>
              <a:cxn ang="0">
                <a:pos x="0" y="480"/>
              </a:cxn>
              <a:cxn ang="0">
                <a:pos x="0" y="0"/>
              </a:cxn>
              <a:cxn ang="0">
                <a:pos x="1728" y="0"/>
              </a:cxn>
            </a:cxnLst>
            <a:rect l="0" t="0" r="r" b="b"/>
            <a:pathLst>
              <a:path w="1728" h="735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rgbClr val="99CC99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80233" name="Group 9"/>
          <p:cNvGrpSpPr>
            <a:grpSpLocks/>
          </p:cNvGrpSpPr>
          <p:nvPr userDrawn="1"/>
        </p:nvGrpSpPr>
        <p:grpSpPr bwMode="auto">
          <a:xfrm>
            <a:off x="255588" y="1433513"/>
            <a:ext cx="8212137" cy="354012"/>
            <a:chOff x="166" y="949"/>
            <a:chExt cx="5173" cy="223"/>
          </a:xfrm>
        </p:grpSpPr>
        <p:sp>
          <p:nvSpPr>
            <p:cNvPr id="180234" name="AutoShape 10"/>
            <p:cNvSpPr>
              <a:spLocks noChangeArrowheads="1"/>
            </p:cNvSpPr>
            <p:nvPr userDrawn="1"/>
          </p:nvSpPr>
          <p:spPr bwMode="auto">
            <a:xfrm>
              <a:off x="433" y="949"/>
              <a:ext cx="4906" cy="222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5" name="AutoShape 11"/>
            <p:cNvSpPr>
              <a:spLocks noChangeArrowheads="1"/>
            </p:cNvSpPr>
            <p:nvPr userDrawn="1"/>
          </p:nvSpPr>
          <p:spPr bwMode="auto">
            <a:xfrm flipH="1">
              <a:off x="166" y="949"/>
              <a:ext cx="276" cy="223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36" name="AutoShape 12"/>
          <p:cNvSpPr>
            <a:spLocks noGrp="1" noChangeArrowheads="1"/>
          </p:cNvSpPr>
          <p:nvPr>
            <p:ph type="title"/>
          </p:nvPr>
        </p:nvSpPr>
        <p:spPr bwMode="auto">
          <a:xfrm>
            <a:off x="846138" y="641350"/>
            <a:ext cx="8805862" cy="792163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802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1793875"/>
            <a:ext cx="87852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802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8425" y="6834188"/>
            <a:ext cx="32194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>
            <a:lvl1pPr algn="ctr" defTabSz="1016000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1802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663" y="6935788"/>
            <a:ext cx="6524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1" compatLnSpc="1">
            <a:prstTxWarp prst="textNoShape">
              <a:avLst/>
            </a:prstTxWarp>
          </a:bodyPr>
          <a:lstStyle>
            <a:lvl1pPr defTabSz="1016000">
              <a:defRPr sz="2900">
                <a:solidFill>
                  <a:schemeClr val="bg1"/>
                </a:solidFill>
                <a:latin typeface="+mn-lt"/>
              </a:defRPr>
            </a:lvl1pPr>
          </a:lstStyle>
          <a:p>
            <a:fld id="{D1722A77-B9CB-418E-9707-0C13134DA6F9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180240" name="Text Box 16"/>
          <p:cNvSpPr txBox="1">
            <a:spLocks/>
          </p:cNvSpPr>
          <p:nvPr userDrawn="1"/>
        </p:nvSpPr>
        <p:spPr bwMode="auto">
          <a:xfrm>
            <a:off x="8286750" y="7345363"/>
            <a:ext cx="1873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200" b="0"/>
              <a:t>COMP135/COMP535</a:t>
            </a:r>
            <a:endParaRPr lang="en-AU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191" name="Group 7"/>
          <p:cNvGrpSpPr>
            <a:grpSpLocks/>
          </p:cNvGrpSpPr>
          <p:nvPr userDrawn="1"/>
        </p:nvGrpSpPr>
        <p:grpSpPr bwMode="auto">
          <a:xfrm>
            <a:off x="0" y="0"/>
            <a:ext cx="6519863" cy="7620000"/>
            <a:chOff x="0" y="0"/>
            <a:chExt cx="3696" cy="4320"/>
          </a:xfrm>
        </p:grpSpPr>
        <p:sp>
          <p:nvSpPr>
            <p:cNvPr id="22119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 anchor="ctr"/>
            <a:lstStyle/>
            <a:p>
              <a:pPr algn="ctr" defTabSz="1016000"/>
              <a:endParaRPr kumimoji="1" lang="en-AU" sz="27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21193" name="AutoShape 9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rgbClr val="99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101599" tIns="50799" rIns="101599" bIns="50799" anchor="ctr"/>
            <a:lstStyle/>
            <a:p>
              <a:pPr algn="ctr" defTabSz="1016000"/>
              <a:endParaRPr kumimoji="1" lang="en-AU" sz="27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1194" name="Group 10"/>
          <p:cNvGrpSpPr>
            <a:grpSpLocks/>
          </p:cNvGrpSpPr>
          <p:nvPr userDrawn="1"/>
        </p:nvGrpSpPr>
        <p:grpSpPr bwMode="auto">
          <a:xfrm>
            <a:off x="4071938" y="6042025"/>
            <a:ext cx="5419725" cy="355600"/>
            <a:chOff x="2288" y="3080"/>
            <a:chExt cx="3072" cy="201"/>
          </a:xfrm>
        </p:grpSpPr>
        <p:sp>
          <p:nvSpPr>
            <p:cNvPr id="221195" name="AutoShape 11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196" name="AutoShape 12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119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2888" y="6618288"/>
            <a:ext cx="3219450" cy="528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algn="r" defTabSz="1016000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22120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942138"/>
            <a:ext cx="652462" cy="544512"/>
          </a:xfrm>
          <a:prstGeom prst="rect">
            <a:avLst/>
          </a:prstGeom>
          <a:solidFill>
            <a:srgbClr val="99CC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defTabSz="1016000">
              <a:defRPr sz="2900">
                <a:solidFill>
                  <a:schemeClr val="bg1"/>
                </a:solidFill>
                <a:latin typeface="+mn-lt"/>
              </a:defRPr>
            </a:lvl1pPr>
          </a:lstStyle>
          <a:p>
            <a:fld id="{F2AF62FB-8464-46C6-8179-5959D839FF27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221202" name="Text Box 18"/>
          <p:cNvSpPr txBox="1">
            <a:spLocks/>
          </p:cNvSpPr>
          <p:nvPr userDrawn="1"/>
        </p:nvSpPr>
        <p:spPr bwMode="auto">
          <a:xfrm>
            <a:off x="8429625" y="7345363"/>
            <a:ext cx="1730375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200" b="0"/>
              <a:t>COMP135/COMP535</a:t>
            </a:r>
            <a:endParaRPr lang="en-AU" sz="1200" b="0"/>
          </a:p>
        </p:txBody>
      </p:sp>
      <p:sp>
        <p:nvSpPr>
          <p:cNvPr id="221203" name="Text Box 19"/>
          <p:cNvSpPr txBox="1">
            <a:spLocks/>
          </p:cNvSpPr>
          <p:nvPr userDrawn="1"/>
        </p:nvSpPr>
        <p:spPr bwMode="auto">
          <a:xfrm>
            <a:off x="1458913" y="3460750"/>
            <a:ext cx="79422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838200" algn="l"/>
              </a:tabLst>
            </a:pPr>
            <a:endParaRPr lang="en-AU"/>
          </a:p>
        </p:txBody>
      </p:sp>
      <p:sp>
        <p:nvSpPr>
          <p:cNvPr id="22120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758825" y="1506538"/>
            <a:ext cx="9144000" cy="127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2120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3449638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Second level</a:t>
            </a:r>
          </a:p>
          <a:p>
            <a:pPr lvl="0"/>
            <a:r>
              <a:rPr lang="en-AU" smtClean="0"/>
              <a:t>text styles</a:t>
            </a:r>
          </a:p>
          <a:p>
            <a:pPr lvl="2"/>
            <a:r>
              <a:rPr lang="en-AU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234" name="Group 2"/>
          <p:cNvGrpSpPr>
            <a:grpSpLocks/>
          </p:cNvGrpSpPr>
          <p:nvPr/>
        </p:nvGrpSpPr>
        <p:grpSpPr bwMode="auto">
          <a:xfrm>
            <a:off x="0" y="0"/>
            <a:ext cx="8466138" cy="7620000"/>
            <a:chOff x="0" y="0"/>
            <a:chExt cx="4800" cy="4320"/>
          </a:xfrm>
        </p:grpSpPr>
        <p:grpSp>
          <p:nvGrpSpPr>
            <p:cNvPr id="22323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232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2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2323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232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2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324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846138" y="846138"/>
            <a:ext cx="8805862" cy="1270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232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2624138"/>
            <a:ext cx="85471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232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09863" y="6942138"/>
            <a:ext cx="236696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algn="r" defTabSz="1016000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2232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138" y="6942138"/>
            <a:ext cx="32194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algn="ctr" defTabSz="1016000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2232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663" y="6935788"/>
            <a:ext cx="6524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1" compatLnSpc="1">
            <a:prstTxWarp prst="textNoShape">
              <a:avLst/>
            </a:prstTxWarp>
          </a:bodyPr>
          <a:lstStyle>
            <a:lvl1pPr defTabSz="1016000">
              <a:defRPr sz="2900">
                <a:solidFill>
                  <a:schemeClr val="bg1"/>
                </a:solidFill>
                <a:latin typeface="+mn-lt"/>
              </a:defRPr>
            </a:lvl1pPr>
          </a:lstStyle>
          <a:p>
            <a:fld id="{4B2FFC1B-5439-4D78-9CF8-9DC91CCC3849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6000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700">
          <a:solidFill>
            <a:schemeClr val="tx1"/>
          </a:solidFill>
          <a:latin typeface="+mn-lt"/>
        </a:defRPr>
      </a:lvl2pPr>
      <a:lvl3pPr marL="1270000" indent="-2540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778000" indent="-2540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286000" indent="-2540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743200" indent="-2540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3200400" indent="-2540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657600" indent="-2540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4114800" indent="-254000" algn="l" defTabSz="1016000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71500" y="4014788"/>
            <a:ext cx="8748713" cy="1739900"/>
          </a:xfrm>
          <a:ln/>
        </p:spPr>
        <p:txBody>
          <a:bodyPr/>
          <a:lstStyle/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 i="1"/>
              <a:t>Digital Multimedia, 2nd edition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Nigel Chapman &amp; Jenny Chapman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Chapter 1</a:t>
            </a:r>
            <a:endParaRPr lang="en-US" sz="200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Lecture 1 – Introduction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Elements arranged in time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Presented in sequence on a </a:t>
            </a:r>
            <a:r>
              <a:rPr lang="en-US" i="1"/>
              <a:t>timeline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Elements may be frames or discrete pages (slideshow)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Often incorporates </a:t>
            </a:r>
            <a:r>
              <a:rPr lang="en-US" i="1"/>
              <a:t>parallelism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Parallel elements may be synchronized</a:t>
            </a:r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Time-Based Multimedia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03288" y="1793875"/>
            <a:ext cx="4392612" cy="5038725"/>
          </a:xfrm>
          <a:noFill/>
        </p:spPr>
        <p:txBody>
          <a:bodyPr/>
          <a:lstStyle/>
          <a:p>
            <a:pPr>
              <a:tabLst>
                <a:tab pos="889000" algn="l"/>
                <a:tab pos="889000" algn="l"/>
              </a:tabLst>
            </a:pPr>
            <a:r>
              <a:rPr lang="en-US"/>
              <a:t>Film: fixed order of frames defines a single playback sequence</a:t>
            </a:r>
          </a:p>
          <a:p>
            <a:pPr>
              <a:tabLst>
                <a:tab pos="889000" algn="l"/>
                <a:tab pos="889000" algn="l"/>
              </a:tabLst>
            </a:pPr>
            <a:r>
              <a:rPr lang="en-US"/>
              <a:t>Book: physical arrangement of text and pages implies a linear reading order</a:t>
            </a: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Linearity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5900" y="1793875"/>
            <a:ext cx="4394200" cy="3600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03288" y="1793875"/>
            <a:ext cx="4392612" cy="5038725"/>
          </a:xfrm>
          <a:noFill/>
        </p:spPr>
        <p:txBody>
          <a:bodyPr/>
          <a:lstStyle/>
          <a:p>
            <a:pPr>
              <a:tabLst>
                <a:tab pos="889000" algn="l"/>
                <a:tab pos="889000" algn="l"/>
              </a:tabLst>
            </a:pPr>
            <a:r>
              <a:rPr lang="en-US"/>
              <a:t>Flash: jumps between frames, controlled by interactivity, permit branching and loops</a:t>
            </a:r>
          </a:p>
          <a:p>
            <a:pPr>
              <a:tabLst>
                <a:tab pos="889000" algn="l"/>
                <a:tab pos="889000" algn="l"/>
              </a:tabLst>
            </a:pPr>
            <a:r>
              <a:rPr lang="en-US"/>
              <a:t>Hypermedia: links between pages permit multiple arbitrary reading orders</a:t>
            </a: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Non-Linearity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6575" y="2443163"/>
            <a:ext cx="3790950" cy="4643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2081213"/>
            <a:ext cx="8178800" cy="5043487"/>
          </a:xfrm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User input may control a multimedia production, but only within limits set by the multimedia producer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Only choices that are coded into the program are possible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Can allow the user to control events at many points, leading to combinatorial growth in number of possibilities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e.g. 4 choices at each of 5 points implies 20 branches but 1024 possible sequences</a:t>
            </a:r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Interactivity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Means of presenting choices and accepting user input can vary enormously from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Stylized interface elements used by mainstream OSs and applications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to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Free-form, dynamically changing interaction of games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Conventions are predictable, but limited to (static) context in which they were developed</a:t>
            </a:r>
          </a:p>
        </p:txBody>
      </p:sp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User Interfaces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98500" y="2009775"/>
            <a:ext cx="8763000" cy="4949825"/>
          </a:xfrm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If access to multimedia is the norm, those denied access become marginalized ('digital divide')</a:t>
            </a:r>
          </a:p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Access may be limited by lack of: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Access to equipment and skills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Network infrastructure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Literacy and education</a:t>
            </a:r>
          </a:p>
          <a:p>
            <a:pPr lvl="1">
              <a:spcAft>
                <a:spcPts val="2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Physical and cognitive abilities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These factors may depend on wealth, geographical location,… 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Access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73100" y="2081213"/>
            <a:ext cx="8813800" cy="4878387"/>
          </a:xfrm>
          <a:noFill/>
        </p:spPr>
        <p:txBody>
          <a:bodyPr/>
          <a:lstStyle/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Access to production of traditional media highly restricted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Books: distributed through publishers, subject to editorial scrutiny; barriers to newcomers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Film: very high cost; studios prefer safe bets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Music: mostly distributed by few labels controlled by small number of multinationals; hard to break in to the business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TV: video production relatively low cost, but access to broadcast rigidly controlled</a:t>
            </a:r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831850" y="784225"/>
            <a:ext cx="8712200" cy="722313"/>
          </a:xfrm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 sz="4000"/>
              <a:t>Traditional Media Production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Potentially anyone with Internet access can have their own Web site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ISPs provide free Web space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Free and inexpensive tools are adequate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WWW has potential for revolution in access to the means of production and distribution of digital material</a:t>
            </a:r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Web Site Production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All sufficiently complex societies seek to control what people may see or hear, either by explicit policing, economic or other means</a:t>
            </a:r>
          </a:p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Rapid growth of the Internet and its potential for disseminating unacceptable content has given new impetus to debates about censorship</a:t>
            </a:r>
          </a:p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Complicated ethical issues with no enduring conclusion or consensus despite thousands of years of debate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Control of Content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WWW is </a:t>
            </a:r>
            <a:r>
              <a:rPr lang="en-US" i="1"/>
              <a:t>global</a:t>
            </a:r>
            <a:r>
              <a:rPr lang="en-US"/>
              <a:t> network, hence material reaches many different societies and cultural and religious groups within those societies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Many different models of censorship – none, rigid centralized control, self-regulation, …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Unrealistic to expect a single model of censorship to be acceptable everywhere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Difficult to assign responsibility for disseminaton of content on Internet</a:t>
            </a:r>
          </a:p>
        </p:txBody>
      </p:sp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Diversity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The same story, information, etc can be represented in different </a:t>
            </a:r>
            <a:r>
              <a:rPr lang="en-US" i="1"/>
              <a:t>media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Text, images, sound, moving pictures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All media can be represented </a:t>
            </a:r>
            <a:r>
              <a:rPr lang="en-US" i="1"/>
              <a:t>digitally</a:t>
            </a:r>
            <a:r>
              <a:rPr lang="en-US"/>
              <a:t> as a structured collection of bits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Manipulated by programs, stored, transmitted over networks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Digital media can be combined into </a:t>
            </a:r>
            <a:r>
              <a:rPr lang="en-US" i="1"/>
              <a:t>multimedia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Digital Multimedia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Platform for Internet Content Selection</a:t>
            </a:r>
          </a:p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Attempt to provide a mechanism that supports a diversity of attitudes towards content and censorship</a:t>
            </a:r>
          </a:p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Labels attached to each page, providing a rating of its contents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PICS only defines standard label format</a:t>
            </a:r>
          </a:p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Screening software rejects material deemed unsuitable according to user's criteria</a:t>
            </a:r>
          </a:p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Defers the difficult decisions</a:t>
            </a:r>
          </a:p>
        </p:txBody>
      </p:sp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PICS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Combination of media is actually commonplace (e.g. TV news) and natural – we perceive the world through all our senses at once</a:t>
            </a:r>
          </a:p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Novelty of </a:t>
            </a:r>
            <a:r>
              <a:rPr lang="en-US" i="1"/>
              <a:t>digital</a:t>
            </a:r>
            <a:r>
              <a:rPr lang="en-US"/>
              <a:t> multimedia is that all media can be treated as </a:t>
            </a:r>
            <a:r>
              <a:rPr lang="en-US" i="1"/>
              <a:t>data</a:t>
            </a:r>
          </a:p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Programs can manipulate data in response to user input, so digital multimedia can be </a:t>
            </a:r>
            <a:r>
              <a:rPr lang="en-US" i="1"/>
              <a:t>interactive</a:t>
            </a:r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Interactive Multimedia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76313" y="2081213"/>
            <a:ext cx="8853487" cy="5081587"/>
          </a:xfrm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Some dates:</a:t>
            </a:r>
          </a:p>
          <a:p>
            <a:pPr lvl="1">
              <a:lnSpc>
                <a:spcPct val="80000"/>
              </a:lnSpc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CD-ROM specification published 1985</a:t>
            </a:r>
          </a:p>
          <a:p>
            <a:pPr lvl="1">
              <a:lnSpc>
                <a:spcPct val="80000"/>
              </a:lnSpc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CD-ROM drives on desktop machines from ~1989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WWW publicly available at start of 1992</a:t>
            </a:r>
          </a:p>
          <a:p>
            <a:pPr lvl="2">
              <a:lnSpc>
                <a:spcPct val="50000"/>
              </a:lnSpc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Handful of servers; line-based browser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HTML 3.2 adopted as W3C Recommendation in January 1997</a:t>
            </a:r>
          </a:p>
          <a:p>
            <a:pPr lvl="2">
              <a:lnSpc>
                <a:spcPct val="60000"/>
              </a:lnSpc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Audio and video proprietary extensions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Historical Context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38200" y="2540000"/>
            <a:ext cx="8483600" cy="4419600"/>
          </a:xfrm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Takes time for conventions about content and consumption to become established – cf film: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1895 footage of train arriving at station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Early animations and trick films shown as part of vaudeville acts at the same time as narrative films were being shown in cinema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Established forms translated into new medium (e.g. newsreels based on newspapers)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Cultural Development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Multimedia </a:t>
            </a:r>
            <a:r>
              <a:rPr lang="en-US" i="1"/>
              <a:t>production</a:t>
            </a:r>
            <a:r>
              <a:rPr lang="en-US"/>
              <a:t> – display and presentation is the sole purpose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Multimedia </a:t>
            </a:r>
            <a:r>
              <a:rPr lang="en-US" i="1"/>
              <a:t>application</a:t>
            </a:r>
            <a:r>
              <a:rPr lang="en-US"/>
              <a:t> – display is driven by computation 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e.g. Web application presenting data stored in a database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Multiple media</a:t>
            </a:r>
            <a:r>
              <a:rPr lang="en-US"/>
              <a:t> – user must switch between </a:t>
            </a:r>
            <a:r>
              <a:rPr lang="en-US" i="1"/>
              <a:t>modalities</a:t>
            </a:r>
            <a:r>
              <a:rPr lang="en-US"/>
              <a:t> (read, watch, listen,…) instead of combining them</a:t>
            </a: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Terminology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</a:tabLst>
            </a:pPr>
            <a:r>
              <a:rPr lang="en-US"/>
              <a:t>Digital multimedia: any combination of two or more media, represented in a digital form, sufficiently well integrated to be presented via a single interface, or manipulated by a single computer program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Definition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Online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Uses a </a:t>
            </a:r>
            <a:r>
              <a:rPr lang="en-US" i="1"/>
              <a:t>network</a:t>
            </a:r>
            <a:r>
              <a:rPr lang="en-US"/>
              <a:t> (usually the Internet) to send information from one computer to another</a:t>
            </a:r>
          </a:p>
          <a:p>
            <a:pPr lvl="2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World Wide Web is commonest form of online delivery of multimedia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Offline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Removable storage medium is used to carry the data</a:t>
            </a:r>
          </a:p>
          <a:p>
            <a:pPr lvl="2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CD-ROM, DVD</a:t>
            </a:r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Delivery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Text, images laid out in 2-D arrangement as in book or magazine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Time-based elements embedded as if they were images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Playback controls may be provided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Pages combined using </a:t>
            </a:r>
            <a:r>
              <a:rPr lang="en-US" i="1"/>
              <a:t>links</a:t>
            </a:r>
            <a:r>
              <a:rPr lang="en-US"/>
              <a:t> (hypermedia)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Essentially </a:t>
            </a:r>
            <a:r>
              <a:rPr lang="en-US" i="1"/>
              <a:t>static</a:t>
            </a:r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Page-Based Multimedia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omp135 Title &amp; Subtitle">
  <a:themeElements>
    <a:clrScheme name="Comp135 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135 Title &amp; Sub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135 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Title &amp; Sub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Title &amp; Sub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Title &amp; Sub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Title &amp; Sub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Title &amp; Sub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Title &amp; Sub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Title &amp; Sub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Title &amp; Sub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Title &amp; Sub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Title &amp; Sub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Title &amp; Sub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D6DFE8"/>
      </a:dk2>
      <a:lt2>
        <a:srgbClr val="000000"/>
      </a:lt2>
      <a:accent1>
        <a:srgbClr val="0066B3"/>
      </a:accent1>
      <a:accent2>
        <a:srgbClr val="333399"/>
      </a:accent2>
      <a:accent3>
        <a:srgbClr val="E8ECF2"/>
      </a:accent3>
      <a:accent4>
        <a:srgbClr val="DADADA"/>
      </a:accent4>
      <a:accent5>
        <a:srgbClr val="AAB8D6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D6DFE8"/>
      </a:dk2>
      <a:lt2>
        <a:srgbClr val="000000"/>
      </a:lt2>
      <a:accent1>
        <a:srgbClr val="0066B3"/>
      </a:accent1>
      <a:accent2>
        <a:srgbClr val="333399"/>
      </a:accent2>
      <a:accent3>
        <a:srgbClr val="E8ECF2"/>
      </a:accent3>
      <a:accent4>
        <a:srgbClr val="DADADA"/>
      </a:accent4>
      <a:accent5>
        <a:srgbClr val="AAB8D6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mp135 - Slide Master">
  <a:themeElements>
    <a:clrScheme name="Comp135 -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135 - 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135 -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mp 135 Title Master">
  <a:themeElements>
    <a:clrScheme name="Comp 135 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 135 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 135 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Pages>0</Pages>
  <Words>914</Words>
  <Characters>0</Characters>
  <PresentationFormat>Custom</PresentationFormat>
  <Lines>0</Lines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Verdana</vt:lpstr>
      <vt:lpstr>Gill Sans</vt:lpstr>
      <vt:lpstr>Arial</vt:lpstr>
      <vt:lpstr>Wingdings</vt:lpstr>
      <vt:lpstr>Times New Roman</vt:lpstr>
      <vt:lpstr>Comp135 Title &amp; Subtitle</vt:lpstr>
      <vt:lpstr>Bullets</vt:lpstr>
      <vt:lpstr>Blank</vt:lpstr>
      <vt:lpstr>Comp135 - Slide Master</vt:lpstr>
      <vt:lpstr>Comp 135 Title Master</vt:lpstr>
      <vt:lpstr>Capsules</vt:lpstr>
      <vt:lpstr>Lecture 1 – Introduction</vt:lpstr>
      <vt:lpstr>Digital Multimedia</vt:lpstr>
      <vt:lpstr>Interactive Multimedia</vt:lpstr>
      <vt:lpstr>Historical Context</vt:lpstr>
      <vt:lpstr>Cultural Development</vt:lpstr>
      <vt:lpstr>Terminology</vt:lpstr>
      <vt:lpstr>Definition</vt:lpstr>
      <vt:lpstr>Delivery</vt:lpstr>
      <vt:lpstr>Page-Based Multimedia</vt:lpstr>
      <vt:lpstr>Time-Based Multimedia</vt:lpstr>
      <vt:lpstr>Linearity</vt:lpstr>
      <vt:lpstr>Non-Linearity</vt:lpstr>
      <vt:lpstr>Interactivity</vt:lpstr>
      <vt:lpstr>User Interfaces</vt:lpstr>
      <vt:lpstr>Access</vt:lpstr>
      <vt:lpstr>Traditional Media Production</vt:lpstr>
      <vt:lpstr>Web Site Production</vt:lpstr>
      <vt:lpstr>Control of Content</vt:lpstr>
      <vt:lpstr>Diversity</vt:lpstr>
      <vt:lpstr>PICS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Administrator</dc:creator>
  <cp:lastModifiedBy>Aihab</cp:lastModifiedBy>
  <cp:revision>14</cp:revision>
  <dcterms:modified xsi:type="dcterms:W3CDTF">2014-09-23T04:19:25Z</dcterms:modified>
</cp:coreProperties>
</file>