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3" r:id="rId1"/>
    <p:sldMasterId id="2147483654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7" r:id="rId4"/>
    <p:sldId id="268" r:id="rId5"/>
    <p:sldId id="280" r:id="rId6"/>
    <p:sldId id="281" r:id="rId7"/>
    <p:sldId id="269" r:id="rId8"/>
    <p:sldId id="270" r:id="rId9"/>
    <p:sldId id="271" r:id="rId10"/>
    <p:sldId id="272" r:id="rId11"/>
    <p:sldId id="282" r:id="rId12"/>
    <p:sldId id="273" r:id="rId13"/>
    <p:sldId id="274" r:id="rId14"/>
    <p:sldId id="275" r:id="rId15"/>
    <p:sldId id="283" r:id="rId16"/>
    <p:sldId id="276" r:id="rId17"/>
    <p:sldId id="277" r:id="rId18"/>
    <p:sldId id="278" r:id="rId19"/>
    <p:sldId id="279" r:id="rId2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6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937CD-A7A9-412D-AB0C-327FE97AFD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E442CC-2B8A-486B-8BEE-BBE9CC2A65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44F5-9EAD-4B12-90C2-9C48E0CC90B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7BCC0-A453-45C1-8197-42D3A30B6FC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4913" y="1506538"/>
            <a:ext cx="2347912" cy="374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06538"/>
            <a:ext cx="6894513" cy="374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F3D9A-0E09-4F8D-8AEC-3203AC172E4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BDB33-9A80-4544-A04A-A13E1595A99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FC7D8-A485-44B7-BD51-3392B27F12F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11D88-AB8A-44DB-B509-3F3F7035BC4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288" y="1793875"/>
            <a:ext cx="4316412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793875"/>
            <a:ext cx="4316413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FD9E-0B1E-49D3-BE79-2F35FEB8B9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1C6F0-EAAD-422B-A1F8-04E8E3EAD2D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1FBF5-7730-41C6-B84A-CCC89495E06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C9349-7FBC-4AA0-A38B-1628CA7F314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E9BD4-899E-4297-B997-E954D8F5C16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ED8AC-8F1F-4900-89DF-36114D63120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FEF61-A56E-41B4-AB14-F1BE24FC934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903B3-1B83-4FD9-B5A3-700B8C1DEC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8713" y="641350"/>
            <a:ext cx="2209800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138" y="641350"/>
            <a:ext cx="64801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998E1-9E1C-4D91-9606-7E3CDDCEA5B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5F06B-681F-4FB5-B86B-8B8021124F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449638"/>
            <a:ext cx="4495800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449638"/>
            <a:ext cx="4495800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FCCE8-725C-4076-8A6C-0A8DA18E24C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9EEE7-6497-42D0-BA0C-AFD93587A68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BF73E-118F-4C3C-8F6F-F4F0B77FC13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62DB7-298B-42F1-B769-D50D26F259D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078C7-BD67-42FD-A7D4-4BC718678A9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E658B-C577-4F94-BB79-FD346B9C5D0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6519863" cy="7620000"/>
            <a:chOff x="0" y="0"/>
            <a:chExt cx="3696" cy="4320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1595" tIns="50795" rIns="101595" bIns="50795" anchor="ctr"/>
            <a:lstStyle/>
            <a:p>
              <a:pPr algn="ctr" defTabSz="1016000">
                <a:defRPr/>
              </a:pPr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1"/>
            </a:xfrm>
            <a:prstGeom prst="roundRect">
              <a:avLst>
                <a:gd name="adj" fmla="val 50000"/>
              </a:avLst>
            </a:prstGeom>
            <a:solidFill>
              <a:srgbClr val="99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101595" tIns="50795" rIns="101595" bIns="50795" anchor="ctr"/>
            <a:lstStyle/>
            <a:p>
              <a:pPr algn="ctr" defTabSz="1016000">
                <a:defRPr/>
              </a:pPr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 userDrawn="1"/>
        </p:nvGrpSpPr>
        <p:grpSpPr bwMode="auto">
          <a:xfrm>
            <a:off x="4073525" y="6042025"/>
            <a:ext cx="5418138" cy="355600"/>
            <a:chOff x="2288" y="3080"/>
            <a:chExt cx="3072" cy="201"/>
          </a:xfrm>
        </p:grpSpPr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2888" y="6618288"/>
            <a:ext cx="3219450" cy="5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942138"/>
            <a:ext cx="652462" cy="544512"/>
          </a:xfrm>
          <a:prstGeom prst="rect">
            <a:avLst/>
          </a:prstGeom>
          <a:solidFill>
            <a:srgbClr val="99CC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>
              <a:defRPr sz="29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CFA9933-7328-4D07-802F-D80F914907DC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39946" name="Text Box 10"/>
          <p:cNvSpPr txBox="1">
            <a:spLocks/>
          </p:cNvSpPr>
          <p:nvPr userDrawn="1"/>
        </p:nvSpPr>
        <p:spPr bwMode="auto">
          <a:xfrm>
            <a:off x="8429625" y="7345363"/>
            <a:ext cx="173037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5" rIns="91435">
            <a:spAutoFit/>
          </a:bodyPr>
          <a:lstStyle/>
          <a:p>
            <a:pPr>
              <a:tabLst>
                <a:tab pos="838200" algn="l"/>
              </a:tabLst>
              <a:defRPr/>
            </a:pPr>
            <a:r>
              <a:rPr lang="en-US" sz="1200" b="0"/>
              <a:t>COMP135/COMP535</a:t>
            </a:r>
            <a:endParaRPr lang="en-AU" sz="1200" b="0"/>
          </a:p>
        </p:txBody>
      </p:sp>
      <p:sp>
        <p:nvSpPr>
          <p:cNvPr id="39947" name="Text Box 11"/>
          <p:cNvSpPr txBox="1">
            <a:spLocks/>
          </p:cNvSpPr>
          <p:nvPr userDrawn="1"/>
        </p:nvSpPr>
        <p:spPr bwMode="auto">
          <a:xfrm>
            <a:off x="1458913" y="3460750"/>
            <a:ext cx="79422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5" rIns="91435">
            <a:spAutoFit/>
          </a:bodyPr>
          <a:lstStyle/>
          <a:p>
            <a:pPr>
              <a:tabLst>
                <a:tab pos="838200" algn="l"/>
              </a:tabLst>
              <a:defRPr/>
            </a:pPr>
            <a:endParaRPr lang="en-AU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58825" y="1506538"/>
            <a:ext cx="9144000" cy="1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35" tIns="45720" rIns="91435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3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3449638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35" tIns="45720" rIns="91435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Second level</a:t>
            </a:r>
          </a:p>
          <a:p>
            <a:pPr lvl="0"/>
            <a:r>
              <a:rPr lang="en-AU" smtClean="0"/>
              <a:t>text styles</a:t>
            </a:r>
          </a:p>
          <a:p>
            <a:pPr lvl="2"/>
            <a:r>
              <a:rPr lang="en-AU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 userDrawn="1"/>
        </p:nvSpPr>
        <p:spPr bwMode="auto">
          <a:xfrm>
            <a:off x="0" y="0"/>
            <a:ext cx="846138" cy="7620000"/>
          </a:xfrm>
          <a:prstGeom prst="rect">
            <a:avLst/>
          </a:prstGeom>
          <a:solidFill>
            <a:srgbClr val="99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Freeform 3"/>
          <p:cNvSpPr>
            <a:spLocks/>
          </p:cNvSpPr>
          <p:nvPr userDrawn="1"/>
        </p:nvSpPr>
        <p:spPr bwMode="auto">
          <a:xfrm>
            <a:off x="508000" y="0"/>
            <a:ext cx="3048000" cy="85725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728" y="480"/>
              </a:cxn>
              <a:cxn ang="0">
                <a:pos x="380" y="482"/>
              </a:cxn>
              <a:cxn ang="0">
                <a:pos x="354" y="480"/>
              </a:cxn>
              <a:cxn ang="0">
                <a:pos x="308" y="489"/>
              </a:cxn>
              <a:cxn ang="0">
                <a:pos x="246" y="531"/>
              </a:cxn>
              <a:cxn ang="0">
                <a:pos x="206" y="597"/>
              </a:cxn>
              <a:cxn ang="0">
                <a:pos x="192" y="666"/>
              </a:cxn>
              <a:cxn ang="0">
                <a:pos x="192" y="735"/>
              </a:cxn>
              <a:cxn ang="0">
                <a:pos x="0" y="735"/>
              </a:cxn>
              <a:cxn ang="0">
                <a:pos x="0" y="480"/>
              </a:cxn>
              <a:cxn ang="0">
                <a:pos x="0" y="0"/>
              </a:cxn>
              <a:cxn ang="0">
                <a:pos x="1728" y="0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rgbClr val="99CC99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052" name="Group 4"/>
          <p:cNvGrpSpPr>
            <a:grpSpLocks/>
          </p:cNvGrpSpPr>
          <p:nvPr userDrawn="1"/>
        </p:nvGrpSpPr>
        <p:grpSpPr bwMode="auto">
          <a:xfrm>
            <a:off x="255588" y="1433513"/>
            <a:ext cx="8212137" cy="354012"/>
            <a:chOff x="166" y="949"/>
            <a:chExt cx="5173" cy="223"/>
          </a:xfrm>
        </p:grpSpPr>
        <p:sp>
          <p:nvSpPr>
            <p:cNvPr id="41989" name="AutoShape 5"/>
            <p:cNvSpPr>
              <a:spLocks noChangeArrowheads="1"/>
            </p:cNvSpPr>
            <p:nvPr userDrawn="1"/>
          </p:nvSpPr>
          <p:spPr bwMode="auto">
            <a:xfrm>
              <a:off x="433" y="949"/>
              <a:ext cx="4906" cy="222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0" name="AutoShape 6"/>
            <p:cNvSpPr>
              <a:spLocks noChangeArrowheads="1"/>
            </p:cNvSpPr>
            <p:nvPr userDrawn="1"/>
          </p:nvSpPr>
          <p:spPr bwMode="auto">
            <a:xfrm flipH="1">
              <a:off x="166" y="949"/>
              <a:ext cx="276" cy="223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846138" y="641350"/>
            <a:ext cx="8805862" cy="792163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05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1793875"/>
            <a:ext cx="87852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5" tIns="50795" rIns="101595" bIns="50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8425" y="6832600"/>
            <a:ext cx="3219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 algn="ctr">
              <a:defRPr sz="16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663" y="6935788"/>
            <a:ext cx="6524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1" compatLnSpc="1">
            <a:prstTxWarp prst="textNoShape">
              <a:avLst/>
            </a:prstTxWarp>
          </a:bodyPr>
          <a:lstStyle>
            <a:lvl1pPr>
              <a:defRPr sz="29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69D422B-D696-44A0-9F6A-9672A18FEE3E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41995" name="Text Box 11"/>
          <p:cNvSpPr txBox="1">
            <a:spLocks/>
          </p:cNvSpPr>
          <p:nvPr userDrawn="1"/>
        </p:nvSpPr>
        <p:spPr bwMode="auto">
          <a:xfrm>
            <a:off x="8286750" y="7345363"/>
            <a:ext cx="1873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5" rIns="91435">
            <a:spAutoFit/>
          </a:bodyPr>
          <a:lstStyle/>
          <a:p>
            <a:pPr>
              <a:tabLst>
                <a:tab pos="838200" algn="l"/>
              </a:tabLst>
              <a:defRPr/>
            </a:pPr>
            <a:r>
              <a:rPr lang="en-US" sz="1200" b="0"/>
              <a:t>COMP135/COMP535</a:t>
            </a:r>
            <a:endParaRPr lang="en-AU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pnetworking.about.com/od/networkcables/g/fiberopticcable.htm" TargetMode="External"/><Relationship Id="rId2" Type="http://schemas.openxmlformats.org/officeDocument/2006/relationships/hyperlink" Target="http://compnetworking.about.com/od/networkcables/g/bldef_leasedlin.htm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elecommunications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_resource" TargetMode="External"/><Relationship Id="rId2" Type="http://schemas.openxmlformats.org/officeDocument/2006/relationships/hyperlink" Target="http://en.wikipedia.org/wiki/Character_string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en.wikipedia.org/wiki/Address_bar" TargetMode="External"/><Relationship Id="rId4" Type="http://schemas.openxmlformats.org/officeDocument/2006/relationships/hyperlink" Target="http://en.wikipedia.org/wiki/Web_browse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_applications" TargetMode="External"/><Relationship Id="rId7" Type="http://schemas.openxmlformats.org/officeDocument/2006/relationships/hyperlink" Target="http://en.wikipedia.org/wiki/Programming_language" TargetMode="External"/><Relationship Id="rId2" Type="http://schemas.openxmlformats.org/officeDocument/2006/relationships/hyperlink" Target="http://en.wikipedia.org/wiki/Dynamic_web_p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Scripting_language" TargetMode="External"/><Relationship Id="rId5" Type="http://schemas.openxmlformats.org/officeDocument/2006/relationships/hyperlink" Target="http://en.wikipedia.org/wiki/Web_content" TargetMode="External"/><Relationship Id="rId4" Type="http://schemas.openxmlformats.org/officeDocument/2006/relationships/hyperlink" Target="http://en.wikipedia.org/wiki/Web_serve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mputer" TargetMode="External"/><Relationship Id="rId3" Type="http://schemas.openxmlformats.org/officeDocument/2006/relationships/hyperlink" Target="http://www.webopedia.com/TERM/M/Mbps.html" TargetMode="External"/><Relationship Id="rId7" Type="http://schemas.openxmlformats.org/officeDocument/2006/relationships/hyperlink" Target="http://en.wikipedia.org/wiki/Bus_(computing)" TargetMode="External"/><Relationship Id="rId2" Type="http://schemas.openxmlformats.org/officeDocument/2006/relationships/hyperlink" Target="http://www.webopedia.com/TERM/B/bus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Communications_protocol" TargetMode="External"/><Relationship Id="rId5" Type="http://schemas.openxmlformats.org/officeDocument/2006/relationships/hyperlink" Target="http://en.wikipedia.org/wiki/Technical_standard" TargetMode="External"/><Relationship Id="rId4" Type="http://schemas.openxmlformats.org/officeDocument/2006/relationships/hyperlink" Target="http://www.webopedia.com/TERM/U/USB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SI_command" TargetMode="External"/><Relationship Id="rId2" Type="http://schemas.openxmlformats.org/officeDocument/2006/relationships/hyperlink" Target="http://en.wikipedia.org/wiki/Peripheral_devic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Optical_drive" TargetMode="External"/><Relationship Id="rId5" Type="http://schemas.openxmlformats.org/officeDocument/2006/relationships/hyperlink" Target="http://en.wikipedia.org/wiki/CD-ROM" TargetMode="External"/><Relationship Id="rId4" Type="http://schemas.openxmlformats.org/officeDocument/2006/relationships/hyperlink" Target="http://en.wikipedia.org/wiki/Interface_(computing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axial_cable" TargetMode="External"/><Relationship Id="rId13" Type="http://schemas.openxmlformats.org/officeDocument/2006/relationships/hyperlink" Target="http://en.wikipedia.org/wiki/Copper" TargetMode="External"/><Relationship Id="rId3" Type="http://schemas.openxmlformats.org/officeDocument/2006/relationships/hyperlink" Target="http://www.webopedia.com/TERM/M/modem.html" TargetMode="External"/><Relationship Id="rId7" Type="http://schemas.openxmlformats.org/officeDocument/2006/relationships/hyperlink" Target="http://en.wikipedia.org/wiki/Data_transmission" TargetMode="External"/><Relationship Id="rId12" Type="http://schemas.openxmlformats.org/officeDocument/2006/relationships/hyperlink" Target="http://en.wikipedia.org/wiki/Wireless_broadband" TargetMode="External"/><Relationship Id="rId2" Type="http://schemas.openxmlformats.org/officeDocument/2006/relationships/hyperlink" Target="http://www.webopedia.com/TERM/K/Kbps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Bandwidth_(signal_processing)" TargetMode="External"/><Relationship Id="rId11" Type="http://schemas.openxmlformats.org/officeDocument/2006/relationships/hyperlink" Target="http://en.wikipedia.org/wiki/Digital_subscriber_line" TargetMode="External"/><Relationship Id="rId5" Type="http://schemas.openxmlformats.org/officeDocument/2006/relationships/hyperlink" Target="http://en.wikipedia.org/wiki/Telecommunications" TargetMode="External"/><Relationship Id="rId10" Type="http://schemas.openxmlformats.org/officeDocument/2006/relationships/hyperlink" Target="http://en.wikipedia.org/wiki/Twisted_pair" TargetMode="External"/><Relationship Id="rId4" Type="http://schemas.openxmlformats.org/officeDocument/2006/relationships/hyperlink" Target="http://www.webopedia.com/TERM/I/ITU.html" TargetMode="External"/><Relationship Id="rId9" Type="http://schemas.openxmlformats.org/officeDocument/2006/relationships/hyperlink" Target="http://en.wikipedia.org/wiki/Optical_fiber" TargetMode="External"/><Relationship Id="rId14" Type="http://schemas.openxmlformats.org/officeDocument/2006/relationships/hyperlink" Target="http://en.wikipedia.org/wiki/Telephone_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3924300"/>
            <a:ext cx="8178800" cy="1828800"/>
          </a:xfrm>
        </p:spPr>
        <p:txBody>
          <a:bodyPr/>
          <a:lstStyle/>
          <a:p>
            <a:pPr eaLnBrk="1" hangingPunct="1">
              <a:tabLst>
                <a:tab pos="1295400" algn="l"/>
              </a:tabLst>
            </a:pPr>
            <a:r>
              <a:rPr lang="en-US" i="1" smtClean="0"/>
              <a:t>Digital Multimedia, 2nd edition</a:t>
            </a:r>
          </a:p>
          <a:p>
            <a:pPr eaLnBrk="1" hangingPunct="1">
              <a:tabLst>
                <a:tab pos="1295400" algn="l"/>
              </a:tabLst>
            </a:pPr>
            <a:r>
              <a:rPr lang="en-US" smtClean="0"/>
              <a:t>Nigel Chapman &amp; Jenny Chapman</a:t>
            </a:r>
          </a:p>
          <a:p>
            <a:pPr eaLnBrk="1" hangingPunct="1">
              <a:tabLst>
                <a:tab pos="1295400" algn="l"/>
              </a:tabLst>
            </a:pPr>
            <a:r>
              <a:rPr lang="en-US" smtClean="0"/>
              <a:t>Chapter 2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295400" algn="l"/>
              </a:tabLst>
            </a:pPr>
            <a:r>
              <a:rPr lang="en-US" sz="4000" smtClean="0"/>
              <a:t>Lecture 3 – Enabling Technologies – Hardware, Software, and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13E602BD-00C7-4B28-BC92-F778461D4CA8}" type="slidenum">
              <a:rPr lang="en-AU">
                <a:latin typeface="+mn-lt"/>
              </a:rPr>
              <a:pPr defTabSz="1016000">
                <a:defRPr/>
              </a:pPr>
              <a:t>1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Acess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i="1" dirty="0" smtClean="0"/>
              <a:t>Cable</a:t>
            </a:r>
          </a:p>
          <a:p>
            <a:pPr lvl="1"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i="1" dirty="0" smtClean="0"/>
              <a:t>Satellite</a:t>
            </a:r>
          </a:p>
          <a:p>
            <a:pPr lvl="1"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i="1" dirty="0" smtClean="0"/>
              <a:t>Dedicated line</a:t>
            </a:r>
            <a:r>
              <a:rPr lang="en-US" dirty="0" smtClean="0"/>
              <a:t> (T1, T3)</a:t>
            </a:r>
          </a:p>
          <a:p>
            <a:pPr algn="just" eaLnBrk="1" hangingPunct="1">
              <a:defRPr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T1 and T3 are two common types of 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leased lines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 used in telecommunications. Both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T1 lines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 and 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T3 lines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 are reserved circuits that operate over either copper or 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fiber optic cables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T1 and T3 are typically rented by organizations at a monthly or yearly rate to connect geographically separated offices for private voice and/or data networking. The high cost of these lines prevents most individuals from leasing them.</a:t>
            </a:r>
          </a:p>
          <a:p>
            <a:pPr lvl="1"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CF5F12CF-03B8-4B89-830A-505CBCE60021}" type="slidenum">
              <a:rPr lang="en-AU">
                <a:latin typeface="+mn-lt"/>
              </a:rPr>
              <a:pPr defTabSz="1016000">
                <a:defRPr/>
              </a:pPr>
              <a:t>10</a:t>
            </a:fld>
            <a:endParaRPr lang="en-AU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07" name="Group 55"/>
          <p:cNvGraphicFramePr>
            <a:graphicFrameLocks noGrp="1"/>
          </p:cNvGraphicFramePr>
          <p:nvPr/>
        </p:nvGraphicFramePr>
        <p:xfrm>
          <a:off x="1047750" y="1938338"/>
          <a:ext cx="8737600" cy="5311775"/>
        </p:xfrm>
        <a:graphic>
          <a:graphicData uri="http://schemas.openxmlformats.org/drawingml/2006/table">
            <a:tbl>
              <a:tblPr/>
              <a:tblGrid>
                <a:gridCol w="2095500"/>
                <a:gridCol w="1397000"/>
                <a:gridCol w="1739900"/>
                <a:gridCol w="1752600"/>
                <a:gridCol w="1752600"/>
              </a:tblGrid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kbps (max)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100kB image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100kB image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4MB movie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slow modem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28.8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1.5s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19mins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fast modem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9mins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T1 line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1544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Typical broadband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6000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T3 line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C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44736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1s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BD"/>
                    </a:solidFill>
                  </a:tcPr>
                </a:tc>
              </a:tr>
            </a:tbl>
          </a:graphicData>
        </a:graphic>
      </p:graphicFrame>
      <p:sp>
        <p:nvSpPr>
          <p:cNvPr id="13345" name="AutoShape 4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Download Times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548352BA-75CC-4C15-92AD-CF199DED2449}" type="slidenum">
              <a:rPr lang="en-AU">
                <a:latin typeface="+mn-lt"/>
              </a:rPr>
              <a:pPr defTabSz="1016000">
                <a:defRPr/>
              </a:pPr>
              <a:t>11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20" rIns="91438" bIns="45720"/>
          <a:lstStyle/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i="1" dirty="0" smtClean="0"/>
              <a:t>Servers</a:t>
            </a:r>
            <a:r>
              <a:rPr lang="en-US" dirty="0" smtClean="0"/>
              <a:t> listen on a communication channel for </a:t>
            </a:r>
            <a:r>
              <a:rPr lang="en-US" i="1" dirty="0" smtClean="0"/>
              <a:t>requests</a:t>
            </a:r>
            <a:r>
              <a:rPr lang="en-US" dirty="0" smtClean="0"/>
              <a:t> from </a:t>
            </a:r>
            <a:r>
              <a:rPr lang="en-US" i="1" dirty="0" smtClean="0"/>
              <a:t>clients</a:t>
            </a:r>
            <a:r>
              <a:rPr lang="en-US" dirty="0" smtClean="0"/>
              <a:t> and send </a:t>
            </a:r>
            <a:r>
              <a:rPr lang="en-US" i="1" dirty="0" smtClean="0"/>
              <a:t>responses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Often servers (the programs) run on dedicated machines, also referred to as servers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Clients run on separate machines (e.g. desktop computer)</a:t>
            </a:r>
          </a:p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Interaction is governed by </a:t>
            </a:r>
            <a:r>
              <a:rPr lang="en-US" i="1" dirty="0" smtClean="0"/>
              <a:t>protocols</a:t>
            </a:r>
          </a:p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 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2" tooltip="Telecommunications"/>
              </a:rPr>
              <a:t>telecommunications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a 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communications protocol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 is a system of digital rules for data exchange within or between computers.</a:t>
            </a:r>
            <a:endParaRPr lang="en-US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Clients and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FEDE41FD-B03E-400F-976C-B92C28BC3882}" type="slidenum">
              <a:rPr lang="en-AU">
                <a:latin typeface="+mn-lt"/>
              </a:rPr>
              <a:pPr defTabSz="1016000">
                <a:defRPr/>
              </a:pPr>
              <a:t>12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20" rIns="91438" bIns="45720"/>
          <a:lstStyle/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400" i="1" dirty="0" smtClean="0"/>
              <a:t>HTTP – Hypertext Transfer Protocol</a:t>
            </a:r>
          </a:p>
          <a:p>
            <a:pPr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400" dirty="0" smtClean="0"/>
              <a:t>Client (Web browser) sends request for a Web page, server returns it (HTML document)</a:t>
            </a:r>
          </a:p>
          <a:p>
            <a:pPr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400" dirty="0" smtClean="0"/>
              <a:t>Identify server and location of page from a URL</a:t>
            </a:r>
          </a:p>
          <a:p>
            <a:pPr algn="just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 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uniform resource locator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 (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URL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; also known as a 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web address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is a specific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2" tooltip="Character string"/>
              </a:rPr>
              <a:t>character string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 that constitutes a reference to a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3" tooltip="Web resource"/>
              </a:rPr>
              <a:t>resource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. Most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4" tooltip="Web browser"/>
              </a:rPr>
              <a:t>web browsers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 display the URL of a web page above the page in an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5" tooltip="Address bar"/>
              </a:rPr>
              <a:t>address bar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. A typical URL might look like:</a:t>
            </a:r>
          </a:p>
          <a:p>
            <a:pPr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rgbClr val="2A2426"/>
                </a:solidFill>
              </a:rPr>
              <a:t>http://</a:t>
            </a:r>
            <a:r>
              <a:rPr lang="en-US" sz="2000" i="1" dirty="0" smtClean="0">
                <a:solidFill>
                  <a:srgbClr val="2A2426"/>
                </a:solidFill>
              </a:rPr>
              <a:t>domain name/path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1800" dirty="0" smtClean="0"/>
              <a:t>e.g. http://www.digitalmultimedia.org/DMM/index.html</a:t>
            </a:r>
          </a:p>
          <a:p>
            <a:pPr eaLnBrk="1" hangingPunct="1">
              <a:spcAft>
                <a:spcPts val="9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Server may create page dynamically</a:t>
            </a:r>
          </a:p>
          <a:p>
            <a:pPr lvl="1" eaLnBrk="1" hangingPunct="1">
              <a:spcAft>
                <a:spcPts val="9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Communicates with other program via CGI etc</a:t>
            </a:r>
          </a:p>
          <a:p>
            <a:pPr lvl="1" eaLnBrk="1" hangingPunct="1">
              <a:spcAft>
                <a:spcPts val="9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endParaRPr lang="en-US" dirty="0" smtClean="0"/>
          </a:p>
        </p:txBody>
      </p:sp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The World Wide Web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2CF1B296-6E8F-42A1-B338-61FE3FEA9F90}" type="slidenum">
              <a:rPr lang="en-AU">
                <a:latin typeface="+mn-lt"/>
              </a:rPr>
              <a:pPr defTabSz="1016000">
                <a:defRPr/>
              </a:pPr>
              <a:t>13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World Wide Web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Common Gateway Interface</a:t>
            </a:r>
            <a:r>
              <a:rPr lang="en-US" smtClean="0"/>
              <a:t> (</a:t>
            </a:r>
            <a:r>
              <a:rPr lang="en-US" b="1" smtClean="0"/>
              <a:t>CGI</a:t>
            </a:r>
            <a:r>
              <a:rPr lang="en-US" smtClean="0"/>
              <a:t>) is a standard method used to generate </a:t>
            </a:r>
            <a:r>
              <a:rPr lang="en-US" smtClean="0">
                <a:hlinkClick r:id="rId2" tooltip="Dynamic web page"/>
              </a:rPr>
              <a:t>dynamic content on Web pages</a:t>
            </a:r>
            <a:r>
              <a:rPr lang="en-US" smtClean="0"/>
              <a:t> and </a:t>
            </a:r>
            <a:r>
              <a:rPr lang="en-US" smtClean="0">
                <a:hlinkClick r:id="rId3" tooltip="Web applications"/>
              </a:rPr>
              <a:t>Web applications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CGI, when implemented on a </a:t>
            </a:r>
            <a:r>
              <a:rPr lang="en-US" smtClean="0">
                <a:hlinkClick r:id="rId4" tooltip="Web server"/>
              </a:rPr>
              <a:t>Web server</a:t>
            </a:r>
            <a:r>
              <a:rPr lang="en-US" smtClean="0"/>
              <a:t>, provides an interface between the Web server and programs that generate the </a:t>
            </a:r>
            <a:r>
              <a:rPr lang="en-US" smtClean="0">
                <a:hlinkClick r:id="rId5" tooltip="Web content"/>
              </a:rPr>
              <a:t>Web content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These programs are known as </a:t>
            </a:r>
            <a:r>
              <a:rPr lang="en-US" i="1" smtClean="0"/>
              <a:t>CGI scripts</a:t>
            </a:r>
            <a:r>
              <a:rPr lang="en-US" smtClean="0"/>
              <a:t> or simply </a:t>
            </a:r>
            <a:r>
              <a:rPr lang="en-US" i="1" smtClean="0"/>
              <a:t>CGIs</a:t>
            </a:r>
            <a:r>
              <a:rPr lang="en-US" smtClean="0"/>
              <a:t>; they are usually written in a </a:t>
            </a:r>
            <a:r>
              <a:rPr lang="en-US" smtClean="0">
                <a:hlinkClick r:id="rId6" tooltip="Scripting language"/>
              </a:rPr>
              <a:t>scripting language</a:t>
            </a:r>
            <a:r>
              <a:rPr lang="en-US" smtClean="0"/>
              <a:t>, but can be written in any </a:t>
            </a:r>
            <a:r>
              <a:rPr lang="en-US" u="sng" smtClean="0">
                <a:hlinkClick r:id="rId7" tooltip="Programming language"/>
              </a:rPr>
              <a:t>programming language</a:t>
            </a:r>
            <a:r>
              <a:rPr lang="en-US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96847032-EFDB-4857-8DED-51F31E934634}" type="slidenum">
              <a:rPr lang="en-AU">
                <a:latin typeface="+mn-lt"/>
              </a:rPr>
              <a:pPr defTabSz="1016000">
                <a:defRPr/>
              </a:pPr>
              <a:t>14</a:t>
            </a:fld>
            <a:endParaRPr lang="en-AU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Need to identify the type of media data in a data stream in a platform-independent way</a:t>
            </a:r>
          </a:p>
          <a:p>
            <a:pPr eaLnBrk="1" hangingPunct="1">
              <a:spcAft>
                <a:spcPts val="1500"/>
              </a:spcAft>
              <a:tabLst>
                <a:tab pos="889000" algn="l"/>
              </a:tabLst>
            </a:pPr>
            <a:r>
              <a:rPr lang="en-US" i="1" smtClean="0"/>
              <a:t>MIME (Multipurpose Internet Mail Extension)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</a:tabLst>
            </a:pPr>
            <a:r>
              <a:rPr lang="en-US" smtClean="0"/>
              <a:t>Originally designed to allow inclusion of data other than text in email, adopted by HTTP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</a:tabLst>
            </a:pPr>
            <a:r>
              <a:rPr lang="en-US" smtClean="0"/>
              <a:t>Content-type: </a:t>
            </a:r>
            <a:r>
              <a:rPr lang="en-US" i="1" smtClean="0"/>
              <a:t>type</a:t>
            </a:r>
            <a:r>
              <a:rPr lang="en-US" smtClean="0"/>
              <a:t>/</a:t>
            </a:r>
            <a:r>
              <a:rPr lang="en-US" i="1" smtClean="0"/>
              <a:t>subtype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</a:tabLst>
            </a:pPr>
            <a:r>
              <a:rPr lang="en-US" smtClean="0"/>
              <a:t>Types include text, image, audio, video, application, subtypes define specific formats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</a:tabLst>
            </a:pPr>
            <a:r>
              <a:rPr lang="en-US" smtClean="0"/>
              <a:t>e.g. text/html, image/gif</a:t>
            </a:r>
          </a:p>
        </p:txBody>
      </p:sp>
      <p:sp>
        <p:nvSpPr>
          <p:cNvPr id="17411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MIME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6FB164C8-640D-4AEA-81CA-5782A60FDA65}" type="slidenum">
              <a:rPr lang="en-AU">
                <a:latin typeface="+mn-lt"/>
              </a:rPr>
              <a:pPr defTabSz="1016000">
                <a:defRPr/>
              </a:pPr>
              <a:t>15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"Standards are documented agreements containing technical specifications … to be used consistently … to ensure that materials, products, processes and services are fit for their purpose" (ISO)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Ensure things that conform to standards are interchangeable / substitutable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Multimedia standards concern file formats, markup languages etc, and especially network protocols</a:t>
            </a:r>
          </a:p>
        </p:txBody>
      </p:sp>
      <p:sp>
        <p:nvSpPr>
          <p:cNvPr id="18435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7BD70911-6776-4617-9E83-528111BB077B}" type="slidenum">
              <a:rPr lang="en-AU">
                <a:latin typeface="+mn-lt"/>
              </a:rPr>
              <a:pPr defTabSz="1016000">
                <a:defRPr/>
              </a:pPr>
              <a:t>16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ISO (International Organization for Standards)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All technical fields except electrical and electronic engineering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IEC (International Electrotechnical Commission)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ITU (International Telecommunications Union)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IT dealt with by joint ISO/IEC technical committee</a:t>
            </a:r>
          </a:p>
        </p:txBody>
      </p:sp>
      <p:sp>
        <p:nvSpPr>
          <p:cNvPr id="19459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Standards Organizations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D87E97BE-7E0D-4E26-9EB1-34BDE0347EDA}" type="slidenum">
              <a:rPr lang="en-AU">
                <a:latin typeface="+mn-lt"/>
              </a:rPr>
              <a:pPr defTabSz="1016000">
                <a:defRPr/>
              </a:pPr>
              <a:t>17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Internet Architecture Board (IAB)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Internet Engineering Task Force (IETF) deals with technical development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Internet Assigned Numbers Authority (IANA) registers MIME types, language codes, etc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World Wide Web Consortium (W3C)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No official status, but </a:t>
            </a:r>
            <a:r>
              <a:rPr lang="en-US" i="1" smtClean="0"/>
              <a:t>Recommendations</a:t>
            </a:r>
            <a:r>
              <a:rPr lang="en-US" smtClean="0"/>
              <a:t> are treated as standards for the WWW</a:t>
            </a:r>
          </a:p>
        </p:txBody>
      </p:sp>
      <p:sp>
        <p:nvSpPr>
          <p:cNvPr id="20483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Internet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54D4425D-4CD9-4FB1-ADEF-78EC7E0EC379}" type="slidenum">
              <a:rPr lang="en-AU">
                <a:latin typeface="+mn-lt"/>
              </a:rPr>
              <a:pPr defTabSz="1016000">
                <a:defRPr/>
              </a:pPr>
              <a:t>18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Consumption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Capabilities of typical consumer systems determine limits of what is feasible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Mobile devices may impose even tighter limitations</a:t>
            </a:r>
          </a:p>
          <a:p>
            <a:pPr eaLnBrk="1" hangingPunct="1">
              <a:tabLst>
                <a:tab pos="889000" algn="l"/>
              </a:tabLst>
            </a:pPr>
            <a:endParaRPr lang="en-US" smtClean="0"/>
          </a:p>
          <a:p>
            <a:pPr eaLnBrk="1" hangingPunct="1">
              <a:tabLst>
                <a:tab pos="889000" algn="l"/>
              </a:tabLst>
            </a:pPr>
            <a:endParaRPr lang="en-US" smtClean="0"/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Production</a:t>
            </a:r>
          </a:p>
          <a:p>
            <a:pPr lvl="1" eaLnBrk="1" hangingPunct="1">
              <a:tabLst>
                <a:tab pos="889000" algn="l"/>
              </a:tabLst>
            </a:pPr>
            <a:r>
              <a:rPr lang="en-US" smtClean="0"/>
              <a:t>Highly demanding on processor power, memory, secondary storage (especially for video)</a:t>
            </a: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Hardware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777DD910-2DBC-454D-9669-C47EACA6C374}" type="slidenum">
              <a:rPr lang="en-AU">
                <a:latin typeface="+mn-lt"/>
              </a:rPr>
              <a:pPr defTabSz="1016000">
                <a:defRPr/>
              </a:pPr>
              <a:t>2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20" rIns="91438" bIns="45720"/>
          <a:lstStyle/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High capacity disks connected via high speed buses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err="1" smtClean="0"/>
              <a:t>Firewire</a:t>
            </a:r>
            <a:r>
              <a:rPr lang="en-US" dirty="0" smtClean="0"/>
              <a:t> 400, </a:t>
            </a:r>
            <a:r>
              <a:rPr lang="en-US" dirty="0" err="1" smtClean="0"/>
              <a:t>Firewire</a:t>
            </a:r>
            <a:r>
              <a:rPr lang="en-US" dirty="0" smtClean="0"/>
              <a:t> 800, USB 2.0, 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 very fast external bus standard that supports data transfer rates of up to 400Mbps (in 1394a) and 800Mbps (in 1394b).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USB 2.0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Also referred to as 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Hi-Speed USB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USB 2.0 is an external 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bus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 that supports data rates up to 480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Mbps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USB 2.0 is an extension of 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USB 1.1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lvl="1" algn="just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Universal Serial Bus (USB) is an 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hlinkClick r:id="rId5" tooltip="Technical standard"/>
              </a:rPr>
              <a:t>industry standard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 developed in the mid-1990s that defines the cables, connectors and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hlinkClick r:id="rId6" tooltip="Communications protocol"/>
              </a:rPr>
              <a:t>communications protocols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 used in a 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hlinkClick r:id="rId7" tooltip="Bus (computing)"/>
              </a:rPr>
              <a:t>bus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 for connection, communication, and power supply between 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hlinkClick r:id="rId8" tooltip="Computer"/>
              </a:rPr>
              <a:t>computers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 and electronic devices</a:t>
            </a:r>
          </a:p>
        </p:txBody>
      </p:sp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Peripherals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788E8D45-8193-4D07-AE79-C1C6509C6EFB}" type="slidenum">
              <a:rPr lang="en-AU">
                <a:latin typeface="+mn-lt"/>
              </a:rPr>
              <a:pPr defTabSz="1016000">
                <a:defRPr/>
              </a:pPr>
              <a:t>3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Peripherals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SCSI III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just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Small Computer System Interface (is a set of standards for physically connecting and transferring data between computers and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2" tooltip="Peripheral device"/>
              </a:rPr>
              <a:t>peripheral devices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lvl="1" algn="just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The SCSI standards define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3" tooltip="SCSI command"/>
              </a:rPr>
              <a:t>commands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protocols and electrical and optical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4" tooltip="Interface (computing)"/>
              </a:rPr>
              <a:t>interfaces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lvl="1" algn="just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SCSI is most commonly used for hard disks and tape drives, but it can connect a wide range of other devices, including scanners and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5" tooltip="CD-ROM"/>
              </a:rPr>
              <a:t>CD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6" tooltip="Optical drive"/>
              </a:rPr>
              <a:t>drives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RAID arrays</a:t>
            </a:r>
          </a:p>
          <a:p>
            <a:pPr lvl="1" algn="just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RAID (originally redundant array of inexpensive disks; now commonly redundant array of independent disks) is a data storage virtualization technology that combines multiple disk drive components into a logical unit for the purposes of data redundancy or performance improvement.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CECD51D5-F7A4-4B06-ADDC-5BF507953638}" type="slidenum">
              <a:rPr lang="en-AU">
                <a:latin typeface="+mn-lt"/>
              </a:rPr>
              <a:pPr defTabSz="1016000">
                <a:defRPr/>
              </a:pPr>
              <a:t>4</a:t>
            </a:fld>
            <a:endParaRPr lang="en-AU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Peripherals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Graphics tablet and pressure-sensitive pen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High-resolution monitor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Digital camera, scanner, DV camera,…</a:t>
            </a:r>
          </a:p>
          <a:p>
            <a:pPr eaLnBrk="1" hangingPunct="1">
              <a:tabLst>
                <a:tab pos="889000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AFD73A94-4324-4DD7-9ABE-B2764572D59E}" type="slidenum">
              <a:rPr lang="en-AU">
                <a:latin typeface="+mn-lt"/>
              </a:rPr>
              <a:pPr defTabSz="1016000">
                <a:defRPr/>
              </a:pPr>
              <a:t>5</a:t>
            </a:fld>
            <a:endParaRPr lang="en-AU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20" rIns="91438" bIns="45720"/>
          <a:lstStyle/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Applications for different media types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Images: image editing, painting and drawing (Photoshop, Illustrator)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Text: editors, layout programs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Video: editing and post-production (Premiere, After Effects, Final Cut Pro)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Animation: drawing, interpolation (Flash)</a:t>
            </a:r>
          </a:p>
          <a:p>
            <a:pPr lvl="1" algn="just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Animation is the process of creating motion and shape change[Note1] illusion by means of the rapid display of a sequence of static images that minimally differ from each other. </a:t>
            </a:r>
          </a:p>
          <a:p>
            <a:pPr lvl="1" eaLnBrk="1" hangingPunct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Sound: editing and effects (Audition, Bias Peak)</a:t>
            </a:r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Software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905A9F05-DEB4-4DFB-8DA1-A46E2E9A3E83}" type="slidenum">
              <a:rPr lang="en-AU">
                <a:latin typeface="+mn-lt"/>
              </a:rPr>
              <a:pPr defTabSz="1016000">
                <a:defRPr/>
              </a:pPr>
              <a:t>6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20" rIns="91438" bIns="45720"/>
          <a:lstStyle/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Applications for combining media types</a:t>
            </a:r>
          </a:p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i="1" dirty="0" smtClean="0"/>
              <a:t>'Authoring systems‘</a:t>
            </a:r>
          </a:p>
          <a:p>
            <a:pPr algn="just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An authoring system is a program which has pre-programmed elements for the development of interactive multimedia software titles. Authoring systems can be defined as software which allows its user to create multimedia applications for manipulating multimedia objects.</a:t>
            </a:r>
            <a:endParaRPr lang="en-US" sz="24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Timeline-based (e.g. Director)</a:t>
            </a:r>
          </a:p>
          <a:p>
            <a:pPr lvl="1"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Markup-based for WWW (e.g. Dreamweaver)</a:t>
            </a:r>
          </a:p>
          <a:p>
            <a:pPr eaLnBrk="1" hangingPunct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dirty="0" smtClean="0"/>
              <a:t>May require some programming in a scripting language to provide interactivity</a:t>
            </a:r>
          </a:p>
        </p:txBody>
      </p:sp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Software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85B4C3E4-F7A5-4BF8-BCE3-7AC21A51CD2B}" type="slidenum">
              <a:rPr lang="en-AU">
                <a:latin typeface="+mn-lt"/>
              </a:rPr>
              <a:pPr defTabSz="1016000">
                <a:defRPr/>
              </a:pPr>
              <a:t>7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 eaLnBrk="1" hangingPunct="1">
              <a:tabLst>
                <a:tab pos="889000" algn="l"/>
              </a:tabLst>
            </a:pPr>
            <a:r>
              <a:rPr lang="en-US" smtClean="0"/>
              <a:t>Local area networks (LANs) connect several computers on one site (Ethernet)</a:t>
            </a:r>
          </a:p>
          <a:p>
            <a:pPr eaLnBrk="1" hangingPunct="1">
              <a:tabLst>
                <a:tab pos="889000" algn="l"/>
              </a:tabLst>
            </a:pPr>
            <a:r>
              <a:rPr lang="en-US" smtClean="0"/>
              <a:t>LANs connected together by routers, bridges and switches form an </a:t>
            </a:r>
            <a:r>
              <a:rPr lang="en-US" i="1" smtClean="0"/>
              <a:t>internet</a:t>
            </a:r>
          </a:p>
          <a:p>
            <a:pPr eaLnBrk="1" hangingPunct="1">
              <a:spcAft>
                <a:spcPts val="600"/>
              </a:spcAft>
              <a:tabLst>
                <a:tab pos="889000" algn="l"/>
              </a:tabLst>
            </a:pPr>
            <a:r>
              <a:rPr lang="en-US" i="1" smtClean="0"/>
              <a:t>The Internet</a:t>
            </a:r>
            <a:r>
              <a:rPr lang="en-US" smtClean="0"/>
              <a:t> is a global network of networks (internet) communicating via TCP/IP protocols</a:t>
            </a:r>
          </a:p>
          <a:p>
            <a:pPr lvl="1" eaLnBrk="1" hangingPunct="1">
              <a:spcAft>
                <a:spcPts val="600"/>
              </a:spcAft>
              <a:tabLst>
                <a:tab pos="889000" algn="l"/>
              </a:tabLst>
            </a:pPr>
            <a:r>
              <a:rPr lang="en-US" smtClean="0"/>
              <a:t>Mostly operated by commercial Internet Service Providers (ISPs)</a:t>
            </a:r>
          </a:p>
          <a:p>
            <a:pPr lvl="1" eaLnBrk="1" hangingPunct="1">
              <a:spcAft>
                <a:spcPts val="600"/>
              </a:spcAft>
              <a:tabLst>
                <a:tab pos="889000" algn="l"/>
              </a:tabLst>
            </a:pPr>
            <a:r>
              <a:rPr lang="en-US" smtClean="0"/>
              <a:t>Domestic users connect via telephone, cable or satellite</a:t>
            </a:r>
          </a:p>
        </p:txBody>
      </p:sp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5B8E61E4-E0EC-422C-A0A0-1998E76F40C4}" type="slidenum">
              <a:rPr lang="en-AU">
                <a:latin typeface="+mn-lt"/>
              </a:rPr>
              <a:pPr defTabSz="1016000">
                <a:defRPr/>
              </a:pPr>
              <a:t>8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20" rIns="91438" bIns="45720"/>
          <a:lstStyle/>
          <a:p>
            <a:pPr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400" i="1" dirty="0" smtClean="0"/>
              <a:t>Dial-up</a:t>
            </a:r>
            <a:r>
              <a:rPr lang="en-US" sz="2400" dirty="0" smtClean="0"/>
              <a:t> connection uses </a:t>
            </a:r>
            <a:r>
              <a:rPr lang="en-US" sz="2400" i="1" dirty="0" smtClean="0"/>
              <a:t>modem</a:t>
            </a:r>
            <a:r>
              <a:rPr lang="en-US" sz="2400" dirty="0" smtClean="0"/>
              <a:t> and analogue telephone line</a:t>
            </a:r>
          </a:p>
          <a:p>
            <a:pPr lvl="1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dirty="0" smtClean="0"/>
              <a:t>V90 modem, 56kbps maximum</a:t>
            </a:r>
          </a:p>
          <a:p>
            <a:pPr lvl="1"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V90  is a standard for 56-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Kbps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modems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 approved by the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International Telecommunication Union (ITU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)</a:t>
            </a:r>
            <a:endParaRPr lang="en-US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400" i="1" dirty="0" smtClean="0"/>
              <a:t>Broadband</a:t>
            </a:r>
            <a:r>
              <a:rPr lang="en-US" sz="2400" dirty="0" smtClean="0"/>
              <a:t> always-on digital connection (</a:t>
            </a:r>
            <a:r>
              <a:rPr lang="en-US" sz="2400" dirty="0" smtClean="0">
                <a:solidFill>
                  <a:srgbClr val="2A2426"/>
                </a:solidFill>
              </a:rPr>
              <a:t>may be as little as 512kbps, not true broadband)</a:t>
            </a:r>
          </a:p>
          <a:p>
            <a:pPr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In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5" tooltip="Telecommunications"/>
              </a:rPr>
              <a:t>telecommunications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, broadband is wide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6" tooltip="Bandwidth (signal processing)"/>
              </a:rPr>
              <a:t>bandwidth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7" tooltip="Data transmission"/>
              </a:rPr>
              <a:t>data transmission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 with an ability to simultaneously transport multiple signals and traffic types. The medium can be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8" tooltip="Coaxial cable"/>
              </a:rPr>
              <a:t>coaxial cable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,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9" tooltip="Optical fiber"/>
              </a:rPr>
              <a:t>optical fiber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,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10" tooltip="Twisted pair"/>
              </a:rPr>
              <a:t>twisted pair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, 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11" tooltip="Digital subscriber line"/>
              </a:rPr>
              <a:t>DSL local telephone networks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 or 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hlinkClick r:id="rId12" tooltip="Wireless broadband"/>
              </a:rPr>
              <a:t>wireless broadband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lvl="1" algn="just" eaLnBrk="1" hangingPunct="1">
              <a:spcAft>
                <a:spcPts val="13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  <a:defRPr/>
            </a:pPr>
            <a:r>
              <a:rPr lang="en-US" sz="2000" i="1" dirty="0" smtClean="0"/>
              <a:t>ADSL</a:t>
            </a:r>
            <a:r>
              <a:rPr lang="en-US" sz="2000" dirty="0" smtClean="0"/>
              <a:t> </a:t>
            </a:r>
            <a:r>
              <a:rPr lang="en-US" sz="2000" b="1" dirty="0" smtClean="0"/>
              <a:t>Asymmetric digital subscriber line</a:t>
            </a:r>
            <a:r>
              <a:rPr lang="en-US" sz="2000" dirty="0" smtClean="0"/>
              <a:t> (</a:t>
            </a:r>
            <a:r>
              <a:rPr lang="en-US" sz="2000" b="1" dirty="0" smtClean="0"/>
              <a:t>ADSL</a:t>
            </a:r>
            <a:r>
              <a:rPr lang="en-US" sz="2000" dirty="0" smtClean="0"/>
              <a:t>) is a type of </a:t>
            </a:r>
            <a:r>
              <a:rPr lang="en-US" sz="2000" dirty="0" smtClean="0">
                <a:hlinkClick r:id="rId11" tooltip="Digital subscriber line"/>
              </a:rPr>
              <a:t>digital subscriber line</a:t>
            </a:r>
            <a:r>
              <a:rPr lang="en-US" sz="2000" dirty="0" smtClean="0"/>
              <a:t> (DSL) technology, a data communications technology that enables faster data transmission over </a:t>
            </a:r>
            <a:r>
              <a:rPr lang="en-US" sz="2000" dirty="0" smtClean="0">
                <a:hlinkClick r:id="rId13" tooltip="Copper"/>
              </a:rPr>
              <a:t>copper</a:t>
            </a:r>
            <a:r>
              <a:rPr lang="en-US" sz="2000" dirty="0" smtClean="0"/>
              <a:t> </a:t>
            </a:r>
            <a:r>
              <a:rPr lang="en-US" sz="2000" u="sng" dirty="0" smtClean="0">
                <a:hlinkClick r:id="rId14" tooltip="Telephone line"/>
              </a:rPr>
              <a:t>telephone lines</a:t>
            </a:r>
            <a:r>
              <a:rPr lang="en-US" sz="2000" dirty="0" smtClean="0"/>
              <a:t> </a:t>
            </a:r>
          </a:p>
        </p:txBody>
      </p:sp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 eaLnBrk="1" hangingPunct="1">
              <a:tabLst>
                <a:tab pos="1270000" algn="l"/>
              </a:tabLst>
            </a:pPr>
            <a:r>
              <a:rPr lang="en-US" smtClean="0"/>
              <a:t>Internet Acess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016000">
              <a:defRPr/>
            </a:pPr>
            <a:fld id="{B045298C-CF69-4149-B2E5-281CCB0F07E2}" type="slidenum">
              <a:rPr lang="en-AU">
                <a:latin typeface="+mn-lt"/>
              </a:rPr>
              <a:pPr defTabSz="1016000">
                <a:defRPr/>
              </a:pPr>
              <a:t>9</a:t>
            </a:fld>
            <a:endParaRPr lang="en-AU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 135 Title Master">
  <a:themeElements>
    <a:clrScheme name="Comp 135 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 135 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 135 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135 - Slide Master">
  <a:themeElements>
    <a:clrScheme name="Comp135 -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135 -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135 -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Pages>0</Pages>
  <Words>669</Words>
  <Characters>0</Characters>
  <PresentationFormat>Custom</PresentationFormat>
  <Lines>0</Lines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Verdana</vt:lpstr>
      <vt:lpstr>Arial</vt:lpstr>
      <vt:lpstr>Times New Roman</vt:lpstr>
      <vt:lpstr>Comp 135 Title Master</vt:lpstr>
      <vt:lpstr>Comp135 - Slide Master</vt:lpstr>
      <vt:lpstr>Lecture 3 – Enabling Technologies – Hardware, Software, and Standards</vt:lpstr>
      <vt:lpstr>Hardware Requirements</vt:lpstr>
      <vt:lpstr>Peripherals</vt:lpstr>
      <vt:lpstr>Peripherals</vt:lpstr>
      <vt:lpstr>Peripherals</vt:lpstr>
      <vt:lpstr>Software Requirements</vt:lpstr>
      <vt:lpstr>Software Requirements</vt:lpstr>
      <vt:lpstr>Networks</vt:lpstr>
      <vt:lpstr>Internet Acess</vt:lpstr>
      <vt:lpstr>Internet Acess</vt:lpstr>
      <vt:lpstr>Download Times</vt:lpstr>
      <vt:lpstr>Clients and Servers</vt:lpstr>
      <vt:lpstr>The World Wide Web</vt:lpstr>
      <vt:lpstr>The World Wide Web</vt:lpstr>
      <vt:lpstr>MIME Types</vt:lpstr>
      <vt:lpstr>Standards</vt:lpstr>
      <vt:lpstr>Standards Organizations</vt:lpstr>
      <vt:lpstr>Internet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Technologies</dc:title>
  <dc:creator>Administrator</dc:creator>
  <cp:lastModifiedBy>Aihab</cp:lastModifiedBy>
  <cp:revision>24</cp:revision>
  <dcterms:modified xsi:type="dcterms:W3CDTF">2014-10-14T07:56:43Z</dcterms:modified>
</cp:coreProperties>
</file>