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3" r:id="rId1"/>
    <p:sldMasterId id="2147483654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28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A300B63-DA44-4F39-9482-5B5CA891D809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5B325EBA-F77C-49CF-BBAF-5F93D908A51C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E72F9B-FC2A-4632-AD3A-BD32073D7D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46999-0472-4356-8A7C-5E4757F7F6F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4913" y="1506538"/>
            <a:ext cx="2347912" cy="374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506538"/>
            <a:ext cx="6894513" cy="374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BD9829-8627-4EC2-875F-C0A8857B03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087AE-83F4-469C-AD22-53DB06D0BDF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BCBB04-5852-4704-B586-68CB000F853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39AF1A-5826-4EAF-B805-34D38FA2D7C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3288" y="1793875"/>
            <a:ext cx="4316412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793875"/>
            <a:ext cx="4316413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42A6B6-726C-4708-AF84-0CE0D212A39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46BBB0-28C9-41DA-9847-1DC5D1FD50C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A63910-638B-4C88-8F3E-8A41843F947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03181-B81A-44C9-9C58-B2A048AFB38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186945-DED5-4F3E-ADE0-AB37CE23F0E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AE608A-D755-4475-988C-66F7DD4E39A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CEF4D6-AF67-4C80-8632-EA14E33ECB9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CAAEF7-844D-40A7-B123-85E4DD7292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8713" y="641350"/>
            <a:ext cx="2209800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138" y="641350"/>
            <a:ext cx="6480175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80A88-B4CD-4A4F-B136-A049A035FC6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01375-7AA2-4395-96F2-A6831ACBE72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449638"/>
            <a:ext cx="4495800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449638"/>
            <a:ext cx="4495800" cy="180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B3A826-BD3B-467E-AACA-2DFB6C2AC95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98EE87-123E-4796-8D6A-82BB2E27BFD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7436EC-FBDD-411F-B88B-4E0DCFEFF8C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599918-C65F-4B0F-99C9-E77496DFAF0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29113B-9406-4A19-B1A8-E67B4394274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AF3ADB-E8A8-404F-91D0-398C693E6C1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 userDrawn="1"/>
        </p:nvGrpSpPr>
        <p:grpSpPr bwMode="auto">
          <a:xfrm>
            <a:off x="0" y="0"/>
            <a:ext cx="6519863" cy="7620000"/>
            <a:chOff x="0" y="0"/>
            <a:chExt cx="3696" cy="4320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101595" tIns="50795" rIns="101595" bIns="50795" anchor="ctr"/>
            <a:lstStyle/>
            <a:p>
              <a:pPr algn="ctr" defTabSz="1016000"/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94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rgbClr val="99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101595" tIns="50795" rIns="101595" bIns="50795" anchor="ctr"/>
            <a:lstStyle/>
            <a:p>
              <a:pPr algn="ctr" defTabSz="1016000"/>
              <a:endParaRPr kumimoji="1" lang="en-AU" sz="27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941" name="Group 5"/>
          <p:cNvGrpSpPr>
            <a:grpSpLocks/>
          </p:cNvGrpSpPr>
          <p:nvPr userDrawn="1"/>
        </p:nvGrpSpPr>
        <p:grpSpPr bwMode="auto">
          <a:xfrm>
            <a:off x="4073525" y="6042025"/>
            <a:ext cx="5418138" cy="355600"/>
            <a:chOff x="2288" y="3080"/>
            <a:chExt cx="3072" cy="201"/>
          </a:xfrm>
        </p:grpSpPr>
        <p:sp>
          <p:nvSpPr>
            <p:cNvPr id="3994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2888" y="6618288"/>
            <a:ext cx="3219450" cy="528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>
            <a:lvl1pPr algn="r" defTabSz="1016000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942138"/>
            <a:ext cx="652462" cy="544512"/>
          </a:xfrm>
          <a:prstGeom prst="rect">
            <a:avLst/>
          </a:prstGeom>
          <a:solidFill>
            <a:srgbClr val="99CC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>
            <a:lvl1pPr defTabSz="1016000">
              <a:defRPr sz="2900">
                <a:solidFill>
                  <a:schemeClr val="bg1"/>
                </a:solidFill>
                <a:latin typeface="+mn-lt"/>
              </a:defRPr>
            </a:lvl1pPr>
          </a:lstStyle>
          <a:p>
            <a:fld id="{3D91F19F-9A3A-4FA7-BD1D-F29FCD9950CC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39946" name="Text Box 10"/>
          <p:cNvSpPr txBox="1">
            <a:spLocks/>
          </p:cNvSpPr>
          <p:nvPr userDrawn="1"/>
        </p:nvSpPr>
        <p:spPr bwMode="auto">
          <a:xfrm>
            <a:off x="8429625" y="7345363"/>
            <a:ext cx="1730375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5" rIns="91435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200" b="0"/>
              <a:t>COMP135/COMP535</a:t>
            </a:r>
            <a:endParaRPr lang="en-AU" sz="1200" b="0"/>
          </a:p>
        </p:txBody>
      </p:sp>
      <p:sp>
        <p:nvSpPr>
          <p:cNvPr id="39947" name="Text Box 11"/>
          <p:cNvSpPr txBox="1">
            <a:spLocks/>
          </p:cNvSpPr>
          <p:nvPr userDrawn="1"/>
        </p:nvSpPr>
        <p:spPr bwMode="auto">
          <a:xfrm>
            <a:off x="1458913" y="3460750"/>
            <a:ext cx="79422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5" rIns="91435">
            <a:spAutoFit/>
          </a:bodyPr>
          <a:lstStyle/>
          <a:p>
            <a:pPr>
              <a:tabLst>
                <a:tab pos="838200" algn="l"/>
              </a:tabLst>
            </a:pPr>
            <a:endParaRPr lang="en-AU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58825" y="1506538"/>
            <a:ext cx="9144000" cy="127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35" tIns="45720" rIns="91435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3449638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35" tIns="45720" rIns="91435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Second level</a:t>
            </a:r>
          </a:p>
          <a:p>
            <a:pPr lvl="0"/>
            <a:r>
              <a:rPr lang="en-AU" smtClean="0"/>
              <a:t>text styles</a:t>
            </a:r>
          </a:p>
          <a:p>
            <a:pPr lvl="2"/>
            <a:r>
              <a:rPr lang="en-AU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 userDrawn="1"/>
        </p:nvSpPr>
        <p:spPr bwMode="auto">
          <a:xfrm>
            <a:off x="0" y="0"/>
            <a:ext cx="846138" cy="7620000"/>
          </a:xfrm>
          <a:prstGeom prst="rect">
            <a:avLst/>
          </a:prstGeom>
          <a:solidFill>
            <a:srgbClr val="99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Freeform 3"/>
          <p:cNvSpPr>
            <a:spLocks/>
          </p:cNvSpPr>
          <p:nvPr userDrawn="1"/>
        </p:nvSpPr>
        <p:spPr bwMode="auto">
          <a:xfrm>
            <a:off x="508000" y="0"/>
            <a:ext cx="3048000" cy="85725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728" y="480"/>
              </a:cxn>
              <a:cxn ang="0">
                <a:pos x="380" y="482"/>
              </a:cxn>
              <a:cxn ang="0">
                <a:pos x="354" y="480"/>
              </a:cxn>
              <a:cxn ang="0">
                <a:pos x="308" y="489"/>
              </a:cxn>
              <a:cxn ang="0">
                <a:pos x="246" y="531"/>
              </a:cxn>
              <a:cxn ang="0">
                <a:pos x="206" y="597"/>
              </a:cxn>
              <a:cxn ang="0">
                <a:pos x="192" y="666"/>
              </a:cxn>
              <a:cxn ang="0">
                <a:pos x="192" y="735"/>
              </a:cxn>
              <a:cxn ang="0">
                <a:pos x="0" y="735"/>
              </a:cxn>
              <a:cxn ang="0">
                <a:pos x="0" y="480"/>
              </a:cxn>
              <a:cxn ang="0">
                <a:pos x="0" y="0"/>
              </a:cxn>
              <a:cxn ang="0">
                <a:pos x="1728" y="0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rgbClr val="99CC99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41988" name="Group 4"/>
          <p:cNvGrpSpPr>
            <a:grpSpLocks/>
          </p:cNvGrpSpPr>
          <p:nvPr userDrawn="1"/>
        </p:nvGrpSpPr>
        <p:grpSpPr bwMode="auto">
          <a:xfrm>
            <a:off x="255588" y="1433513"/>
            <a:ext cx="8212137" cy="354012"/>
            <a:chOff x="166" y="949"/>
            <a:chExt cx="5173" cy="223"/>
          </a:xfrm>
        </p:grpSpPr>
        <p:sp>
          <p:nvSpPr>
            <p:cNvPr id="41989" name="AutoShape 5"/>
            <p:cNvSpPr>
              <a:spLocks noChangeArrowheads="1"/>
            </p:cNvSpPr>
            <p:nvPr userDrawn="1"/>
          </p:nvSpPr>
          <p:spPr bwMode="auto">
            <a:xfrm>
              <a:off x="433" y="949"/>
              <a:ext cx="4906" cy="222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0" name="AutoShape 6"/>
            <p:cNvSpPr>
              <a:spLocks noChangeArrowheads="1"/>
            </p:cNvSpPr>
            <p:nvPr userDrawn="1"/>
          </p:nvSpPr>
          <p:spPr bwMode="auto">
            <a:xfrm flipH="1">
              <a:off x="166" y="949"/>
              <a:ext cx="276" cy="223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1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846138" y="641350"/>
            <a:ext cx="8805862" cy="792163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1793875"/>
            <a:ext cx="87852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8425" y="6832600"/>
            <a:ext cx="3219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0" compatLnSpc="1">
            <a:prstTxWarp prst="textNoShape">
              <a:avLst/>
            </a:prstTxWarp>
          </a:bodyPr>
          <a:lstStyle>
            <a:lvl1pPr algn="ctr" defTabSz="1016000"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663" y="6935788"/>
            <a:ext cx="6524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95" tIns="50795" rIns="101595" bIns="50795" numCol="1" anchor="b" anchorCtr="1" compatLnSpc="1">
            <a:prstTxWarp prst="textNoShape">
              <a:avLst/>
            </a:prstTxWarp>
          </a:bodyPr>
          <a:lstStyle>
            <a:lvl1pPr defTabSz="1016000">
              <a:defRPr sz="2900">
                <a:solidFill>
                  <a:schemeClr val="bg1"/>
                </a:solidFill>
                <a:latin typeface="+mn-lt"/>
              </a:defRPr>
            </a:lvl1pPr>
          </a:lstStyle>
          <a:p>
            <a:fld id="{D6994C0B-6732-4F36-A403-4A12B462BA53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41995" name="Text Box 11"/>
          <p:cNvSpPr txBox="1">
            <a:spLocks/>
          </p:cNvSpPr>
          <p:nvPr userDrawn="1"/>
        </p:nvSpPr>
        <p:spPr bwMode="auto">
          <a:xfrm>
            <a:off x="8286750" y="7345363"/>
            <a:ext cx="18732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35" rIns="91435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200" b="0"/>
              <a:t>COMP135/COMP535</a:t>
            </a:r>
            <a:endParaRPr lang="en-AU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3924300"/>
            <a:ext cx="8178800" cy="1828800"/>
          </a:xfrm>
          <a:ln/>
        </p:spPr>
        <p:txBody>
          <a:bodyPr/>
          <a:lstStyle/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 i="1"/>
              <a:t>Digital Multimedia, 2nd edition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Nigel Chapman &amp; Jenny Chapman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Chapter 2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1295400" algn="l"/>
              </a:tabLst>
            </a:pPr>
            <a:r>
              <a:rPr lang="en-US"/>
              <a:t>Lecture 2 – Digital Representations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If the highest frequency component of a signal is at </a:t>
            </a:r>
            <a:r>
              <a:rPr lang="en-US" i="1"/>
              <a:t>f</a:t>
            </a:r>
            <a:r>
              <a:rPr lang="en-US" sz="2000" i="1"/>
              <a:t>h</a:t>
            </a:r>
            <a:r>
              <a:rPr lang="en-US" sz="2000"/>
              <a:t> </a:t>
            </a:r>
            <a:r>
              <a:rPr lang="en-US"/>
              <a:t>the signal can</a:t>
            </a:r>
            <a:r>
              <a:rPr lang="en-US" sz="2000"/>
              <a:t> </a:t>
            </a:r>
            <a:r>
              <a:rPr lang="en-US"/>
              <a:t>be properly reconstructed if it has been sampled at a frequency &gt; 2</a:t>
            </a:r>
            <a:r>
              <a:rPr lang="en-US" i="1"/>
              <a:t>f</a:t>
            </a:r>
            <a:r>
              <a:rPr lang="en-US" sz="2000" i="1"/>
              <a:t>h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Nyquist rate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Undersamping leads to </a:t>
            </a:r>
            <a:r>
              <a:rPr lang="en-US" i="1"/>
              <a:t>aliasing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Sound distortion, image 'jaggies' or Moiré patterns, jerky or retrograde motion</a:t>
            </a:r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Sampling Theorem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03288" y="2489200"/>
            <a:ext cx="8785225" cy="4343400"/>
          </a:xfrm>
          <a:noFill/>
        </p:spPr>
        <p:txBody>
          <a:bodyPr lIns="91438" tIns="45720" rIns="91438" bIns="45720"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Reducing memory requirements by using fewer bits for each value means fewer quantization levels are available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Cannot distinguish between values that fall between levels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Images: banding and posterization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Sound: coarse hiss, loss of quiet passages, general fuzziness (</a:t>
            </a:r>
            <a:r>
              <a:rPr lang="en-US" i="1"/>
              <a:t>quantization noise</a:t>
            </a:r>
            <a:r>
              <a:rPr lang="en-US"/>
              <a:t>)</a:t>
            </a: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569913"/>
            <a:ext cx="8178800" cy="863600"/>
          </a:xfrm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Too Few Quantization Levels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Devices can only be in one of two states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0 or 1, yes or no, on or off, …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Bit</a:t>
            </a:r>
            <a:r>
              <a:rPr lang="en-US"/>
              <a:t>: a unit of data that can only have one of two values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Byte</a:t>
            </a:r>
            <a:r>
              <a:rPr lang="en-US"/>
              <a:t>: an ordered sequence of eight bits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Word</a:t>
            </a:r>
            <a:r>
              <a:rPr lang="en-US"/>
              <a:t>: a short sequence of bytes, usually four (32 bits)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Bits and Bytes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Numbers to base 2 (binary)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01100001 = 97 decimal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Characters – associate bit patterns (numbers) with characters via a </a:t>
            </a:r>
            <a:r>
              <a:rPr lang="en-US" i="1"/>
              <a:t>character set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01100001 = a in ASCII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Brightness of an image at a point, instantaneous amplitude of a sound wave, etc</a:t>
            </a:r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Interpretation of Bits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Each byte can be identified by its position in the sequence of all bytes in memory – its </a:t>
            </a:r>
            <a:r>
              <a:rPr lang="en-US" i="1"/>
              <a:t>address</a:t>
            </a:r>
          </a:p>
          <a:p>
            <a:pPr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Collections of bytes can be combined into </a:t>
            </a:r>
            <a:r>
              <a:rPr lang="en-US" i="1"/>
              <a:t>data structures</a:t>
            </a:r>
            <a:r>
              <a:rPr lang="en-US"/>
              <a:t> using addresses</a:t>
            </a:r>
          </a:p>
          <a:p>
            <a:pPr lvl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e.g. store an image as a sequence of brightness values, use address of the first to access the image data</a:t>
            </a:r>
          </a:p>
          <a:p>
            <a:pPr lvl="1">
              <a:spcAft>
                <a:spcPts val="1500"/>
              </a:spcAft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store a video sequence as series of images, add address of next and previous to each frame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Addresses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Bit patterns that cause the processor to carry out operations on values stored in memory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Hardware is constructed so that the desired effect is achieved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Programs</a:t>
            </a:r>
            <a:r>
              <a:rPr lang="en-US"/>
              <a:t> stored in memory as a sequence of instructions to be executed in order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 computer is a </a:t>
            </a:r>
            <a:r>
              <a:rPr lang="en-US" i="1"/>
              <a:t>stored program machine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It can therefore be used for many different tasks, depending on the programs it runs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Instructions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Converting a signal from analogue to digital form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Analogue signal can vary continuously, digital is restricted to discrete values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Two-stage process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Sampling</a:t>
            </a:r>
            <a:r>
              <a:rPr lang="en-US"/>
              <a:t> – measure the value at discrete intervals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Quantization</a:t>
            </a:r>
            <a:r>
              <a:rPr lang="en-US"/>
              <a:t> – restrict the value to a fixed set of </a:t>
            </a:r>
            <a:r>
              <a:rPr lang="en-US" i="1"/>
              <a:t>quantization levels</a:t>
            </a: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Digitization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Grp="1" noChangeArrowheads="1"/>
          </p:cNvSpPr>
          <p:nvPr>
            <p:ph type="title"/>
          </p:nvPr>
        </p:nvSpPr>
        <p:spPr>
          <a:xfrm>
            <a:off x="673100" y="641350"/>
            <a:ext cx="8813800" cy="720725"/>
          </a:xfrm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Sampling and Quantization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00" y="3319463"/>
            <a:ext cx="3041650" cy="21224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3150" y="3317875"/>
            <a:ext cx="3048000" cy="212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4350" y="3314700"/>
            <a:ext cx="3048000" cy="2133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Only certain signal values are valid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Relatively immune to corruption by noise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Do not degrade when copied or transmitted over network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Some information lost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Undersampling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Samples 'too far apart' so cannot accurately reconstruct original signal</a:t>
            </a: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Digital Signals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8" tIns="45720" rIns="91438" bIns="45720"/>
          <a:lstStyle/>
          <a:p>
            <a:pPr>
              <a:spcAft>
                <a:spcPts val="6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Any periodic waveform can be decomposed into a collection of </a:t>
            </a:r>
            <a:r>
              <a:rPr lang="en-US" i="1"/>
              <a:t>frequency components</a:t>
            </a:r>
          </a:p>
          <a:p>
            <a:pPr lvl="1">
              <a:spcAft>
                <a:spcPts val="6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Each one is a pure sine wave</a:t>
            </a:r>
          </a:p>
          <a:p>
            <a:pPr>
              <a:spcAft>
                <a:spcPts val="6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The collection of frequencies and their amplitudes represent the waveform in the </a:t>
            </a:r>
            <a:r>
              <a:rPr lang="en-US" i="1"/>
              <a:t>frequency domain</a:t>
            </a:r>
          </a:p>
          <a:p>
            <a:pPr lvl="1">
              <a:spcAft>
                <a:spcPts val="6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Compute the frequency domain representation (</a:t>
            </a:r>
            <a:r>
              <a:rPr lang="en-US" i="1"/>
              <a:t>frequency spectrum</a:t>
            </a:r>
            <a:r>
              <a:rPr lang="en-US"/>
              <a:t>) using the </a:t>
            </a:r>
            <a:r>
              <a:rPr lang="en-US" i="1"/>
              <a:t>Fourier Transform</a:t>
            </a:r>
          </a:p>
          <a:p>
            <a:pPr lvl="1">
              <a:spcAft>
                <a:spcPts val="6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Higher frequency components are associated with abrupt transitions</a:t>
            </a:r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1438" tIns="45720" rIns="91438" bIns="45720" anchor="t"/>
          <a:lstStyle/>
          <a:p>
            <a:pPr>
              <a:tabLst>
                <a:tab pos="1270000" algn="l"/>
              </a:tabLst>
            </a:pPr>
            <a:r>
              <a:rPr lang="en-US"/>
              <a:t>Frequency Domain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omp 135 Title Master">
  <a:themeElements>
    <a:clrScheme name="Comp 135 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 135 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 135 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135 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135 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mp135 - Slide Master">
  <a:themeElements>
    <a:clrScheme name="Comp135 -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135 - 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135 -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135 -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135 -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Pages>0</Pages>
  <Words>499</Words>
  <Characters>0</Characters>
  <PresentationFormat>Custom</PresentationFormat>
  <Lines>0</Lines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Arial</vt:lpstr>
      <vt:lpstr>Times New Roman</vt:lpstr>
      <vt:lpstr>Comp 135 Title Master</vt:lpstr>
      <vt:lpstr>Comp135 - Slide Master</vt:lpstr>
      <vt:lpstr>Lecture 2 – Digital Representations</vt:lpstr>
      <vt:lpstr>Bits and Bytes</vt:lpstr>
      <vt:lpstr>Interpretation of Bits</vt:lpstr>
      <vt:lpstr>Addresses</vt:lpstr>
      <vt:lpstr>Instructions</vt:lpstr>
      <vt:lpstr>Digitization</vt:lpstr>
      <vt:lpstr>Sampling and Quantization</vt:lpstr>
      <vt:lpstr>Digital Signals</vt:lpstr>
      <vt:lpstr>Frequency Domain</vt:lpstr>
      <vt:lpstr>Sampling Theorem</vt:lpstr>
      <vt:lpstr>Too Few Quantization Levels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Technologies</dc:title>
  <dc:creator>Administrator</dc:creator>
  <cp:lastModifiedBy>Aihab</cp:lastModifiedBy>
  <cp:revision>4</cp:revision>
  <dcterms:modified xsi:type="dcterms:W3CDTF">2014-09-23T04:19:44Z</dcterms:modified>
</cp:coreProperties>
</file>