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164" y="-12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2/19/2015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2/19/2015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2/19/2015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2/19/2015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2/19/2015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2/19/2015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2/19/2015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2/19/2015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2/19/2015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2/19/2015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2/19/2015</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2/19/2015</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Software Project Management</a:t>
            </a:r>
            <a:endParaRPr lang="en-US" b="1" dirty="0"/>
          </a:p>
        </p:txBody>
      </p:sp>
      <p:sp>
        <p:nvSpPr>
          <p:cNvPr id="3" name="Subtitle 2"/>
          <p:cNvSpPr>
            <a:spLocks noGrp="1"/>
          </p:cNvSpPr>
          <p:nvPr>
            <p:ph type="subTitle" idx="1"/>
          </p:nvPr>
        </p:nvSpPr>
        <p:spPr/>
        <p:txBody>
          <a:bodyPr>
            <a:normAutofit/>
          </a:bodyPr>
          <a:lstStyle/>
          <a:p>
            <a:r>
              <a:rPr lang="en-US" sz="4400" b="1" dirty="0" smtClean="0">
                <a:solidFill>
                  <a:schemeClr val="tx1"/>
                </a:solidFill>
              </a:rPr>
              <a:t>Introduction</a:t>
            </a:r>
            <a:endParaRPr lang="en-US" sz="44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Courier New" pitchFamily="49" charset="0"/>
              <a:buChar char="o"/>
            </a:pPr>
            <a:r>
              <a:rPr lang="en-US" dirty="0" smtClean="0"/>
              <a:t> Requirements Analysis </a:t>
            </a:r>
          </a:p>
          <a:p>
            <a:pPr>
              <a:buFont typeface="Courier New" pitchFamily="49" charset="0"/>
              <a:buChar char="o"/>
            </a:pPr>
            <a:r>
              <a:rPr lang="en-US" dirty="0" smtClean="0"/>
              <a:t> Product Design </a:t>
            </a:r>
          </a:p>
          <a:p>
            <a:pPr>
              <a:buFont typeface="Courier New" pitchFamily="49" charset="0"/>
              <a:buChar char="o"/>
            </a:pPr>
            <a:r>
              <a:rPr lang="en-US" dirty="0" smtClean="0"/>
              <a:t>Programming </a:t>
            </a:r>
          </a:p>
          <a:p>
            <a:pPr>
              <a:buFont typeface="Courier New" pitchFamily="49" charset="0"/>
              <a:buChar char="o"/>
            </a:pPr>
            <a:r>
              <a:rPr lang="en-US" dirty="0" smtClean="0"/>
              <a:t>Test Planning</a:t>
            </a:r>
          </a:p>
          <a:p>
            <a:pPr>
              <a:buFont typeface="Courier New" pitchFamily="49" charset="0"/>
              <a:buChar char="o"/>
            </a:pPr>
            <a:r>
              <a:rPr lang="en-US" dirty="0" smtClean="0"/>
              <a:t>Verification &amp; Validation</a:t>
            </a:r>
          </a:p>
          <a:p>
            <a:pPr>
              <a:buFont typeface="Courier New" pitchFamily="49" charset="0"/>
              <a:buChar char="o"/>
            </a:pPr>
            <a:r>
              <a:rPr lang="en-US" dirty="0" smtClean="0"/>
              <a:t>Project Office functions</a:t>
            </a:r>
          </a:p>
          <a:p>
            <a:pPr>
              <a:buFont typeface="Courier New" pitchFamily="49" charset="0"/>
              <a:buChar char="o"/>
            </a:pPr>
            <a:r>
              <a:rPr lang="en-US" dirty="0" smtClean="0"/>
              <a:t>Configuration management and quality assurance </a:t>
            </a:r>
          </a:p>
          <a:p>
            <a:pPr>
              <a:buFont typeface="Courier New" pitchFamily="49" charset="0"/>
              <a:buChar char="o"/>
            </a:pPr>
            <a:r>
              <a:rPr lang="en-US" dirty="0" smtClean="0"/>
              <a:t>Manuals </a:t>
            </a:r>
            <a:endParaRPr lang="en-US" dirty="0"/>
          </a:p>
        </p:txBody>
      </p:sp>
      <p:sp>
        <p:nvSpPr>
          <p:cNvPr id="2" name="Title 1"/>
          <p:cNvSpPr>
            <a:spLocks noGrp="1"/>
          </p:cNvSpPr>
          <p:nvPr>
            <p:ph type="title"/>
          </p:nvPr>
        </p:nvSpPr>
        <p:spPr/>
        <p:txBody>
          <a:bodyPr/>
          <a:lstStyle/>
          <a:p>
            <a:r>
              <a:rPr lang="en-US" dirty="0" smtClean="0"/>
              <a:t>Activities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3840163"/>
          </a:xfrm>
        </p:spPr>
        <p:txBody>
          <a:bodyPr/>
          <a:lstStyle/>
          <a:p>
            <a:r>
              <a:rPr lang="en-US" dirty="0" smtClean="0"/>
              <a:t>Activity: a set of tasks performed towards a specific purpose</a:t>
            </a:r>
          </a:p>
          <a:p>
            <a:r>
              <a:rPr lang="en-US" dirty="0" smtClean="0"/>
              <a:t>Phase: A set of tasks performed over time; defined by its start and end points</a:t>
            </a:r>
          </a:p>
          <a:p>
            <a:r>
              <a:rPr lang="en-US" dirty="0" smtClean="0"/>
              <a:t>The same activity may occur in different phases of a software life cycle</a:t>
            </a:r>
            <a:endParaRPr lang="en-US" dirty="0"/>
          </a:p>
        </p:txBody>
      </p:sp>
      <p:sp>
        <p:nvSpPr>
          <p:cNvPr id="2" name="Title 1"/>
          <p:cNvSpPr>
            <a:spLocks noGrp="1"/>
          </p:cNvSpPr>
          <p:nvPr>
            <p:ph type="title"/>
          </p:nvPr>
        </p:nvSpPr>
        <p:spPr>
          <a:xfrm>
            <a:off x="457200" y="76200"/>
            <a:ext cx="8229600" cy="1401762"/>
          </a:xfrm>
        </p:spPr>
        <p:txBody>
          <a:bodyPr>
            <a:normAutofit/>
          </a:bodyPr>
          <a:lstStyle/>
          <a:p>
            <a:r>
              <a:rPr lang="en-US" dirty="0" smtClean="0"/>
              <a:t>What’s the difference between activities and phases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q"/>
            </a:pPr>
            <a:r>
              <a:rPr lang="en-US" sz="3600" b="1" dirty="0" smtClean="0"/>
              <a:t>Issues</a:t>
            </a:r>
          </a:p>
          <a:p>
            <a:pPr>
              <a:buFont typeface="Wingdings" pitchFamily="2" charset="2"/>
              <a:buChar char="Ø"/>
            </a:pPr>
            <a:r>
              <a:rPr lang="en-US" dirty="0" smtClean="0"/>
              <a:t>how should we manage the process which produces a software product?</a:t>
            </a:r>
          </a:p>
          <a:p>
            <a:pPr>
              <a:buFont typeface="Wingdings" pitchFamily="2" charset="2"/>
              <a:buChar char="Ø"/>
            </a:pPr>
            <a:r>
              <a:rPr lang="en-US" dirty="0" smtClean="0"/>
              <a:t>Does improving the process improve the product?</a:t>
            </a:r>
          </a:p>
          <a:p>
            <a:pPr>
              <a:buFont typeface="Wingdings" pitchFamily="2" charset="2"/>
              <a:buChar char="q"/>
            </a:pPr>
            <a:r>
              <a:rPr lang="en-US" sz="3600" b="1" dirty="0" smtClean="0"/>
              <a:t>Definitions</a:t>
            </a:r>
          </a:p>
          <a:p>
            <a:pPr>
              <a:buFont typeface="Wingdings" pitchFamily="2" charset="2"/>
              <a:buChar char="Ø"/>
            </a:pPr>
            <a:r>
              <a:rPr lang="en-US" dirty="0" smtClean="0"/>
              <a:t>process, phases and tasks, activities</a:t>
            </a:r>
            <a:endParaRPr lang="en-US" dirty="0"/>
          </a:p>
        </p:txBody>
      </p:sp>
      <p:sp>
        <p:nvSpPr>
          <p:cNvPr id="2" name="Title 1"/>
          <p:cNvSpPr>
            <a:spLocks noGrp="1"/>
          </p:cNvSpPr>
          <p:nvPr>
            <p:ph type="title"/>
          </p:nvPr>
        </p:nvSpPr>
        <p:spPr/>
        <p:txBody>
          <a:bodyPr/>
          <a:lstStyle/>
          <a:p>
            <a:r>
              <a:rPr lang="en-US" dirty="0" smtClean="0"/>
              <a:t>Lecture Overview</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SPM is the art and science of planning and leading software projects. It is a sub-discipline of </a:t>
            </a:r>
            <a:r>
              <a:rPr lang="en-US" b="1" dirty="0" smtClean="0">
                <a:solidFill>
                  <a:schemeClr val="accent2">
                    <a:lumMod val="75000"/>
                  </a:schemeClr>
                </a:solidFill>
              </a:rPr>
              <a:t>Project Management</a:t>
            </a:r>
            <a:r>
              <a:rPr lang="en-US" dirty="0" smtClean="0"/>
              <a:t> in which software projects are planned, implemented, monitored and controlled.</a:t>
            </a:r>
            <a:endParaRPr lang="en-US" dirty="0"/>
          </a:p>
        </p:txBody>
      </p:sp>
      <p:sp>
        <p:nvSpPr>
          <p:cNvPr id="2" name="Title 1"/>
          <p:cNvSpPr>
            <a:spLocks noGrp="1"/>
          </p:cNvSpPr>
          <p:nvPr>
            <p:ph type="title"/>
          </p:nvPr>
        </p:nvSpPr>
        <p:spPr/>
        <p:txBody>
          <a:bodyPr/>
          <a:lstStyle/>
          <a:p>
            <a:r>
              <a:rPr lang="en-US" b="1" dirty="0" smtClean="0"/>
              <a:t>Software Project Management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PM is the discipline of defining and achieving targets while optimizing the use of resources (time, money, people, materials, energy, space, etc) over the course of a project (a set of activities of finite duration).</a:t>
            </a:r>
            <a:endParaRPr lang="en-US" dirty="0"/>
          </a:p>
        </p:txBody>
      </p:sp>
      <p:sp>
        <p:nvSpPr>
          <p:cNvPr id="2" name="Title 1"/>
          <p:cNvSpPr>
            <a:spLocks noGrp="1"/>
          </p:cNvSpPr>
          <p:nvPr>
            <p:ph type="title"/>
          </p:nvPr>
        </p:nvSpPr>
        <p:spPr/>
        <p:txBody>
          <a:bodyPr/>
          <a:lstStyle/>
          <a:p>
            <a:r>
              <a:rPr lang="en-US" dirty="0" smtClean="0"/>
              <a:t>Project Management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Planning the work  </a:t>
            </a:r>
          </a:p>
          <a:p>
            <a:pPr marL="514350" indent="-514350">
              <a:buFont typeface="+mj-lt"/>
              <a:buAutoNum type="arabicPeriod"/>
            </a:pPr>
            <a:r>
              <a:rPr lang="en-US" dirty="0" smtClean="0"/>
              <a:t>Estimating resources</a:t>
            </a:r>
          </a:p>
          <a:p>
            <a:pPr marL="514350" indent="-514350">
              <a:buFont typeface="+mj-lt"/>
              <a:buAutoNum type="arabicPeriod"/>
            </a:pPr>
            <a:r>
              <a:rPr lang="en-US" dirty="0" smtClean="0"/>
              <a:t>Organizing the work</a:t>
            </a:r>
          </a:p>
          <a:p>
            <a:pPr marL="514350" indent="-514350">
              <a:buFont typeface="+mj-lt"/>
              <a:buAutoNum type="arabicPeriod"/>
            </a:pPr>
            <a:r>
              <a:rPr lang="en-US" dirty="0" smtClean="0"/>
              <a:t>Acquiring human and material resources</a:t>
            </a:r>
          </a:p>
          <a:p>
            <a:pPr marL="514350" indent="-514350">
              <a:buFont typeface="+mj-lt"/>
              <a:buAutoNum type="arabicPeriod"/>
            </a:pPr>
            <a:r>
              <a:rPr lang="en-US" dirty="0" smtClean="0"/>
              <a:t>Assigning tasks</a:t>
            </a:r>
          </a:p>
          <a:p>
            <a:pPr marL="514350" indent="-514350">
              <a:buFont typeface="+mj-lt"/>
              <a:buAutoNum type="arabicPeriod"/>
            </a:pPr>
            <a:r>
              <a:rPr lang="en-US" dirty="0" smtClean="0"/>
              <a:t>Directing activities</a:t>
            </a:r>
          </a:p>
          <a:p>
            <a:pPr marL="514350" indent="-514350">
              <a:buFont typeface="+mj-lt"/>
              <a:buAutoNum type="arabicPeriod"/>
            </a:pPr>
            <a:r>
              <a:rPr lang="en-US" dirty="0" smtClean="0"/>
              <a:t>Controlling project execution</a:t>
            </a:r>
          </a:p>
          <a:p>
            <a:pPr marL="514350" indent="-514350">
              <a:buFont typeface="+mj-lt"/>
              <a:buAutoNum type="arabicPeriod"/>
            </a:pPr>
            <a:r>
              <a:rPr lang="en-US" dirty="0" smtClean="0"/>
              <a:t>Reporting progress</a:t>
            </a:r>
          </a:p>
          <a:p>
            <a:pPr marL="514350" indent="-514350">
              <a:buFont typeface="+mj-lt"/>
              <a:buAutoNum type="arabicPeriod"/>
            </a:pPr>
            <a:r>
              <a:rPr lang="en-US" dirty="0" smtClean="0"/>
              <a:t>Analyzing the results based on the facts achieved</a:t>
            </a:r>
            <a:endParaRPr lang="en-US" dirty="0"/>
          </a:p>
        </p:txBody>
      </p:sp>
      <p:sp>
        <p:nvSpPr>
          <p:cNvPr id="2" name="Title 1"/>
          <p:cNvSpPr>
            <a:spLocks noGrp="1"/>
          </p:cNvSpPr>
          <p:nvPr>
            <p:ph type="title"/>
          </p:nvPr>
        </p:nvSpPr>
        <p:spPr/>
        <p:txBody>
          <a:bodyPr/>
          <a:lstStyle/>
          <a:p>
            <a:r>
              <a:rPr lang="en-US" dirty="0" smtClean="0"/>
              <a:t>Project Management Activities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1.  Time </a:t>
            </a:r>
          </a:p>
          <a:p>
            <a:pPr>
              <a:buNone/>
            </a:pPr>
            <a:r>
              <a:rPr lang="en-US" dirty="0" smtClean="0"/>
              <a:t>2.  Cost </a:t>
            </a:r>
          </a:p>
          <a:p>
            <a:pPr>
              <a:buNone/>
            </a:pPr>
            <a:r>
              <a:rPr lang="en-US" dirty="0" smtClean="0"/>
              <a:t>3.  Quality </a:t>
            </a:r>
          </a:p>
          <a:p>
            <a:pPr>
              <a:buNone/>
            </a:pPr>
            <a:r>
              <a:rPr lang="en-US" dirty="0" smtClean="0"/>
              <a:t>4.  Scope </a:t>
            </a:r>
          </a:p>
          <a:p>
            <a:pPr>
              <a:buNone/>
            </a:pPr>
            <a:r>
              <a:rPr lang="en-US" dirty="0" smtClean="0"/>
              <a:t>5.  Risk</a:t>
            </a:r>
            <a:endParaRPr lang="en-US" dirty="0"/>
          </a:p>
        </p:txBody>
      </p:sp>
      <p:sp>
        <p:nvSpPr>
          <p:cNvPr id="2" name="Title 1"/>
          <p:cNvSpPr>
            <a:spLocks noGrp="1"/>
          </p:cNvSpPr>
          <p:nvPr>
            <p:ph type="title"/>
          </p:nvPr>
        </p:nvSpPr>
        <p:spPr>
          <a:xfrm>
            <a:off x="457200" y="423672"/>
            <a:ext cx="8229600" cy="1252728"/>
          </a:xfrm>
        </p:spPr>
        <p:txBody>
          <a:bodyPr>
            <a:normAutofit fontScale="90000"/>
          </a:bodyPr>
          <a:lstStyle/>
          <a:p>
            <a:r>
              <a:rPr lang="en-US" dirty="0" smtClean="0"/>
              <a:t>The 5 Variables of Project Control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Time - amount of time required to complete the project. Typically broken down for analytical purposes into the time required to complete the components of the project, which is then further broken down into the time required to complete each task contributing to the completion of each component.  </a:t>
            </a:r>
          </a:p>
          <a:p>
            <a:r>
              <a:rPr lang="en-US" dirty="0" smtClean="0"/>
              <a:t>Cost - calculated from the time variable. Cost to develop an internal project is time multiplied by the cost of the team members involved. When hiring an independent consultant for a project, cost will typically be determined by the consultant or firm's hourly rate multiplied by an estimated time to complete.</a:t>
            </a:r>
            <a:endParaRPr lang="en-US" dirty="0"/>
          </a:p>
        </p:txBody>
      </p:sp>
      <p:sp>
        <p:nvSpPr>
          <p:cNvPr id="2" name="Title 1"/>
          <p:cNvSpPr>
            <a:spLocks noGrp="1"/>
          </p:cNvSpPr>
          <p:nvPr>
            <p:ph type="title"/>
          </p:nvPr>
        </p:nvSpPr>
        <p:spPr/>
        <p:txBody>
          <a:bodyPr/>
          <a:lstStyle/>
          <a:p>
            <a:r>
              <a:rPr lang="en-US" b="1" dirty="0" smtClean="0"/>
              <a:t>Project control variables</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 Quality - The amount of time put into individual tasks determines the overall quality of the project. Some tasks may require a given amount of time to complete adequately, but given more time could be completed exceptionally. Over the course of a large project, quality can have a significant impact on time and cost (or vice versa).</a:t>
            </a:r>
          </a:p>
          <a:p>
            <a:r>
              <a:rPr lang="en-US" dirty="0" smtClean="0"/>
              <a:t>Scope - Requirements specified for the end result. The overall definition of what the project is supposed to accomplish, and a specific description of what the end result should be or accomplish.</a:t>
            </a:r>
          </a:p>
          <a:p>
            <a:r>
              <a:rPr lang="en-US" dirty="0" smtClean="0"/>
              <a:t>Risk - Potential points of failure. Most risks or potential failures can be overcome or resolved, given enough time and resources. </a:t>
            </a:r>
            <a:endParaRPr lang="en-US" dirty="0"/>
          </a:p>
        </p:txBody>
      </p:sp>
      <p:sp>
        <p:nvSpPr>
          <p:cNvPr id="2" name="Title 1"/>
          <p:cNvSpPr>
            <a:spLocks noGrp="1"/>
          </p:cNvSpPr>
          <p:nvPr>
            <p:ph type="title"/>
          </p:nvPr>
        </p:nvSpPr>
        <p:spPr/>
        <p:txBody>
          <a:bodyPr/>
          <a:lstStyle/>
          <a:p>
            <a:r>
              <a:rPr lang="en-US" b="1" dirty="0" smtClean="0"/>
              <a:t>Project control variables</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 project can be broken down into phases, or tasks to be done.</a:t>
            </a:r>
          </a:p>
          <a:p>
            <a:r>
              <a:rPr lang="en-US" dirty="0" smtClean="0"/>
              <a:t>Each phase is defined by its</a:t>
            </a:r>
          </a:p>
          <a:p>
            <a:pPr>
              <a:buFont typeface="Courier New" pitchFamily="49" charset="0"/>
              <a:buChar char="o"/>
            </a:pPr>
            <a:r>
              <a:rPr lang="en-US" dirty="0" smtClean="0"/>
              <a:t>entry criteria,  </a:t>
            </a:r>
          </a:p>
          <a:p>
            <a:pPr>
              <a:buFont typeface="Courier New" pitchFamily="49" charset="0"/>
              <a:buChar char="o"/>
            </a:pPr>
            <a:r>
              <a:rPr lang="en-US" dirty="0" smtClean="0"/>
              <a:t>exit criteria,</a:t>
            </a:r>
          </a:p>
          <a:p>
            <a:pPr>
              <a:buFont typeface="Courier New" pitchFamily="49" charset="0"/>
              <a:buChar char="o"/>
            </a:pPr>
            <a:r>
              <a:rPr lang="en-US" dirty="0" smtClean="0"/>
              <a:t>resources,</a:t>
            </a:r>
          </a:p>
          <a:p>
            <a:pPr>
              <a:buFont typeface="Courier New" pitchFamily="49" charset="0"/>
              <a:buChar char="o"/>
            </a:pPr>
            <a:r>
              <a:rPr lang="en-US" dirty="0" smtClean="0"/>
              <a:t>deliverables and</a:t>
            </a:r>
          </a:p>
          <a:p>
            <a:pPr>
              <a:buFont typeface="Courier New" pitchFamily="49" charset="0"/>
              <a:buChar char="o"/>
            </a:pPr>
            <a:r>
              <a:rPr lang="en-US" dirty="0" smtClean="0"/>
              <a:t>reports. </a:t>
            </a:r>
            <a:endParaRPr lang="en-US" dirty="0"/>
          </a:p>
        </p:txBody>
      </p:sp>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Phases or Tasks </a:t>
            </a:r>
            <a:r>
              <a:rPr lang="en-US" dirty="0" smtClean="0"/>
              <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TotalTime>
  <Words>420</Words>
  <Application>Microsoft Office PowerPoint</Application>
  <PresentationFormat>On-screen Show (4:3)</PresentationFormat>
  <Paragraphs>56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Software Project Management</vt:lpstr>
      <vt:lpstr>Lecture Overview</vt:lpstr>
      <vt:lpstr>Software Project Management</vt:lpstr>
      <vt:lpstr>Project Management</vt:lpstr>
      <vt:lpstr>Project Management Activities</vt:lpstr>
      <vt:lpstr>The 5 Variables of Project Control  </vt:lpstr>
      <vt:lpstr>Project control variables</vt:lpstr>
      <vt:lpstr>Project control variables</vt:lpstr>
      <vt:lpstr> Phases or Tasks  </vt:lpstr>
      <vt:lpstr>Activities</vt:lpstr>
      <vt:lpstr>What’s the difference between activities and phases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Project Management</dc:title>
  <dc:creator>kinza noreen</dc:creator>
  <cp:lastModifiedBy>Friends</cp:lastModifiedBy>
  <cp:revision>22</cp:revision>
  <dcterms:created xsi:type="dcterms:W3CDTF">2006-08-16T00:00:00Z</dcterms:created>
  <dcterms:modified xsi:type="dcterms:W3CDTF">2015-02-19T07:28:52Z</dcterms:modified>
</cp:coreProperties>
</file>