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2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09CC9B-CE82-41ED-BC15-EC05E1D6DAFC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3DCC3E-6134-4042-A13B-99AC79AA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0" dirty="0" smtClean="0"/>
              <a:t>SYSTEM ANALYSIS </a:t>
            </a:r>
            <a:r>
              <a:rPr lang="en-US" sz="3600" b="0" dirty="0"/>
              <a:t>AND </a:t>
            </a:r>
            <a:r>
              <a:rPr lang="en-US" sz="3600" b="0" dirty="0" smtClean="0"/>
              <a:t>DESIGN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38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the problem</a:t>
            </a:r>
          </a:p>
          <a:p>
            <a:r>
              <a:rPr lang="en-US" dirty="0" smtClean="0"/>
              <a:t>System Analysis</a:t>
            </a:r>
          </a:p>
          <a:p>
            <a:r>
              <a:rPr lang="en-US" dirty="0" smtClean="0"/>
              <a:t>System Design</a:t>
            </a:r>
          </a:p>
          <a:p>
            <a:r>
              <a:rPr lang="en-US" dirty="0" smtClean="0"/>
              <a:t>System Implementation</a:t>
            </a:r>
          </a:p>
          <a:p>
            <a:r>
              <a:rPr lang="en-US" smtClean="0"/>
              <a:t>System Support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Development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7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0" dirty="0"/>
              <a:t>SYSTEM ANALYSIS AND DESIGN </a:t>
            </a:r>
            <a:r>
              <a:rPr lang="en-US" sz="2800" b="0" dirty="0" smtClean="0"/>
              <a:t>METHODS </a:t>
            </a:r>
            <a:br>
              <a:rPr lang="en-US" sz="2800" b="0" dirty="0" smtClean="0"/>
            </a:br>
            <a:r>
              <a:rPr lang="en-US" sz="2800" b="0" dirty="0" smtClean="0"/>
              <a:t>6</a:t>
            </a:r>
            <a:r>
              <a:rPr lang="en-US" sz="2800" b="0" baseline="30000" dirty="0" smtClean="0"/>
              <a:t>TH</a:t>
            </a:r>
            <a:r>
              <a:rPr lang="en-US" sz="2800" b="0" dirty="0" smtClean="0"/>
              <a:t> EDITION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 Jeffery L. Whitten, Lonnie D Bentley, Kevin C. </a:t>
            </a:r>
            <a:r>
              <a:rPr lang="en-US" dirty="0" err="1" smtClean="0"/>
              <a:t>Dittman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7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IS: An Information System can </a:t>
            </a:r>
            <a:r>
              <a:rPr lang="en-US" sz="2800" dirty="0"/>
              <a:t>be any organized combination of people, hardware, software </a:t>
            </a:r>
            <a:r>
              <a:rPr lang="en-US" sz="2800" dirty="0" smtClean="0"/>
              <a:t>and data for an organization 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MIS: Management Information System is that </a:t>
            </a:r>
            <a:r>
              <a:rPr lang="en-US" sz="2800" dirty="0"/>
              <a:t>stores, retrieves, transforms and disseminates information in an organization</a:t>
            </a:r>
            <a:r>
              <a:rPr lang="en-US" sz="2800" dirty="0" smtClean="0"/>
              <a:t>.</a:t>
            </a:r>
          </a:p>
          <a:p>
            <a:pPr marL="109728" indent="0">
              <a:buNone/>
            </a:pPr>
            <a:endParaRPr lang="en-US" sz="2800" dirty="0"/>
          </a:p>
          <a:p>
            <a:pPr>
              <a:defRPr/>
            </a:pPr>
            <a:r>
              <a:rPr lang="en-US" dirty="0"/>
              <a:t>Transaction Processing Systems</a:t>
            </a:r>
          </a:p>
          <a:p>
            <a:pPr lvl="1">
              <a:defRPr/>
            </a:pPr>
            <a:r>
              <a:rPr lang="en-US" dirty="0"/>
              <a:t>Batch – transaction data accumulate over time, processed periodically.</a:t>
            </a:r>
          </a:p>
          <a:p>
            <a:pPr lvl="1">
              <a:defRPr/>
            </a:pPr>
            <a:r>
              <a:rPr lang="en-US" dirty="0"/>
              <a:t>Real-time – data processed immediately after a transaction </a:t>
            </a:r>
            <a:r>
              <a:rPr lang="en-US" dirty="0" smtClean="0"/>
              <a:t>occurs</a:t>
            </a:r>
          </a:p>
          <a:p>
            <a:pPr marL="630936" lvl="2" indent="0">
              <a:buNone/>
              <a:defRPr/>
            </a:pPr>
            <a:endParaRPr lang="en-US" sz="2800" dirty="0" smtClean="0"/>
          </a:p>
          <a:p>
            <a:r>
              <a:rPr lang="en-US" sz="2800" dirty="0" smtClean="0"/>
              <a:t>IT: Information Technology refers </a:t>
            </a:r>
            <a:r>
              <a:rPr lang="en-US" sz="2800" dirty="0"/>
              <a:t>to various hardware, software, networking and data management components necessary to operate</a:t>
            </a:r>
          </a:p>
          <a:p>
            <a:pPr lvl="0"/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framework of </a:t>
            </a:r>
            <a:r>
              <a:rPr lang="en-US" sz="4400" b="0" dirty="0" smtClean="0"/>
              <a:t>system analysis and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0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en-US" sz="2800" dirty="0"/>
              <a:t>Decision Support System:</a:t>
            </a:r>
          </a:p>
          <a:p>
            <a:pPr lvl="1">
              <a:defRPr/>
            </a:pPr>
            <a:r>
              <a:rPr lang="en-US" sz="2000" dirty="0"/>
              <a:t> </a:t>
            </a:r>
            <a:r>
              <a:rPr lang="en-US" sz="2000" dirty="0">
                <a:latin typeface="Tahoma" charset="0"/>
              </a:rPr>
              <a:t>Provide information and </a:t>
            </a:r>
            <a:r>
              <a:rPr lang="en-US" sz="2000" u="sng" dirty="0">
                <a:latin typeface="Tahoma" charset="0"/>
              </a:rPr>
              <a:t>techniques to analyze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u="sng" dirty="0">
                <a:latin typeface="Tahoma" charset="0"/>
              </a:rPr>
              <a:t>specific</a:t>
            </a:r>
            <a:r>
              <a:rPr lang="en-US" sz="2000" dirty="0">
                <a:latin typeface="Tahoma" charset="0"/>
              </a:rPr>
              <a:t> problems</a:t>
            </a:r>
          </a:p>
          <a:p>
            <a:pPr lvl="0">
              <a:defRPr/>
            </a:pPr>
            <a:r>
              <a:rPr lang="en-US" dirty="0"/>
              <a:t>Executive Information Systems </a:t>
            </a:r>
          </a:p>
          <a:p>
            <a:pPr lvl="1">
              <a:defRPr/>
            </a:pPr>
            <a:r>
              <a:rPr lang="en-US" dirty="0"/>
              <a:t> critical information tailored to the information needs of executives</a:t>
            </a:r>
          </a:p>
          <a:p>
            <a:r>
              <a:rPr lang="en-US" dirty="0" smtClean="0"/>
              <a:t>Expert System</a:t>
            </a:r>
          </a:p>
          <a:p>
            <a:r>
              <a:rPr lang="en-US" dirty="0" smtClean="0"/>
              <a:t>Office automation system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07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  <a:defRPr/>
            </a:pPr>
            <a:r>
              <a:rPr lang="en-US" dirty="0" smtClean="0"/>
              <a:t>The team consist of:-</a:t>
            </a:r>
          </a:p>
          <a:p>
            <a:pPr>
              <a:defRPr/>
            </a:pPr>
            <a:r>
              <a:rPr lang="en-US" dirty="0" smtClean="0"/>
              <a:t>Information workers</a:t>
            </a:r>
          </a:p>
          <a:p>
            <a:pPr>
              <a:defRPr/>
            </a:pPr>
            <a:r>
              <a:rPr lang="en-US" dirty="0" smtClean="0"/>
              <a:t>System owner-Manager</a:t>
            </a:r>
          </a:p>
          <a:p>
            <a:pPr>
              <a:defRPr/>
            </a:pPr>
            <a:r>
              <a:rPr lang="en-US" dirty="0" smtClean="0"/>
              <a:t>System user</a:t>
            </a:r>
          </a:p>
          <a:p>
            <a:pPr lvl="1">
              <a:defRPr/>
            </a:pPr>
            <a:r>
              <a:rPr lang="en-US" dirty="0" smtClean="0"/>
              <a:t>Internal</a:t>
            </a:r>
          </a:p>
          <a:p>
            <a:pPr lvl="1">
              <a:defRPr/>
            </a:pPr>
            <a:r>
              <a:rPr lang="en-US" dirty="0" smtClean="0"/>
              <a:t>External</a:t>
            </a:r>
          </a:p>
          <a:p>
            <a:pPr>
              <a:defRPr/>
            </a:pPr>
            <a:r>
              <a:rPr lang="en-US" dirty="0" smtClean="0"/>
              <a:t>System Designer</a:t>
            </a:r>
          </a:p>
          <a:p>
            <a:pPr>
              <a:defRPr/>
            </a:pPr>
            <a:r>
              <a:rPr lang="en-US" dirty="0" smtClean="0"/>
              <a:t>System Builder</a:t>
            </a:r>
          </a:p>
          <a:p>
            <a:pPr>
              <a:defRPr/>
            </a:pPr>
            <a:r>
              <a:rPr lang="en-US" sz="2800" dirty="0" smtClean="0"/>
              <a:t>System Analyst</a:t>
            </a:r>
          </a:p>
          <a:p>
            <a:pPr>
              <a:defRPr/>
            </a:pPr>
            <a:r>
              <a:rPr lang="en-US" sz="2800" dirty="0" smtClean="0"/>
              <a:t>External service provider</a:t>
            </a:r>
          </a:p>
          <a:p>
            <a:pPr>
              <a:defRPr/>
            </a:pPr>
            <a:r>
              <a:rPr lang="en-US" sz="2800" dirty="0"/>
              <a:t>T</a:t>
            </a:r>
            <a:r>
              <a:rPr lang="en-US" sz="2800" dirty="0" smtClean="0"/>
              <a:t>he project manager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Players-system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68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 of economy</a:t>
            </a:r>
          </a:p>
          <a:p>
            <a:r>
              <a:rPr lang="en-US" dirty="0" smtClean="0"/>
              <a:t>Electronic commerce</a:t>
            </a:r>
          </a:p>
          <a:p>
            <a:r>
              <a:rPr lang="en-US" dirty="0" smtClean="0"/>
              <a:t>Security Privacy</a:t>
            </a:r>
          </a:p>
          <a:p>
            <a:r>
              <a:rPr lang="en-US" dirty="0" smtClean="0"/>
              <a:t>Collaboration and partnership</a:t>
            </a:r>
          </a:p>
          <a:p>
            <a:r>
              <a:rPr lang="en-US" dirty="0" smtClean="0"/>
              <a:t>KM</a:t>
            </a:r>
          </a:p>
          <a:p>
            <a:r>
              <a:rPr lang="en-US" dirty="0" smtClean="0"/>
              <a:t>TQM</a:t>
            </a:r>
          </a:p>
          <a:p>
            <a:r>
              <a:rPr lang="en-US" dirty="0" smtClean="0"/>
              <a:t>BPR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Drivers for today’s information system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1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smtClean="0"/>
              <a:t>These are general e-commerce types: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Business to Business (or </a:t>
            </a:r>
            <a:r>
              <a:rPr lang="en-US" sz="2000" smtClean="0">
                <a:solidFill>
                  <a:schemeClr val="hlink"/>
                </a:solidFill>
              </a:rPr>
              <a:t>B2B</a:t>
            </a:r>
            <a:r>
              <a:rPr lang="en-US" sz="2000" smtClean="0"/>
              <a:t>) e-commerce (sometimes called e-procurement)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Business to Consumer (or </a:t>
            </a:r>
            <a:r>
              <a:rPr lang="en-US" sz="2000" smtClean="0">
                <a:solidFill>
                  <a:schemeClr val="hlink"/>
                </a:solidFill>
              </a:rPr>
              <a:t>B2C</a:t>
            </a:r>
            <a:r>
              <a:rPr lang="en-US" sz="2000" smtClean="0"/>
              <a:t>) e-commerce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Consumer-to-consumer (or </a:t>
            </a:r>
            <a:r>
              <a:rPr lang="en-US" sz="2000" smtClean="0">
                <a:solidFill>
                  <a:schemeClr val="hlink"/>
                </a:solidFill>
              </a:rPr>
              <a:t>C2C</a:t>
            </a:r>
            <a:r>
              <a:rPr lang="en-US" sz="2000" smtClean="0"/>
              <a:t>) e-commerce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Non-Business EC:  NGOs, universities , schools etc. activities to improve their operations and reduce costs.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Business-to-government (or </a:t>
            </a:r>
            <a:r>
              <a:rPr lang="en-US" sz="2000" smtClean="0">
                <a:solidFill>
                  <a:schemeClr val="hlink"/>
                </a:solidFill>
              </a:rPr>
              <a:t>B2G</a:t>
            </a:r>
            <a:r>
              <a:rPr lang="en-US" sz="2000" smtClean="0"/>
              <a:t>) e-commerce </a:t>
            </a:r>
          </a:p>
          <a:p>
            <a:pPr>
              <a:lnSpc>
                <a:spcPct val="90000"/>
              </a:lnSpc>
            </a:pPr>
            <a:r>
              <a:rPr lang="en-US" sz="2000" smtClean="0"/>
              <a:t>Intra-business EC:  E-commerce category that includes all internal organizational activities that involve the exchange of goods, services, or information among various units and individuals in an organization.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Electronic commerce </a:t>
            </a:r>
            <a:r>
              <a:rPr lang="en-US" sz="4000" dirty="0" smtClean="0"/>
              <a:t>and business</a:t>
            </a:r>
          </a:p>
        </p:txBody>
      </p:sp>
    </p:spTree>
    <p:extLst>
      <p:ext uri="{BB962C8B-B14F-4D97-AF65-F5344CB8AC3E}">
        <p14:creationId xmlns:p14="http://schemas.microsoft.com/office/powerpoint/2010/main" xmlns="" val="16859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analysts  </a:t>
            </a:r>
            <a:r>
              <a:rPr lang="en-US" dirty="0"/>
              <a:t>must be capable of:</a:t>
            </a:r>
          </a:p>
          <a:p>
            <a:pPr lvl="1"/>
            <a:r>
              <a:rPr lang="en-US" b="1" dirty="0" smtClean="0"/>
              <a:t> </a:t>
            </a:r>
            <a:r>
              <a:rPr lang="en-US" i="1" dirty="0"/>
              <a:t>Fully understanding </a:t>
            </a:r>
            <a:r>
              <a:rPr lang="en-US" dirty="0"/>
              <a:t>the User’s organizational system mission, objectives, and most </a:t>
            </a:r>
            <a:r>
              <a:rPr lang="en-US" dirty="0" smtClean="0"/>
              <a:t>probable</a:t>
            </a:r>
            <a:r>
              <a:rPr lang="en-US" i="1" dirty="0" smtClean="0"/>
              <a:t> </a:t>
            </a:r>
            <a:r>
              <a:rPr lang="en-US" dirty="0"/>
              <a:t>applications.</a:t>
            </a:r>
          </a:p>
          <a:p>
            <a:pPr lvl="1"/>
            <a:r>
              <a:rPr lang="en-US" b="1" dirty="0" smtClean="0"/>
              <a:t> </a:t>
            </a:r>
            <a:r>
              <a:rPr lang="en-US" dirty="0"/>
              <a:t>Analytically </a:t>
            </a:r>
            <a:r>
              <a:rPr lang="en-US" i="1" dirty="0"/>
              <a:t>organizing</a:t>
            </a:r>
            <a:r>
              <a:rPr lang="en-US" dirty="0"/>
              <a:t>, </a:t>
            </a:r>
            <a:r>
              <a:rPr lang="en-US" i="1" dirty="0"/>
              <a:t>extracting</a:t>
            </a:r>
            <a:r>
              <a:rPr lang="en-US" dirty="0"/>
              <a:t>, and </a:t>
            </a:r>
            <a:r>
              <a:rPr lang="en-US" i="1" dirty="0"/>
              <a:t>decomposing </a:t>
            </a:r>
            <a:r>
              <a:rPr lang="en-US" dirty="0"/>
              <a:t>the OPERATING ENVIRONMENT</a:t>
            </a:r>
          </a:p>
          <a:p>
            <a:pPr lvl="1"/>
            <a:r>
              <a:rPr lang="en-US" dirty="0"/>
              <a:t>relative to the mission into manageable </a:t>
            </a:r>
            <a:r>
              <a:rPr lang="en-US" i="1" dirty="0"/>
              <a:t>problem space(s) </a:t>
            </a:r>
            <a:r>
              <a:rPr lang="en-US" dirty="0"/>
              <a:t>and </a:t>
            </a:r>
            <a:r>
              <a:rPr lang="en-US" i="1" dirty="0"/>
              <a:t>solution space(s)</a:t>
            </a:r>
            <a:r>
              <a:rPr lang="en-US" dirty="0"/>
              <a:t>.</a:t>
            </a:r>
          </a:p>
          <a:p>
            <a:pPr lvl="1"/>
            <a:r>
              <a:rPr lang="en-US" b="1" dirty="0" smtClean="0"/>
              <a:t> </a:t>
            </a:r>
            <a:r>
              <a:rPr lang="en-US" dirty="0"/>
              <a:t>Effectively developing a system solution that ensures mission success within the </a:t>
            </a:r>
            <a:r>
              <a:rPr lang="en-US" dirty="0" err="1" smtClean="0"/>
              <a:t>constraintsof</a:t>
            </a:r>
            <a:r>
              <a:rPr lang="en-US" dirty="0" smtClean="0"/>
              <a:t> </a:t>
            </a:r>
            <a:r>
              <a:rPr lang="en-US" dirty="0"/>
              <a:t>cost, schedule, technology, support, and risk factors.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0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&amp; networks</a:t>
            </a:r>
          </a:p>
          <a:p>
            <a:r>
              <a:rPr lang="en-US" dirty="0" smtClean="0"/>
              <a:t>Mobile &amp; Wireless technologies</a:t>
            </a:r>
          </a:p>
          <a:p>
            <a:r>
              <a:rPr lang="en-US" dirty="0" smtClean="0"/>
              <a:t>Object Oriented technologies</a:t>
            </a:r>
          </a:p>
          <a:p>
            <a:pPr lvl="1"/>
            <a:r>
              <a:rPr lang="en-US" dirty="0" smtClean="0"/>
              <a:t>Agile development</a:t>
            </a:r>
          </a:p>
          <a:p>
            <a:r>
              <a:rPr lang="en-US" dirty="0" smtClean="0"/>
              <a:t>Collaborative technologies</a:t>
            </a:r>
          </a:p>
          <a:p>
            <a:r>
              <a:rPr lang="en-US" dirty="0" smtClean="0"/>
              <a:t>Enterprise applications</a:t>
            </a:r>
          </a:p>
          <a:p>
            <a:pPr lvl="1"/>
            <a:r>
              <a:rPr lang="en-US" dirty="0" smtClean="0"/>
              <a:t>ERP</a:t>
            </a:r>
          </a:p>
          <a:p>
            <a:pPr lvl="1"/>
            <a:r>
              <a:rPr lang="en-US" dirty="0" smtClean="0"/>
              <a:t>SCM</a:t>
            </a:r>
          </a:p>
          <a:p>
            <a:pPr lvl="1"/>
            <a:r>
              <a:rPr lang="en-US" dirty="0" smtClean="0"/>
              <a:t>CRM</a:t>
            </a:r>
          </a:p>
          <a:p>
            <a:pPr lvl="1"/>
            <a:r>
              <a:rPr lang="en-US" dirty="0" smtClean="0"/>
              <a:t>EPI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Drivers for today’s Information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80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234</TotalTime>
  <Words>396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SYSTEM ANALYSIS AND DESIGN</vt:lpstr>
      <vt:lpstr>SYSTEM ANALYSIS AND DESIGN METHODS  6TH EDITION</vt:lpstr>
      <vt:lpstr>A framework of system analysis and design</vt:lpstr>
      <vt:lpstr>Slide 4</vt:lpstr>
      <vt:lpstr>The Players-system stakeholders</vt:lpstr>
      <vt:lpstr>Business Drivers for today’s information system </vt:lpstr>
      <vt:lpstr>Electronic commerce and business</vt:lpstr>
      <vt:lpstr>Slide 8</vt:lpstr>
      <vt:lpstr>Technology Drivers for today’s Information System</vt:lpstr>
      <vt:lpstr>System Development Process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ANALYSIS AND DESIGN</dc:title>
  <dc:creator>Yasir</dc:creator>
  <cp:lastModifiedBy>Multimedia</cp:lastModifiedBy>
  <cp:revision>14</cp:revision>
  <dcterms:created xsi:type="dcterms:W3CDTF">2013-09-23T12:12:05Z</dcterms:created>
  <dcterms:modified xsi:type="dcterms:W3CDTF">2013-09-25T03:16:15Z</dcterms:modified>
</cp:coreProperties>
</file>