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s/slide19.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301" r:id="rId2"/>
    <p:sldId id="287" r:id="rId3"/>
    <p:sldId id="288" r:id="rId4"/>
    <p:sldId id="314" r:id="rId5"/>
    <p:sldId id="293" r:id="rId6"/>
    <p:sldId id="327" r:id="rId7"/>
    <p:sldId id="294" r:id="rId8"/>
    <p:sldId id="295" r:id="rId9"/>
    <p:sldId id="315" r:id="rId10"/>
    <p:sldId id="299" r:id="rId11"/>
    <p:sldId id="300" r:id="rId12"/>
    <p:sldId id="316" r:id="rId13"/>
    <p:sldId id="317" r:id="rId14"/>
    <p:sldId id="319" r:id="rId15"/>
    <p:sldId id="320" r:id="rId16"/>
    <p:sldId id="321" r:id="rId17"/>
    <p:sldId id="318" r:id="rId18"/>
    <p:sldId id="322" r:id="rId19"/>
    <p:sldId id="323" r:id="rId20"/>
    <p:sldId id="324" r:id="rId21"/>
    <p:sldId id="325" r:id="rId22"/>
    <p:sldId id="326" r:id="rId23"/>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0FF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411" autoAdjust="0"/>
    <p:restoredTop sz="94660"/>
  </p:normalViewPr>
  <p:slideViewPr>
    <p:cSldViewPr>
      <p:cViewPr varScale="1">
        <p:scale>
          <a:sx n="69" d="100"/>
          <a:sy n="69" d="100"/>
        </p:scale>
        <p:origin x="-552" y="-10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theme" Target="theme/theme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presProps" Target="presProp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10" Type="http://schemas.openxmlformats.org/officeDocument/2006/relationships/slide" Target="slides/slide9.xml"/><Relationship Id="rId19" Type="http://schemas.openxmlformats.org/officeDocument/2006/relationships/slide" Target="slides/slide18.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10" name="Right Triangle 9"/>
          <p:cNvSpPr/>
          <p:nvPr/>
        </p:nvSpPr>
        <p:spPr>
          <a:xfrm>
            <a:off x="-2" y="4664147"/>
            <a:ext cx="9151089" cy="0"/>
          </a:xfrm>
          <a:prstGeom prst="rtTriangle">
            <a:avLst/>
          </a:prstGeom>
          <a:gradFill flip="none" rotWithShape="1">
            <a:gsLst>
              <a:gs pos="0">
                <a:schemeClr val="accent1">
                  <a:shade val="35000"/>
                  <a:satMod val="170000"/>
                  <a:alpha val="100000"/>
                </a:schemeClr>
              </a:gs>
              <a:gs pos="55000">
                <a:schemeClr val="accent1">
                  <a:tint val="90000"/>
                  <a:satMod val="150000"/>
                  <a:alpha val="100000"/>
                </a:schemeClr>
              </a:gs>
              <a:gs pos="100000">
                <a:schemeClr val="accent1">
                  <a:shade val="35000"/>
                  <a:satMod val="170000"/>
                  <a:alpha val="100000"/>
                </a:schemeClr>
              </a:gs>
            </a:gsLst>
            <a:lin ang="3000000" scaled="1"/>
            <a:tileRect/>
          </a:gradFill>
          <a:ln w="12700" cap="rnd" cmpd="thickThin"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extLst/>
          </a:lstStyle>
          <a:p>
            <a:pPr algn="ctr" eaLnBrk="1" latinLnBrk="0" hangingPunct="1"/>
            <a:endParaRPr kumimoji="0" lang="en-US"/>
          </a:p>
        </p:txBody>
      </p:sp>
      <p:sp>
        <p:nvSpPr>
          <p:cNvPr id="9" name="Title 8"/>
          <p:cNvSpPr>
            <a:spLocks noGrp="1"/>
          </p:cNvSpPr>
          <p:nvPr>
            <p:ph type="ctrTitle"/>
          </p:nvPr>
        </p:nvSpPr>
        <p:spPr>
          <a:xfrm>
            <a:off x="685800" y="1752601"/>
            <a:ext cx="7772400" cy="1829761"/>
          </a:xfrm>
        </p:spPr>
        <p:txBody>
          <a:bodyPr vert="horz" anchor="b">
            <a:normAutofit/>
            <a:scene3d>
              <a:camera prst="orthographicFront"/>
              <a:lightRig rig="soft" dir="t"/>
            </a:scene3d>
            <a:sp3d prstMaterial="softEdge">
              <a:bevelT w="25400" h="25400"/>
            </a:sp3d>
          </a:bodyPr>
          <a:lstStyle>
            <a:lvl1pPr algn="r">
              <a:defRPr sz="4800" b="1">
                <a:solidFill>
                  <a:schemeClr val="tx2"/>
                </a:solidFill>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17" name="Subtitle 16"/>
          <p:cNvSpPr>
            <a:spLocks noGrp="1"/>
          </p:cNvSpPr>
          <p:nvPr>
            <p:ph type="subTitle" idx="1"/>
          </p:nvPr>
        </p:nvSpPr>
        <p:spPr>
          <a:xfrm>
            <a:off x="685800" y="3611607"/>
            <a:ext cx="7772400" cy="1199704"/>
          </a:xfrm>
        </p:spPr>
        <p:txBody>
          <a:bodyPr lIns="45720" rIns="45720"/>
          <a:lstStyle>
            <a:lvl1pPr marL="0" marR="64008" indent="0" algn="r">
              <a:buNone/>
              <a:defRPr>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extLst/>
          </a:lstStyle>
          <a:p>
            <a:r>
              <a:rPr kumimoji="0" lang="en-US" smtClean="0"/>
              <a:t>Click to edit Master subtitle style</a:t>
            </a:r>
            <a:endParaRPr kumimoji="0" lang="en-US"/>
          </a:p>
        </p:txBody>
      </p:sp>
      <p:grpSp>
        <p:nvGrpSpPr>
          <p:cNvPr id="2" name="Group 1"/>
          <p:cNvGrpSpPr/>
          <p:nvPr/>
        </p:nvGrpSpPr>
        <p:grpSpPr>
          <a:xfrm>
            <a:off x="-3765" y="4953000"/>
            <a:ext cx="9147765" cy="1912088"/>
            <a:chOff x="-3765" y="4832896"/>
            <a:chExt cx="9147765" cy="2032192"/>
          </a:xfrm>
        </p:grpSpPr>
        <p:sp>
          <p:nvSpPr>
            <p:cNvPr id="7" name="Freeform 6"/>
            <p:cNvSpPr>
              <a:spLocks/>
            </p:cNvSpPr>
            <p:nvPr/>
          </p:nvSpPr>
          <p:spPr bwMode="auto">
            <a:xfrm>
              <a:off x="1687513" y="4832896"/>
              <a:ext cx="7456487" cy="518816"/>
            </a:xfrm>
            <a:custGeom>
              <a:avLst>
                <a:gd name="A1" fmla="val 0"/>
                <a:gd name="A2" fmla="val 0"/>
                <a:gd name="A3" fmla="val 0"/>
                <a:gd name="A4" fmla="val 0"/>
                <a:gd name="A5" fmla="val 0"/>
                <a:gd name="A6" fmla="val 0"/>
                <a:gd name="A7" fmla="val 0"/>
                <a:gd name="A8" fmla="val 0"/>
              </a:avLst>
              <a:gdLst/>
              <a:ahLst/>
              <a:cxnLst>
                <a:cxn ang="0">
                  <a:pos x="4697" y="0"/>
                </a:cxn>
                <a:cxn ang="0">
                  <a:pos x="4697" y="367"/>
                </a:cxn>
                <a:cxn ang="0">
                  <a:pos x="0" y="218"/>
                </a:cxn>
                <a:cxn ang="0">
                  <a:pos x="4697" y="0"/>
                </a:cxn>
              </a:cxnLst>
              <a:rect l="0" t="0" r="0" b="0"/>
              <a:pathLst>
                <a:path w="4697" h="367">
                  <a:moveTo>
                    <a:pt x="4697" y="0"/>
                  </a:moveTo>
                  <a:lnTo>
                    <a:pt x="4697" y="367"/>
                  </a:lnTo>
                  <a:lnTo>
                    <a:pt x="0" y="218"/>
                  </a:lnTo>
                  <a:lnTo>
                    <a:pt x="4697" y="0"/>
                  </a:lnTo>
                  <a:close/>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8" name="Freeform 7"/>
            <p:cNvSpPr>
              <a:spLocks/>
            </p:cNvSpPr>
            <p:nvPr/>
          </p:nvSpPr>
          <p:spPr bwMode="auto">
            <a:xfrm>
              <a:off x="35443" y="5135526"/>
              <a:ext cx="9108557"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0" y="0"/>
                  </a:moveTo>
                  <a:lnTo>
                    <a:pt x="5760" y="0"/>
                  </a:lnTo>
                  <a:lnTo>
                    <a:pt x="5760" y="528"/>
                  </a:lnTo>
                  <a:lnTo>
                    <a:pt x="48" y="0"/>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1" name="Freeform 10"/>
            <p:cNvSpPr>
              <a:spLocks/>
            </p:cNvSpPr>
            <p:nvPr/>
          </p:nvSpPr>
          <p:spPr bwMode="auto">
            <a:xfrm>
              <a:off x="0" y="4883888"/>
              <a:ext cx="9144000" cy="1981200"/>
            </a:xfrm>
            <a:custGeom>
              <a:avLst>
                <a:gd name="A1" fmla="val 0"/>
                <a:gd name="A2" fmla="val 0"/>
                <a:gd name="A3" fmla="val 0"/>
                <a:gd name="A4" fmla="val 0"/>
                <a:gd name="A5" fmla="val 0"/>
                <a:gd name="A6" fmla="val 0"/>
                <a:gd name="A7" fmla="val 0"/>
                <a:gd name="A8" fmla="val 0"/>
              </a:avLst>
              <a:gdLst/>
              <a:ahLst/>
              <a:cxnLst>
                <a:cxn ang="0">
                  <a:pos x="0" y="0"/>
                </a:cxn>
                <a:cxn ang="0">
                  <a:pos x="0" y="1248"/>
                </a:cxn>
                <a:cxn ang="0">
                  <a:pos x="5760" y="1248"/>
                </a:cxn>
                <a:cxn ang="0">
                  <a:pos x="5760" y="528"/>
                </a:cxn>
                <a:cxn ang="0">
                  <a:pos x="0" y="0"/>
                </a:cxn>
              </a:cxnLst>
              <a:rect l="0" t="0" r="0" b="0"/>
              <a:pathLst>
                <a:path w="5760" h="1248">
                  <a:moveTo>
                    <a:pt x="0" y="0"/>
                  </a:moveTo>
                  <a:lnTo>
                    <a:pt x="0" y="1248"/>
                  </a:lnTo>
                  <a:lnTo>
                    <a:pt x="5760" y="1248"/>
                  </a:lnTo>
                  <a:lnTo>
                    <a:pt x="5760" y="528"/>
                  </a:lnTo>
                  <a:lnTo>
                    <a:pt x="0" y="0"/>
                  </a:lnTo>
                  <a:close/>
                </a:path>
              </a:pathLst>
            </a:cu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2" name="Straight Connector 11"/>
            <p:cNvCxnSpPr/>
            <p:nvPr/>
          </p:nvCxnSpPr>
          <p:spPr>
            <a:xfrm>
              <a:off x="-3765" y="4880373"/>
              <a:ext cx="9147765" cy="83994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grpSp>
      <p:sp>
        <p:nvSpPr>
          <p:cNvPr id="30" name="Date Placeholder 29"/>
          <p:cNvSpPr>
            <a:spLocks noGrp="1"/>
          </p:cNvSpPr>
          <p:nvPr>
            <p:ph type="dt" sz="half" idx="10"/>
          </p:nvPr>
        </p:nvSpPr>
        <p:spPr/>
        <p:txBody>
          <a:bodyPr/>
          <a:lstStyle>
            <a:lvl1pPr>
              <a:defRPr>
                <a:solidFill>
                  <a:srgbClr val="FFFFFF"/>
                </a:solidFill>
              </a:defRPr>
            </a:lvl1pPr>
            <a:extLst/>
          </a:lstStyle>
          <a:p>
            <a:fld id="{FAC8003A-65EC-4727-9F74-EAFAF84563E4}" type="datetimeFigureOut">
              <a:rPr lang="en-US" smtClean="0"/>
              <a:pPr/>
              <a:t>10/24/2014</a:t>
            </a:fld>
            <a:endParaRPr lang="en-US"/>
          </a:p>
        </p:txBody>
      </p:sp>
      <p:sp>
        <p:nvSpPr>
          <p:cNvPr id="19" name="Footer Placeholder 18"/>
          <p:cNvSpPr>
            <a:spLocks noGrp="1"/>
          </p:cNvSpPr>
          <p:nvPr>
            <p:ph type="ftr" sz="quarter" idx="11"/>
          </p:nvPr>
        </p:nvSpPr>
        <p:spPr/>
        <p:txBody>
          <a:bodyPr/>
          <a:lstStyle>
            <a:lvl1pPr>
              <a:defRPr>
                <a:solidFill>
                  <a:schemeClr val="accent1">
                    <a:tint val="20000"/>
                  </a:schemeClr>
                </a:solidFill>
              </a:defRPr>
            </a:lvl1pPr>
            <a:extLst/>
          </a:lstStyle>
          <a:p>
            <a:endParaRPr lang="en-US"/>
          </a:p>
        </p:txBody>
      </p:sp>
      <p:sp>
        <p:nvSpPr>
          <p:cNvPr id="27" name="Slide Number Placeholder 26"/>
          <p:cNvSpPr>
            <a:spLocks noGrp="1"/>
          </p:cNvSpPr>
          <p:nvPr>
            <p:ph type="sldNum" sz="quarter" idx="12"/>
          </p:nvPr>
        </p:nvSpPr>
        <p:spPr/>
        <p:txBody>
          <a:bodyPr/>
          <a:lstStyle>
            <a:lvl1pPr>
              <a:defRPr>
                <a:solidFill>
                  <a:srgbClr val="FFFFFF"/>
                </a:solidFill>
              </a:defRPr>
            </a:lvl1pPr>
            <a:extLst/>
          </a:lstStyle>
          <a:p>
            <a:fld id="{5701CA40-46FF-41FC-8F23-987F8BA1CEF9}"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1481329"/>
            <a:ext cx="8229600" cy="4386071"/>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AC8003A-65EC-4727-9F74-EAFAF84563E4}" type="datetimeFigureOut">
              <a:rPr lang="en-US" smtClean="0"/>
              <a:pPr/>
              <a:t>10/24/2014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701CA40-46FF-41FC-8F23-987F8BA1CEF9}"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44013" y="274640"/>
            <a:ext cx="1777470" cy="5592761"/>
          </a:xfrm>
        </p:spPr>
        <p:txBody>
          <a:bodyPr vert="eaVert"/>
          <a:lstStyle>
            <a:extLs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41"/>
            <a:ext cx="6324600" cy="5592760"/>
          </a:xfrm>
        </p:spPr>
        <p:txBody>
          <a:bodyPr vert="eaVert"/>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AC8003A-65EC-4727-9F74-EAFAF84563E4}" type="datetimeFigureOut">
              <a:rPr lang="en-US" smtClean="0"/>
              <a:pPr/>
              <a:t>10/24/2014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701CA40-46FF-41FC-8F23-987F8BA1CEF9}"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extLst/>
          </a:lstStyle>
          <a:p>
            <a:fld id="{FAC8003A-65EC-4727-9F74-EAFAF84563E4}" type="datetimeFigureOut">
              <a:rPr lang="en-US" smtClean="0"/>
              <a:pPr/>
              <a:t>10/24/2014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701CA40-46FF-41FC-8F23-987F8BA1CEF9}" type="slidenum">
              <a:rPr lang="en-US" smtClean="0"/>
              <a:pPr/>
              <a:t>‹#›</a:t>
            </a:fld>
            <a:endParaRPr lang="en-US"/>
          </a:p>
        </p:txBody>
      </p:sp>
      <p:sp>
        <p:nvSpPr>
          <p:cNvPr id="7" name="Title 6"/>
          <p:cNvSpPr>
            <a:spLocks noGrp="1"/>
          </p:cNvSpPr>
          <p:nvPr>
            <p:ph type="title"/>
          </p:nvPr>
        </p:nvSpPr>
        <p:spPr/>
        <p:txBody>
          <a:bodyPr rtlCol="0"/>
          <a:lstStyle>
            <a:extLst/>
          </a:lstStyle>
          <a:p>
            <a:r>
              <a:rPr kumimoji="0" lang="en-US" smtClean="0"/>
              <a:t>Click to edit Master title style</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722376" y="1059712"/>
            <a:ext cx="7772400" cy="1828800"/>
          </a:xfrm>
        </p:spPr>
        <p:txBody>
          <a:bodyPr vert="horz" anchor="b">
            <a:normAutofit/>
            <a:scene3d>
              <a:camera prst="orthographicFront"/>
              <a:lightRig rig="soft" dir="t"/>
            </a:scene3d>
            <a:sp3d prstMaterial="softEdge">
              <a:bevelT w="25400" h="25400"/>
            </a:sp3d>
          </a:bodyPr>
          <a:lstStyle>
            <a:lvl1pPr algn="r">
              <a:buNone/>
              <a:defRPr sz="4800" b="1" cap="none" baseline="0">
                <a:effectLst>
                  <a:outerShdw blurRad="31750" dist="25400" dir="5400000" algn="tl" rotWithShape="0">
                    <a:srgbClr val="000000">
                      <a:alpha val="25000"/>
                    </a:srgbClr>
                  </a:outerShdw>
                </a:effectLst>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3922713" y="2931712"/>
            <a:ext cx="4572000" cy="1454888"/>
          </a:xfrm>
        </p:spPr>
        <p:txBody>
          <a:bodyPr lIns="91440" rIns="91440" anchor="t"/>
          <a:lstStyle>
            <a:lvl1pPr marL="0" indent="0" algn="l">
              <a:buNone/>
              <a:defRPr sz="23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extLst/>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extLst/>
          </a:lstStyle>
          <a:p>
            <a:fld id="{FAC8003A-65EC-4727-9F74-EAFAF84563E4}" type="datetimeFigureOut">
              <a:rPr lang="en-US" smtClean="0"/>
              <a:pPr/>
              <a:t>10/24/2014</a:t>
            </a:fld>
            <a:endParaRPr lang="en-US"/>
          </a:p>
        </p:txBody>
      </p:sp>
      <p:sp>
        <p:nvSpPr>
          <p:cNvPr id="5" name="Footer Placeholder 4"/>
          <p:cNvSpPr>
            <a:spLocks noGrp="1"/>
          </p:cNvSpPr>
          <p:nvPr>
            <p:ph type="ftr" sz="quarter" idx="11"/>
          </p:nvPr>
        </p:nvSpPr>
        <p:spPr/>
        <p:txBody>
          <a:bodyPr/>
          <a:lstStyle>
            <a:extLst/>
          </a:lstStyle>
          <a:p>
            <a:endParaRPr lang="en-US"/>
          </a:p>
        </p:txBody>
      </p:sp>
      <p:sp>
        <p:nvSpPr>
          <p:cNvPr id="6" name="Slide Number Placeholder 5"/>
          <p:cNvSpPr>
            <a:spLocks noGrp="1"/>
          </p:cNvSpPr>
          <p:nvPr>
            <p:ph type="sldNum" sz="quarter" idx="12"/>
          </p:nvPr>
        </p:nvSpPr>
        <p:spPr/>
        <p:txBody>
          <a:bodyPr/>
          <a:lstStyle>
            <a:extLst/>
          </a:lstStyle>
          <a:p>
            <a:fld id="{5701CA40-46FF-41FC-8F23-987F8BA1CEF9}" type="slidenum">
              <a:rPr lang="en-US" smtClean="0"/>
              <a:pPr/>
              <a:t>‹#›</a:t>
            </a:fld>
            <a:endParaRPr lang="en-US"/>
          </a:p>
        </p:txBody>
      </p:sp>
      <p:sp>
        <p:nvSpPr>
          <p:cNvPr id="7" name="Chevron 6"/>
          <p:cNvSpPr/>
          <p:nvPr/>
        </p:nvSpPr>
        <p:spPr>
          <a:xfrm>
            <a:off x="3636680"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8" name="Chevron 7"/>
          <p:cNvSpPr/>
          <p:nvPr/>
        </p:nvSpPr>
        <p:spPr>
          <a:xfrm>
            <a:off x="3450264" y="3005472"/>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bg>
      <p:bgRef idx="1002">
        <a:schemeClr val="bg1"/>
      </p:bgRef>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457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481328"/>
            <a:ext cx="4038600" cy="4525963"/>
          </a:xfrm>
        </p:spPr>
        <p:txBody>
          <a:bodyPr/>
          <a:lstStyle>
            <a:lvl1pPr>
              <a:defRPr sz="2800"/>
            </a:lvl1pPr>
            <a:lvl2pPr>
              <a:defRPr sz="2400"/>
            </a:lvl2pPr>
            <a:lvl3pPr>
              <a:defRPr sz="2000"/>
            </a:lvl3pPr>
            <a:lvl4pPr>
              <a:defRPr sz="1800"/>
            </a:lvl4pPr>
            <a:lvl5pPr>
              <a:defRPr sz="18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extLst/>
          </a:lstStyle>
          <a:p>
            <a:fld id="{FAC8003A-65EC-4727-9F74-EAFAF84563E4}" type="datetimeFigureOut">
              <a:rPr lang="en-US" smtClean="0"/>
              <a:pPr/>
              <a:t>10/24/2014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701CA40-46FF-41FC-8F23-987F8BA1CEF9}" type="slidenum">
              <a:rPr lang="en-US" smtClean="0"/>
              <a:pPr/>
              <a:t>‹#›</a:t>
            </a:fld>
            <a:endParaRPr lang="en-US"/>
          </a:p>
        </p:txBody>
      </p:sp>
      <p:sp>
        <p:nvSpPr>
          <p:cNvPr id="8" name="Title 7"/>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extLst/>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5410200"/>
            <a:ext cx="4040188"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6" y="5410200"/>
            <a:ext cx="4041775" cy="762000"/>
          </a:xfrm>
          <a:solidFill>
            <a:schemeClr val="accent1"/>
          </a:solidFill>
          <a:ln w="9652">
            <a:solidFill>
              <a:schemeClr val="accent1"/>
            </a:solidFill>
            <a:miter lim="800000"/>
          </a:ln>
        </p:spPr>
        <p:txBody>
          <a:bodyPr lIns="182880" anchor="ctr"/>
          <a:lstStyle>
            <a:lvl1pPr marL="0" indent="0">
              <a:buNone/>
              <a:defRPr sz="2400" b="0">
                <a:solidFill>
                  <a:schemeClr val="bg1"/>
                </a:solidFill>
              </a:defRPr>
            </a:lvl1pPr>
            <a:lvl2pPr>
              <a:buNone/>
              <a:defRPr sz="2000" b="1"/>
            </a:lvl2pPr>
            <a:lvl3pPr>
              <a:buNone/>
              <a:defRPr sz="1800" b="1"/>
            </a:lvl3pPr>
            <a:lvl4pPr>
              <a:buNone/>
              <a:defRPr sz="1600" b="1"/>
            </a:lvl4pPr>
            <a:lvl5pPr>
              <a:buNone/>
              <a:defRPr sz="1600" b="1"/>
            </a:lvl5pPr>
            <a:extLst/>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1444294"/>
            <a:ext cx="4040188" cy="3941763"/>
          </a:xfrm>
          <a:ln>
            <a:noFill/>
            <a:prstDash val="sysDash"/>
            <a:miter lim="800000"/>
          </a:ln>
        </p:spPr>
        <p:txBody>
          <a:bodyPr/>
          <a:lstStyle>
            <a:lvl1pPr>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1444294"/>
            <a:ext cx="4041775" cy="3941763"/>
          </a:xfrm>
          <a:ln>
            <a:noFill/>
            <a:prstDash val="sysDash"/>
            <a:miter lim="800000"/>
          </a:ln>
        </p:spPr>
        <p:txBody>
          <a:bodyPr/>
          <a:lstStyle>
            <a:lvl1pPr>
              <a:spcBef>
                <a:spcPts val="0"/>
              </a:spcBef>
              <a:defRPr sz="2400"/>
            </a:lvl1pPr>
            <a:lvl2pPr>
              <a:defRPr sz="2000"/>
            </a:lvl2pPr>
            <a:lvl3pPr>
              <a:defRPr sz="1800"/>
            </a:lvl3pPr>
            <a:lvl4pPr>
              <a:defRPr sz="1600"/>
            </a:lvl4pPr>
            <a:lvl5pPr>
              <a:defRPr sz="16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extLst/>
          </a:lstStyle>
          <a:p>
            <a:fld id="{FAC8003A-65EC-4727-9F74-EAFAF84563E4}" type="datetimeFigureOut">
              <a:rPr lang="en-US" smtClean="0"/>
              <a:pPr/>
              <a:t>10/24/2014</a:t>
            </a:fld>
            <a:endParaRPr lang="en-US"/>
          </a:p>
        </p:txBody>
      </p:sp>
      <p:sp>
        <p:nvSpPr>
          <p:cNvPr id="8" name="Footer Placeholder 7"/>
          <p:cNvSpPr>
            <a:spLocks noGrp="1"/>
          </p:cNvSpPr>
          <p:nvPr>
            <p:ph type="ftr" sz="quarter" idx="11"/>
          </p:nvPr>
        </p:nvSpPr>
        <p:spPr/>
        <p:txBody>
          <a:bodyPr/>
          <a:lstStyle>
            <a:extLst/>
          </a:lstStyle>
          <a:p>
            <a:endParaRPr lang="en-US"/>
          </a:p>
        </p:txBody>
      </p:sp>
      <p:sp>
        <p:nvSpPr>
          <p:cNvPr id="9" name="Slide Number Placeholder 8"/>
          <p:cNvSpPr>
            <a:spLocks noGrp="1"/>
          </p:cNvSpPr>
          <p:nvPr>
            <p:ph type="sldNum" sz="quarter" idx="12"/>
          </p:nvPr>
        </p:nvSpPr>
        <p:spPr/>
        <p:txBody>
          <a:bodyPr/>
          <a:lstStyle>
            <a:extLst/>
          </a:lstStyle>
          <a:p>
            <a:fld id="{5701CA40-46FF-41FC-8F23-987F8BA1CEF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bg>
      <p:bgRef idx="1002">
        <a:schemeClr val="bg1"/>
      </p:bgRef>
    </p:bg>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extLst/>
          </a:lstStyle>
          <a:p>
            <a:fld id="{FAC8003A-65EC-4727-9F74-EAFAF84563E4}" type="datetimeFigureOut">
              <a:rPr lang="en-US" smtClean="0"/>
              <a:pPr/>
              <a:t>10/24/2014</a:t>
            </a:fld>
            <a:endParaRPr lang="en-US"/>
          </a:p>
        </p:txBody>
      </p:sp>
      <p:sp>
        <p:nvSpPr>
          <p:cNvPr id="4" name="Footer Placeholder 3"/>
          <p:cNvSpPr>
            <a:spLocks noGrp="1"/>
          </p:cNvSpPr>
          <p:nvPr>
            <p:ph type="ftr" sz="quarter" idx="11"/>
          </p:nvPr>
        </p:nvSpPr>
        <p:spPr/>
        <p:txBody>
          <a:bodyPr/>
          <a:lstStyle>
            <a:extLst/>
          </a:lstStyle>
          <a:p>
            <a:endParaRPr lang="en-US"/>
          </a:p>
        </p:txBody>
      </p:sp>
      <p:sp>
        <p:nvSpPr>
          <p:cNvPr id="5" name="Slide Number Placeholder 4"/>
          <p:cNvSpPr>
            <a:spLocks noGrp="1"/>
          </p:cNvSpPr>
          <p:nvPr>
            <p:ph type="sldNum" sz="quarter" idx="12"/>
          </p:nvPr>
        </p:nvSpPr>
        <p:spPr/>
        <p:txBody>
          <a:bodyPr/>
          <a:lstStyle>
            <a:extLst/>
          </a:lstStyle>
          <a:p>
            <a:fld id="{5701CA40-46FF-41FC-8F23-987F8BA1CEF9}" type="slidenum">
              <a:rPr lang="en-US" smtClean="0"/>
              <a:pPr/>
              <a:t>‹#›</a:t>
            </a:fld>
            <a:endParaRPr lang="en-US"/>
          </a:p>
        </p:txBody>
      </p:sp>
      <p:sp>
        <p:nvSpPr>
          <p:cNvPr id="6" name="Title 5"/>
          <p:cNvSpPr>
            <a:spLocks noGrp="1"/>
          </p:cNvSpPr>
          <p:nvPr>
            <p:ph type="title"/>
          </p:nvPr>
        </p:nvSpPr>
        <p:spPr/>
        <p:txBody>
          <a:bodyPr rtlCol="0"/>
          <a:lstStyle>
            <a:extLst/>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extLst/>
          </a:lstStyle>
          <a:p>
            <a:fld id="{FAC8003A-65EC-4727-9F74-EAFAF84563E4}" type="datetimeFigureOut">
              <a:rPr lang="en-US" smtClean="0"/>
              <a:pPr/>
              <a:t>10/24/2014</a:t>
            </a:fld>
            <a:endParaRPr lang="en-US"/>
          </a:p>
        </p:txBody>
      </p:sp>
      <p:sp>
        <p:nvSpPr>
          <p:cNvPr id="3" name="Footer Placeholder 2"/>
          <p:cNvSpPr>
            <a:spLocks noGrp="1"/>
          </p:cNvSpPr>
          <p:nvPr>
            <p:ph type="ftr" sz="quarter" idx="11"/>
          </p:nvPr>
        </p:nvSpPr>
        <p:spPr/>
        <p:txBody>
          <a:bodyPr/>
          <a:lstStyle>
            <a:extLst/>
          </a:lstStyle>
          <a:p>
            <a:endParaRPr lang="en-US"/>
          </a:p>
        </p:txBody>
      </p:sp>
      <p:sp>
        <p:nvSpPr>
          <p:cNvPr id="4" name="Slide Number Placeholder 3"/>
          <p:cNvSpPr>
            <a:spLocks noGrp="1"/>
          </p:cNvSpPr>
          <p:nvPr>
            <p:ph type="sldNum" sz="quarter" idx="12"/>
          </p:nvPr>
        </p:nvSpPr>
        <p:spPr/>
        <p:txBody>
          <a:bodyPr/>
          <a:lstStyle>
            <a:extLst/>
          </a:lstStyle>
          <a:p>
            <a:fld id="{5701CA40-46FF-41FC-8F23-987F8BA1CEF9}"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bg>
      <p:bgRef idx="1003">
        <a:schemeClr val="bg1"/>
      </p:bgRef>
    </p:bg>
    <p:spTree>
      <p:nvGrpSpPr>
        <p:cNvPr id="1" name=""/>
        <p:cNvGrpSpPr/>
        <p:nvPr/>
      </p:nvGrpSpPr>
      <p:grpSpPr>
        <a:xfrm>
          <a:off x="0" y="0"/>
          <a:ext cx="0" cy="0"/>
          <a:chOff x="0" y="0"/>
          <a:chExt cx="0" cy="0"/>
        </a:xfrm>
      </p:grpSpPr>
      <p:sp>
        <p:nvSpPr>
          <p:cNvPr id="2" name="Title 1"/>
          <p:cNvSpPr>
            <a:spLocks noGrp="1"/>
          </p:cNvSpPr>
          <p:nvPr>
            <p:ph type="title"/>
          </p:nvPr>
        </p:nvSpPr>
        <p:spPr>
          <a:xfrm>
            <a:off x="914400" y="4876800"/>
            <a:ext cx="7481776" cy="457200"/>
          </a:xfrm>
        </p:spPr>
        <p:txBody>
          <a:bodyPr vert="horz" anchor="t">
            <a:noAutofit/>
            <a:sp3d prstMaterial="softEdge">
              <a:bevelT w="0" h="0"/>
            </a:sp3d>
          </a:bodyPr>
          <a:lstStyle>
            <a:lvl1pPr algn="r">
              <a:buNone/>
              <a:defRPr sz="2500" b="0">
                <a:solidFill>
                  <a:schemeClr val="accent1"/>
                </a:solidFill>
                <a:effectLst/>
              </a:defRPr>
            </a:lvl1pPr>
            <a:extLst/>
          </a:lstStyle>
          <a:p>
            <a:r>
              <a:rPr kumimoji="0" lang="en-US" smtClean="0"/>
              <a:t>Click to edit Master title style</a:t>
            </a:r>
            <a:endParaRPr kumimoji="0" lang="en-US"/>
          </a:p>
        </p:txBody>
      </p:sp>
      <p:sp>
        <p:nvSpPr>
          <p:cNvPr id="3" name="Text Placeholder 2"/>
          <p:cNvSpPr>
            <a:spLocks noGrp="1"/>
          </p:cNvSpPr>
          <p:nvPr>
            <p:ph type="body" idx="2"/>
          </p:nvPr>
        </p:nvSpPr>
        <p:spPr>
          <a:xfrm>
            <a:off x="4419600" y="5355102"/>
            <a:ext cx="3974592" cy="914400"/>
          </a:xfrm>
        </p:spPr>
        <p:txBody>
          <a:bodyPr/>
          <a:lstStyle>
            <a:lvl1pPr marL="0" indent="0" algn="r">
              <a:buNone/>
              <a:defRPr sz="1600"/>
            </a:lvl1pPr>
            <a:lvl2pPr>
              <a:buNone/>
              <a:defRPr sz="1200"/>
            </a:lvl2pPr>
            <a:lvl3pPr>
              <a:buNone/>
              <a:defRPr sz="1000"/>
            </a:lvl3pPr>
            <a:lvl4pPr>
              <a:buNone/>
              <a:defRPr sz="900"/>
            </a:lvl4pPr>
            <a:lvl5pPr>
              <a:buNone/>
              <a:defRPr sz="900"/>
            </a:lvl5pPr>
            <a:extLst/>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914400" y="274320"/>
            <a:ext cx="7479792" cy="4572000"/>
          </a:xfrm>
        </p:spPr>
        <p:txBody>
          <a:bodyPr/>
          <a:lstStyle>
            <a:lvl1pPr>
              <a:defRPr sz="3200"/>
            </a:lvl1pPr>
            <a:lvl2pPr>
              <a:defRPr sz="2800"/>
            </a:lvl2pPr>
            <a:lvl3pPr>
              <a:defRPr sz="2400"/>
            </a:lvl3pPr>
            <a:lvl4pPr>
              <a:defRPr sz="2000"/>
            </a:lvl4pPr>
            <a:lvl5pPr>
              <a:defRPr sz="2000"/>
            </a:lvl5pPr>
            <a:extLs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a:xfrm>
            <a:off x="6727032" y="6407944"/>
            <a:ext cx="1920240" cy="365760"/>
          </a:xfrm>
        </p:spPr>
        <p:txBody>
          <a:bodyPr/>
          <a:lstStyle>
            <a:extLst/>
          </a:lstStyle>
          <a:p>
            <a:fld id="{FAC8003A-65EC-4727-9F74-EAFAF84563E4}" type="datetimeFigureOut">
              <a:rPr lang="en-US" smtClean="0"/>
              <a:pPr/>
              <a:t>10/24/2014</a:t>
            </a:fld>
            <a:endParaRPr lang="en-US"/>
          </a:p>
        </p:txBody>
      </p:sp>
      <p:sp>
        <p:nvSpPr>
          <p:cNvPr id="6" name="Footer Placeholder 5"/>
          <p:cNvSpPr>
            <a:spLocks noGrp="1"/>
          </p:cNvSpPr>
          <p:nvPr>
            <p:ph type="ftr" sz="quarter" idx="11"/>
          </p:nvPr>
        </p:nvSpPr>
        <p:spPr/>
        <p:txBody>
          <a:bodyPr/>
          <a:lstStyle>
            <a:extLst/>
          </a:lstStyle>
          <a:p>
            <a:endParaRPr lang="en-US"/>
          </a:p>
        </p:txBody>
      </p:sp>
      <p:sp>
        <p:nvSpPr>
          <p:cNvPr id="7" name="Slide Number Placeholder 6"/>
          <p:cNvSpPr>
            <a:spLocks noGrp="1"/>
          </p:cNvSpPr>
          <p:nvPr>
            <p:ph type="sldNum" sz="quarter" idx="12"/>
          </p:nvPr>
        </p:nvSpPr>
        <p:spPr/>
        <p:txBody>
          <a:bodyPr/>
          <a:lstStyle>
            <a:extLst/>
          </a:lstStyle>
          <a:p>
            <a:fld id="{5701CA40-46FF-41FC-8F23-987F8BA1CEF9}" type="slidenum">
              <a:rPr lang="en-US" smtClean="0"/>
              <a:pPr/>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2">
        <a:schemeClr val="bg1"/>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1141232" y="5443402"/>
            <a:ext cx="7162800" cy="648232"/>
          </a:xfrm>
          <a:noFill/>
        </p:spPr>
        <p:txBody>
          <a:bodyPr lIns="91440" tIns="0" rIns="91440" anchor="t"/>
          <a:lstStyle>
            <a:lvl1pPr marL="0" marR="18288" indent="0" algn="r">
              <a:buNone/>
              <a:defRPr sz="1400"/>
            </a:lvl1pPr>
            <a:lvl2pPr>
              <a:defRPr sz="1200"/>
            </a:lvl2pPr>
            <a:lvl3pPr>
              <a:defRPr sz="1000"/>
            </a:lvl3pPr>
            <a:lvl4pPr>
              <a:defRPr sz="900"/>
            </a:lvl4pPr>
            <a:lvl5pPr>
              <a:defRPr sz="900"/>
            </a:lvl5pPr>
            <a:extLst/>
          </a:lstStyle>
          <a:p>
            <a:pPr lvl="0" eaLnBrk="1" latinLnBrk="0" hangingPunct="1"/>
            <a:r>
              <a:rPr kumimoji="0" lang="en-US" smtClean="0"/>
              <a:t>Click to edit Master text styles</a:t>
            </a:r>
          </a:p>
        </p:txBody>
      </p:sp>
      <p:sp>
        <p:nvSpPr>
          <p:cNvPr id="3" name="Picture Placeholder 2"/>
          <p:cNvSpPr>
            <a:spLocks noGrp="1"/>
          </p:cNvSpPr>
          <p:nvPr>
            <p:ph type="pic" idx="1"/>
          </p:nvPr>
        </p:nvSpPr>
        <p:spPr>
          <a:xfrm>
            <a:off x="228600" y="189968"/>
            <a:ext cx="8686800" cy="4389120"/>
          </a:xfrm>
          <a:prstGeom prst="rect">
            <a:avLst/>
          </a:prstGeom>
          <a:solidFill>
            <a:schemeClr val="bg2"/>
          </a:solidFill>
          <a:ln>
            <a:solidFill>
              <a:schemeClr val="bg1"/>
            </a:solidFill>
          </a:ln>
          <a:effectLst>
            <a:innerShdw blurRad="95250">
              <a:srgbClr val="000000"/>
            </a:innerShdw>
          </a:effectLst>
        </p:spPr>
        <p:txBody>
          <a:bodyPr/>
          <a:lstStyle>
            <a:lvl1pPr marL="0" indent="0">
              <a:buNone/>
              <a:defRPr sz="3200"/>
            </a:lvl1pPr>
            <a:extLst/>
          </a:lstStyle>
          <a:p>
            <a:r>
              <a:rPr kumimoji="0" lang="en-US" smtClean="0"/>
              <a:t>Click icon to add picture</a:t>
            </a:r>
            <a:endParaRPr kumimoji="0" lang="en-US" dirty="0"/>
          </a:p>
        </p:txBody>
      </p:sp>
      <p:sp>
        <p:nvSpPr>
          <p:cNvPr id="5" name="Date Placeholder 4"/>
          <p:cNvSpPr>
            <a:spLocks noGrp="1"/>
          </p:cNvSpPr>
          <p:nvPr>
            <p:ph type="dt" sz="half" idx="10"/>
          </p:nvPr>
        </p:nvSpPr>
        <p:spPr/>
        <p:txBody>
          <a:bodyPr/>
          <a:lstStyle>
            <a:lvl1pPr>
              <a:defRPr>
                <a:solidFill>
                  <a:schemeClr val="tx1"/>
                </a:solidFill>
              </a:defRPr>
            </a:lvl1pPr>
            <a:extLst/>
          </a:lstStyle>
          <a:p>
            <a:fld id="{FAC8003A-65EC-4727-9F74-EAFAF84563E4}" type="datetimeFigureOut">
              <a:rPr lang="en-US" smtClean="0"/>
              <a:pPr/>
              <a:t>10/24/2014</a:t>
            </a:fld>
            <a:endParaRPr lang="en-US"/>
          </a:p>
        </p:txBody>
      </p:sp>
      <p:sp>
        <p:nvSpPr>
          <p:cNvPr id="6" name="Footer Placeholder 5"/>
          <p:cNvSpPr>
            <a:spLocks noGrp="1"/>
          </p:cNvSpPr>
          <p:nvPr>
            <p:ph type="ftr" sz="quarter" idx="11"/>
          </p:nvPr>
        </p:nvSpPr>
        <p:spPr>
          <a:xfrm>
            <a:off x="4380072" y="6407944"/>
            <a:ext cx="2350681" cy="365125"/>
          </a:xfrm>
        </p:spPr>
        <p:txBody>
          <a:bodyPr/>
          <a:lstStyle>
            <a:lvl1pPr>
              <a:defRPr>
                <a:solidFill>
                  <a:schemeClr val="tx1"/>
                </a:solidFill>
              </a:defRPr>
            </a:lvl1pPr>
            <a:extLst/>
          </a:lstStyle>
          <a:p>
            <a:endParaRPr lang="en-US"/>
          </a:p>
        </p:txBody>
      </p:sp>
      <p:sp>
        <p:nvSpPr>
          <p:cNvPr id="7" name="Slide Number Placeholder 6"/>
          <p:cNvSpPr>
            <a:spLocks noGrp="1"/>
          </p:cNvSpPr>
          <p:nvPr>
            <p:ph type="sldNum" sz="quarter" idx="12"/>
          </p:nvPr>
        </p:nvSpPr>
        <p:spPr/>
        <p:txBody>
          <a:bodyPr/>
          <a:lstStyle>
            <a:lvl1pPr>
              <a:defRPr>
                <a:solidFill>
                  <a:schemeClr val="tx1"/>
                </a:solidFill>
              </a:defRPr>
            </a:lvl1pPr>
            <a:extLst/>
          </a:lstStyle>
          <a:p>
            <a:fld id="{5701CA40-46FF-41FC-8F23-987F8BA1CEF9}" type="slidenum">
              <a:rPr lang="en-US" smtClean="0"/>
              <a:pPr/>
              <a:t>‹#›</a:t>
            </a:fld>
            <a:endParaRPr lang="en-US"/>
          </a:p>
        </p:txBody>
      </p:sp>
      <p:sp>
        <p:nvSpPr>
          <p:cNvPr id="2" name="Title 1"/>
          <p:cNvSpPr>
            <a:spLocks noGrp="1"/>
          </p:cNvSpPr>
          <p:nvPr>
            <p:ph type="title"/>
          </p:nvPr>
        </p:nvSpPr>
        <p:spPr>
          <a:xfrm>
            <a:off x="228600" y="4865122"/>
            <a:ext cx="8075432" cy="562672"/>
          </a:xfrm>
          <a:noFill/>
        </p:spPr>
        <p:txBody>
          <a:bodyPr anchor="t">
            <a:sp3d prstMaterial="softEdge"/>
          </a:bodyPr>
          <a:lstStyle>
            <a:lvl1pPr marR="0" algn="r">
              <a:buNone/>
              <a:defRPr sz="3000" b="0">
                <a:solidFill>
                  <a:schemeClr val="accent1"/>
                </a:solidFill>
                <a:effectLst>
                  <a:outerShdw blurRad="50800" dist="25000" dir="5400000" algn="t" rotWithShape="0">
                    <a:prstClr val="black">
                      <a:alpha val="45000"/>
                    </a:prstClr>
                  </a:outerShdw>
                </a:effectLst>
              </a:defRPr>
            </a:lvl1pPr>
            <a:extLst/>
          </a:lstStyle>
          <a:p>
            <a:r>
              <a:rPr kumimoji="0" lang="en-US" smtClean="0"/>
              <a:t>Click to edit Master title style</a:t>
            </a:r>
            <a:endParaRPr kumimoji="0" lang="en-US"/>
          </a:p>
        </p:txBody>
      </p:sp>
      <p:sp>
        <p:nvSpPr>
          <p:cNvPr id="8" name="Freeform 7"/>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9" name="Freeform 8"/>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0" name="Right Triangle 9"/>
          <p:cNvSpPr>
            <a:spLocks/>
          </p:cNvSpPr>
          <p:nvPr/>
        </p:nvSpPr>
        <p:spPr bwMode="auto">
          <a:xfrm>
            <a:off x="-6042" y="5791253"/>
            <a:ext cx="3402314" cy="1080868"/>
          </a:xfrm>
          <a:prstGeom prst="rtTriangle">
            <a:avLst/>
          </a:prstGeom>
          <a:blipFill>
            <a:blip r:embed="rId2">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1" name="Straight Connector 10"/>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12" name="Chevron 11"/>
          <p:cNvSpPr/>
          <p:nvPr/>
        </p:nvSpPr>
        <p:spPr>
          <a:xfrm>
            <a:off x="8664112"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
        <p:nvSpPr>
          <p:cNvPr id="13" name="Chevron 12"/>
          <p:cNvSpPr/>
          <p:nvPr/>
        </p:nvSpPr>
        <p:spPr>
          <a:xfrm>
            <a:off x="8477696" y="4988440"/>
            <a:ext cx="182880" cy="228600"/>
          </a:xfrm>
          <a:prstGeom prst="chevron">
            <a:avLst>
              <a:gd name="adj" fmla="val 50000"/>
            </a:avLst>
          </a:prstGeom>
          <a:gradFill flip="none" rotWithShape="1">
            <a:gsLst>
              <a:gs pos="0">
                <a:schemeClr val="accent1">
                  <a:shade val="60000"/>
                  <a:satMod val="125000"/>
                </a:schemeClr>
              </a:gs>
              <a:gs pos="72000">
                <a:schemeClr val="accent1">
                  <a:tint val="90000"/>
                  <a:satMod val="138000"/>
                </a:schemeClr>
              </a:gs>
              <a:gs pos="100000">
                <a:schemeClr val="accent1">
                  <a:tint val="76000"/>
                  <a:satMod val="136000"/>
                </a:schemeClr>
              </a:gs>
            </a:gsLst>
            <a:lin ang="16200000" scaled="0"/>
          </a:gradFill>
          <a:ln w="3175" cap="rnd" cmpd="sng" algn="ctr">
            <a:solidFill>
              <a:schemeClr val="accent1">
                <a:shade val="50000"/>
              </a:schemeClr>
            </a:solidFill>
            <a:prstDash val="solid"/>
          </a:ln>
          <a:effectLst>
            <a:outerShdw blurRad="50800" dist="25400" dir="5400000">
              <a:srgbClr val="000000">
                <a:alpha val="46000"/>
              </a:srgbClr>
            </a:outerShdw>
          </a:effectLst>
        </p:spPr>
        <p:style>
          <a:lnRef idx="1">
            <a:schemeClr val="accent1"/>
          </a:lnRef>
          <a:fillRef idx="3">
            <a:schemeClr val="accent1"/>
          </a:fillRef>
          <a:effectRef idx="2">
            <a:schemeClr val="accent1"/>
          </a:effectRef>
          <a:fontRef idx="minor">
            <a:schemeClr val="lt1"/>
          </a:fontRef>
        </p:style>
        <p:txBody>
          <a:bodyPr anchor="ctr"/>
          <a:lstStyle>
            <a:extLst/>
          </a:lstStyle>
          <a:p>
            <a:pPr algn="l" eaLnBrk="1" latinLnBrk="0" hangingPunct="1"/>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e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3" name="Freeform 12"/>
          <p:cNvSpPr>
            <a:spLocks/>
          </p:cNvSpPr>
          <p:nvPr/>
        </p:nvSpPr>
        <p:spPr bwMode="auto">
          <a:xfrm>
            <a:off x="716436" y="5001993"/>
            <a:ext cx="3802003" cy="1443111"/>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329" y="347"/>
                </a:moveTo>
                <a:lnTo>
                  <a:pt x="7156" y="682"/>
                </a:lnTo>
                <a:lnTo>
                  <a:pt x="5229" y="682"/>
                </a:lnTo>
                <a:lnTo>
                  <a:pt x="-328" y="345"/>
                </a:lnTo>
              </a:path>
            </a:pathLst>
          </a:custGeom>
          <a:solidFill>
            <a:schemeClr val="accent1">
              <a:tint val="65000"/>
              <a:satMod val="115000"/>
              <a:alpha val="40000"/>
            </a:scheme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2" name="Freeform 11"/>
          <p:cNvSpPr>
            <a:spLocks/>
          </p:cNvSpPr>
          <p:nvPr/>
        </p:nvSpPr>
        <p:spPr bwMode="auto">
          <a:xfrm>
            <a:off x="-53561" y="5785023"/>
            <a:ext cx="3802003" cy="838200"/>
          </a:xfrm>
          <a:custGeom>
            <a:avLst>
              <a:gd name="A1" fmla="val 0"/>
              <a:gd name="A2" fmla="val 0"/>
              <a:gd name="A3" fmla="val 0"/>
              <a:gd name="A4" fmla="val 0"/>
              <a:gd name="A5" fmla="val 0"/>
              <a:gd name="A6" fmla="val 0"/>
              <a:gd name="A7" fmla="val 0"/>
              <a:gd name="A8" fmla="val 0"/>
            </a:avLst>
            <a:gdLst/>
            <a:ahLst/>
            <a:cxnLst>
              <a:cxn ang="0">
                <a:pos x="0" y="0"/>
              </a:cxn>
              <a:cxn ang="0">
                <a:pos x="5760" y="0"/>
              </a:cxn>
              <a:cxn ang="0">
                <a:pos x="5760" y="528"/>
              </a:cxn>
              <a:cxn ang="0">
                <a:pos x="48" y="0"/>
              </a:cxn>
            </a:cxnLst>
            <a:rect l="0" t="0" r="0" b="0"/>
            <a:pathLst>
              <a:path w="5760" h="528">
                <a:moveTo>
                  <a:pt x="817" y="97"/>
                </a:moveTo>
                <a:lnTo>
                  <a:pt x="6408" y="682"/>
                </a:lnTo>
                <a:lnTo>
                  <a:pt x="5232" y="685"/>
                </a:lnTo>
                <a:lnTo>
                  <a:pt x="829" y="101"/>
                </a:lnTo>
              </a:path>
            </a:pathLst>
          </a:custGeom>
          <a:solidFill>
            <a:srgbClr val="000000">
              <a:alpha val="100000"/>
            </a:srgbClr>
          </a:solidFill>
          <a:ln w="9525" cap="flat" cmpd="sng" algn="ctr">
            <a:noFill/>
            <a:prstDash val="solid"/>
            <a:round/>
            <a:headEnd type="none" w="med" len="med"/>
            <a:tailEnd type="none" w="med" len="med"/>
          </a:ln>
          <a:effectLst/>
        </p:spPr>
        <p:txBody>
          <a:bodyPr vert="horz" wrap="square" lIns="91440" tIns="45720" rIns="91440" bIns="45720" anchor="t" compatLnSpc="1"/>
          <a:lstStyle>
            <a:extLst/>
          </a:lstStyle>
          <a:p>
            <a:endParaRPr kumimoji="0" lang="en-US"/>
          </a:p>
        </p:txBody>
      </p:sp>
      <p:sp>
        <p:nvSpPr>
          <p:cNvPr id="14" name="Right Triangle 13"/>
          <p:cNvSpPr>
            <a:spLocks/>
          </p:cNvSpPr>
          <p:nvPr/>
        </p:nvSpPr>
        <p:spPr bwMode="auto">
          <a:xfrm>
            <a:off x="-6042" y="5791253"/>
            <a:ext cx="3402314" cy="1080868"/>
          </a:xfrm>
          <a:prstGeom prst="rtTriangle">
            <a:avLst/>
          </a:prstGeom>
          <a:blipFill>
            <a:blip r:embed="rId13">
              <a:alphaModFix amt="50000"/>
            </a:blip>
            <a:tile tx="0" ty="0" sx="50000" sy="50000" flip="none" algn="t"/>
          </a:blipFill>
          <a:ln w="12700" cap="rnd" cmpd="thickThin" algn="ctr">
            <a:noFill/>
            <a:prstDash val="solid"/>
          </a:ln>
          <a:effectLst>
            <a:fillOverlay blend="mult">
              <a:gradFill flip="none" rotWithShape="1">
                <a:gsLst>
                  <a:gs pos="0">
                    <a:schemeClr val="accent1">
                      <a:shade val="20000"/>
                      <a:satMod val="176000"/>
                      <a:alpha val="100000"/>
                    </a:schemeClr>
                  </a:gs>
                  <a:gs pos="18000">
                    <a:schemeClr val="accent1">
                      <a:shade val="48000"/>
                      <a:satMod val="153000"/>
                      <a:alpha val="100000"/>
                    </a:schemeClr>
                  </a:gs>
                  <a:gs pos="43000">
                    <a:schemeClr val="accent1">
                      <a:tint val="86000"/>
                      <a:satMod val="149000"/>
                      <a:alpha val="100000"/>
                    </a:schemeClr>
                  </a:gs>
                  <a:gs pos="45000">
                    <a:schemeClr val="accent1">
                      <a:tint val="85000"/>
                      <a:satMod val="150000"/>
                      <a:alpha val="100000"/>
                    </a:schemeClr>
                  </a:gs>
                  <a:gs pos="50000">
                    <a:schemeClr val="accent1">
                      <a:tint val="86000"/>
                      <a:satMod val="149000"/>
                      <a:alpha val="100000"/>
                    </a:schemeClr>
                  </a:gs>
                  <a:gs pos="79000">
                    <a:schemeClr val="accent1">
                      <a:shade val="53000"/>
                      <a:satMod val="150000"/>
                      <a:alpha val="100000"/>
                    </a:schemeClr>
                  </a:gs>
                  <a:gs pos="100000">
                    <a:schemeClr val="accent1">
                      <a:shade val="25000"/>
                      <a:satMod val="170000"/>
                      <a:alpha val="100000"/>
                    </a:schemeClr>
                  </a:gs>
                </a:gsLst>
                <a:lin ang="450000" scaled="1"/>
                <a:tileRect/>
              </a:gradFill>
            </a:fillOverlay>
          </a:effectLst>
        </p:spPr>
        <p:style>
          <a:lnRef idx="3">
            <a:schemeClr val="lt1"/>
          </a:lnRef>
          <a:fillRef idx="1">
            <a:schemeClr val="accent1"/>
          </a:fillRef>
          <a:effectRef idx="1">
            <a:schemeClr val="accent1"/>
          </a:effectRef>
          <a:fontRef idx="minor">
            <a:schemeClr val="lt1"/>
          </a:fontRef>
        </p:style>
        <p:txBody>
          <a:bodyPr vert="horz" wrap="square" lIns="91440" tIns="45720" rIns="91440" bIns="45720" anchor="ctr" compatLnSpc="1"/>
          <a:lstStyle>
            <a:extLst/>
          </a:lstStyle>
          <a:p>
            <a:pPr algn="ctr" eaLnBrk="1" latinLnBrk="0" hangingPunct="1"/>
            <a:endParaRPr kumimoji="0" lang="en-US"/>
          </a:p>
        </p:txBody>
      </p:sp>
      <p:cxnSp>
        <p:nvCxnSpPr>
          <p:cNvPr id="15" name="Straight Connector 14"/>
          <p:cNvCxnSpPr/>
          <p:nvPr/>
        </p:nvCxnSpPr>
        <p:spPr>
          <a:xfrm>
            <a:off x="-9237" y="5787738"/>
            <a:ext cx="3405509" cy="1084383"/>
          </a:xfrm>
          <a:prstGeom prst="line">
            <a:avLst/>
          </a:prstGeom>
          <a:noFill/>
          <a:ln w="12065" cap="flat" cmpd="sng" algn="ctr">
            <a:gradFill>
              <a:gsLst>
                <a:gs pos="45000">
                  <a:schemeClr val="accent1">
                    <a:tint val="70000"/>
                    <a:satMod val="110000"/>
                  </a:schemeClr>
                </a:gs>
                <a:gs pos="15000">
                  <a:schemeClr val="accent1">
                    <a:shade val="40000"/>
                    <a:satMod val="110000"/>
                  </a:schemeClr>
                </a:gs>
              </a:gsLst>
              <a:lin ang="5400000" scaled="1"/>
            </a:gradFill>
            <a:prstDash val="solid"/>
            <a:miter lim="800000"/>
          </a:ln>
          <a:effectLst/>
        </p:spPr>
        <p:style>
          <a:lnRef idx="2">
            <a:schemeClr val="accent1"/>
          </a:lnRef>
          <a:fillRef idx="0">
            <a:schemeClr val="accent1"/>
          </a:fillRef>
          <a:effectRef idx="1">
            <a:schemeClr val="accent1"/>
          </a:effectRef>
          <a:fontRef idx="minor">
            <a:schemeClr val="tx1"/>
          </a:fontRef>
        </p:style>
      </p:cxnSp>
      <p:sp>
        <p:nvSpPr>
          <p:cNvPr id="9" name="Title Placeholder 8"/>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scene3d>
            <a:sp3d prstMaterial="softEdge">
              <a:bevelT w="25400" h="25400"/>
            </a:sp3d>
          </a:bodyPr>
          <a:lstStyle>
            <a:extLst/>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481328"/>
            <a:ext cx="8229600" cy="4525963"/>
          </a:xfrm>
          <a:prstGeom prst="rect">
            <a:avLst/>
          </a:prstGeom>
        </p:spPr>
        <p:txBody>
          <a:bodyPr vert="horz">
            <a:normAutofit/>
          </a:bodyPr>
          <a:lstStyle>
            <a:extLst/>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6727032" y="6407944"/>
            <a:ext cx="1920240" cy="365760"/>
          </a:xfrm>
          <a:prstGeom prst="rect">
            <a:avLst/>
          </a:prstGeom>
        </p:spPr>
        <p:txBody>
          <a:bodyPr vert="horz" anchor="b"/>
          <a:lstStyle>
            <a:lvl1pPr algn="l" eaLnBrk="1" latinLnBrk="0" hangingPunct="1">
              <a:defRPr kumimoji="0" sz="1000">
                <a:solidFill>
                  <a:schemeClr val="tx1"/>
                </a:solidFill>
              </a:defRPr>
            </a:lvl1pPr>
            <a:extLst/>
          </a:lstStyle>
          <a:p>
            <a:fld id="{FAC8003A-65EC-4727-9F74-EAFAF84563E4}" type="datetimeFigureOut">
              <a:rPr lang="en-US" smtClean="0"/>
              <a:pPr/>
              <a:t>10/24/2014</a:t>
            </a:fld>
            <a:endParaRPr lang="en-US"/>
          </a:p>
        </p:txBody>
      </p:sp>
      <p:sp>
        <p:nvSpPr>
          <p:cNvPr id="22" name="Footer Placeholder 21"/>
          <p:cNvSpPr>
            <a:spLocks noGrp="1"/>
          </p:cNvSpPr>
          <p:nvPr>
            <p:ph type="ftr" sz="quarter" idx="3"/>
          </p:nvPr>
        </p:nvSpPr>
        <p:spPr>
          <a:xfrm>
            <a:off x="4380072" y="6407944"/>
            <a:ext cx="2350681" cy="365125"/>
          </a:xfrm>
          <a:prstGeom prst="rect">
            <a:avLst/>
          </a:prstGeom>
        </p:spPr>
        <p:txBody>
          <a:bodyPr vert="horz" anchor="b"/>
          <a:lstStyle>
            <a:lvl1pPr algn="r" eaLnBrk="1" latinLnBrk="0" hangingPunct="1">
              <a:defRPr kumimoji="0" sz="1000">
                <a:solidFill>
                  <a:schemeClr val="tx1"/>
                </a:solidFill>
              </a:defRPr>
            </a:lvl1pPr>
            <a:extLst/>
          </a:lstStyle>
          <a:p>
            <a:endParaRPr lang="en-US"/>
          </a:p>
        </p:txBody>
      </p:sp>
      <p:sp>
        <p:nvSpPr>
          <p:cNvPr id="18" name="Slide Number Placeholder 17"/>
          <p:cNvSpPr>
            <a:spLocks noGrp="1"/>
          </p:cNvSpPr>
          <p:nvPr>
            <p:ph type="sldNum" sz="quarter" idx="4"/>
          </p:nvPr>
        </p:nvSpPr>
        <p:spPr>
          <a:xfrm>
            <a:off x="8647272" y="6407944"/>
            <a:ext cx="365760" cy="365125"/>
          </a:xfrm>
          <a:prstGeom prst="rect">
            <a:avLst/>
          </a:prstGeom>
        </p:spPr>
        <p:txBody>
          <a:bodyPr vert="horz" anchor="b"/>
          <a:lstStyle>
            <a:lvl1pPr algn="r" eaLnBrk="1" latinLnBrk="0" hangingPunct="1">
              <a:defRPr kumimoji="0" sz="1000" b="0">
                <a:solidFill>
                  <a:schemeClr val="tx1"/>
                </a:solidFill>
              </a:defRPr>
            </a:lvl1pPr>
            <a:extLst/>
          </a:lstStyle>
          <a:p>
            <a:fld id="{5701CA40-46FF-41FC-8F23-987F8BA1CEF9}"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p:titleStyle>
    <p:bodyStyle>
      <a:lvl1pPr marL="365760" indent="-256032" algn="l" rtl="0" eaLnBrk="1" latinLnBrk="0" hangingPunct="1">
        <a:spcBef>
          <a:spcPts val="400"/>
        </a:spcBef>
        <a:spcAft>
          <a:spcPts val="0"/>
        </a:spcAft>
        <a:buClr>
          <a:schemeClr val="accent1"/>
        </a:buClr>
        <a:buSzPct val="68000"/>
        <a:buFont typeface="Wingdings 3"/>
        <a:buChar char=""/>
        <a:defRPr kumimoji="0" sz="2700" kern="1200">
          <a:solidFill>
            <a:schemeClr val="tx1"/>
          </a:solidFill>
          <a:latin typeface="+mn-lt"/>
          <a:ea typeface="+mn-ea"/>
          <a:cs typeface="+mn-cs"/>
        </a:defRPr>
      </a:lvl1pPr>
      <a:lvl2pPr marL="621792" indent="-228600" algn="l" rtl="0" eaLnBrk="1" latinLnBrk="0" hangingPunct="1">
        <a:spcBef>
          <a:spcPts val="324"/>
        </a:spcBef>
        <a:buClr>
          <a:schemeClr val="accent1"/>
        </a:buClr>
        <a:buFont typeface="Verdana"/>
        <a:buChar char="◦"/>
        <a:defRPr kumimoji="0" sz="2300" kern="1200">
          <a:solidFill>
            <a:schemeClr val="tx1"/>
          </a:solidFill>
          <a:latin typeface="+mn-lt"/>
          <a:ea typeface="+mn-ea"/>
          <a:cs typeface="+mn-cs"/>
        </a:defRPr>
      </a:lvl2pPr>
      <a:lvl3pPr marL="859536" indent="-228600" algn="l" rtl="0" eaLnBrk="1" latinLnBrk="0" hangingPunct="1">
        <a:spcBef>
          <a:spcPts val="350"/>
        </a:spcBef>
        <a:buClr>
          <a:schemeClr val="accent2"/>
        </a:buClr>
        <a:buSzPct val="100000"/>
        <a:buFont typeface="Wingdings 2"/>
        <a:buChar char=""/>
        <a:defRPr kumimoji="0" sz="2100" kern="1200">
          <a:solidFill>
            <a:schemeClr val="tx1"/>
          </a:solidFill>
          <a:latin typeface="+mn-lt"/>
          <a:ea typeface="+mn-ea"/>
          <a:cs typeface="+mn-cs"/>
        </a:defRPr>
      </a:lvl3pPr>
      <a:lvl4pPr marL="1143000" indent="-228600" algn="l" rtl="0" eaLnBrk="1" latinLnBrk="0" hangingPunct="1">
        <a:spcBef>
          <a:spcPts val="350"/>
        </a:spcBef>
        <a:buClr>
          <a:schemeClr val="accent2"/>
        </a:buClr>
        <a:buFont typeface="Wingdings 2"/>
        <a:buChar char=""/>
        <a:defRPr kumimoji="0" sz="1900" kern="1200">
          <a:solidFill>
            <a:schemeClr val="tx1"/>
          </a:solidFill>
          <a:latin typeface="+mn-lt"/>
          <a:ea typeface="+mn-ea"/>
          <a:cs typeface="+mn-cs"/>
        </a:defRPr>
      </a:lvl4pPr>
      <a:lvl5pPr marL="1371600" indent="-228600" algn="l" rtl="0" eaLnBrk="1" latinLnBrk="0" hangingPunct="1">
        <a:spcBef>
          <a:spcPts val="350"/>
        </a:spcBef>
        <a:buClr>
          <a:schemeClr val="accent2"/>
        </a:buClr>
        <a:buFont typeface="Wingdings 2"/>
        <a:buChar char=""/>
        <a:defRPr kumimoji="0" sz="1800" kern="1200">
          <a:solidFill>
            <a:schemeClr val="tx1"/>
          </a:solidFill>
          <a:latin typeface="+mn-lt"/>
          <a:ea typeface="+mn-ea"/>
          <a:cs typeface="+mn-cs"/>
        </a:defRPr>
      </a:lvl5pPr>
      <a:lvl6pPr marL="1600200" indent="-228600" algn="l" rtl="0" eaLnBrk="1" latinLnBrk="0" hangingPunct="1">
        <a:spcBef>
          <a:spcPts val="350"/>
        </a:spcBef>
        <a:buClr>
          <a:schemeClr val="accent3"/>
        </a:buClr>
        <a:buFont typeface="Wingdings 2"/>
        <a:buChar char=""/>
        <a:defRPr kumimoji="0" sz="1800" kern="1200">
          <a:solidFill>
            <a:schemeClr val="tx1"/>
          </a:solidFill>
          <a:latin typeface="+mn-lt"/>
          <a:ea typeface="+mn-ea"/>
          <a:cs typeface="+mn-cs"/>
        </a:defRPr>
      </a:lvl6pPr>
      <a:lvl7pPr marL="18288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7pPr>
      <a:lvl8pPr marL="2057400" indent="-228600" algn="l" rtl="0" eaLnBrk="1" latinLnBrk="0" hangingPunct="1">
        <a:spcBef>
          <a:spcPts val="350"/>
        </a:spcBef>
        <a:buClr>
          <a:schemeClr val="accent3"/>
        </a:buClr>
        <a:buFont typeface="Wingdings 2"/>
        <a:buChar char=""/>
        <a:defRPr kumimoji="0" sz="1600" kern="1200">
          <a:solidFill>
            <a:schemeClr val="tx1"/>
          </a:solidFill>
          <a:latin typeface="+mn-lt"/>
          <a:ea typeface="+mn-ea"/>
          <a:cs typeface="+mn-cs"/>
        </a:defRPr>
      </a:lvl8pPr>
      <a:lvl9pPr marL="2286000" indent="-228600" algn="l" rtl="0" eaLnBrk="1" latinLnBrk="0" hangingPunct="1">
        <a:spcBef>
          <a:spcPts val="350"/>
        </a:spcBef>
        <a:buClr>
          <a:schemeClr val="accent3"/>
        </a:buClr>
        <a:buFont typeface="Wingdings 2"/>
        <a:buChar char=""/>
        <a:defRPr kumimoji="0" sz="1600" kern="1200" baseline="0">
          <a:solidFill>
            <a:schemeClr val="tx1"/>
          </a:solidFill>
          <a:latin typeface="+mn-lt"/>
          <a:ea typeface="+mn-ea"/>
          <a:cs typeface="+mn-cs"/>
        </a:defRPr>
      </a:lvl9pPr>
      <a:extLst/>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a:extLst/>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3" Type="http://schemas.openxmlformats.org/officeDocument/2006/relationships/image" Target="../media/image19.jpe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20.png"/><Relationship Id="rId2" Type="http://schemas.openxmlformats.org/officeDocument/2006/relationships/image" Target="../media/image18.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24.png"/><Relationship Id="rId2" Type="http://schemas.openxmlformats.org/officeDocument/2006/relationships/image" Target="../media/image23.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25.png"/><Relationship Id="rId1" Type="http://schemas.openxmlformats.org/officeDocument/2006/relationships/slideLayout" Target="../slideLayouts/slideLayout2.xml"/><Relationship Id="rId4" Type="http://schemas.openxmlformats.org/officeDocument/2006/relationships/image" Target="../media/image26.gif"/></Relationships>
</file>

<file path=ppt/slides/_rels/slide16.xml.rels><?xml version="1.0" encoding="UTF-8" standalone="yes"?>
<Relationships xmlns="http://schemas.openxmlformats.org/package/2006/relationships"><Relationship Id="rId3" Type="http://schemas.openxmlformats.org/officeDocument/2006/relationships/image" Target="../media/image28.png"/><Relationship Id="rId2" Type="http://schemas.openxmlformats.org/officeDocument/2006/relationships/image" Target="../media/image27.png"/><Relationship Id="rId1" Type="http://schemas.openxmlformats.org/officeDocument/2006/relationships/slideLayout" Target="../slideLayouts/slideLayout2.xml"/><Relationship Id="rId5" Type="http://schemas.openxmlformats.org/officeDocument/2006/relationships/image" Target="../media/image30.png"/><Relationship Id="rId4" Type="http://schemas.openxmlformats.org/officeDocument/2006/relationships/image" Target="../media/image29.png"/></Relationships>
</file>

<file path=ppt/slides/_rels/slide17.xml.rels><?xml version="1.0" encoding="UTF-8" standalone="yes"?>
<Relationships xmlns="http://schemas.openxmlformats.org/package/2006/relationships"><Relationship Id="rId2" Type="http://schemas.openxmlformats.org/officeDocument/2006/relationships/image" Target="../media/image27.png"/><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31.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openxmlformats.org/officeDocument/2006/relationships/image" Target="../media/image32.jpeg"/><Relationship Id="rId2" Type="http://schemas.openxmlformats.org/officeDocument/2006/relationships/image" Target="../media/image31.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4.png"/><Relationship Id="rId7" Type="http://schemas.openxmlformats.org/officeDocument/2006/relationships/image" Target="../media/image8.png"/><Relationship Id="rId2" Type="http://schemas.openxmlformats.org/officeDocument/2006/relationships/image" Target="../media/image3.png"/><Relationship Id="rId1" Type="http://schemas.openxmlformats.org/officeDocument/2006/relationships/slideLayout" Target="../slideLayouts/slideLayout2.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jpeg"/></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12.jpeg"/><Relationship Id="rId2" Type="http://schemas.openxmlformats.org/officeDocument/2006/relationships/image" Target="../media/image11.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15.png"/><Relationship Id="rId1" Type="http://schemas.openxmlformats.org/officeDocument/2006/relationships/slideLayout" Target="../slideLayouts/slideLayout2.xml"/><Relationship Id="rId4" Type="http://schemas.openxmlformats.org/officeDocument/2006/relationships/image" Target="../media/image17.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228600"/>
            <a:ext cx="8915400" cy="6248400"/>
          </a:xfrm>
        </p:spPr>
        <p:txBody>
          <a:bodyPr/>
          <a:lstStyle/>
          <a:p>
            <a:pPr>
              <a:buNone/>
            </a:pPr>
            <a:endParaRPr lang="en-US" dirty="0"/>
          </a:p>
        </p:txBody>
      </p:sp>
      <p:sp>
        <p:nvSpPr>
          <p:cNvPr id="3" name="Title 2"/>
          <p:cNvSpPr>
            <a:spLocks noGrp="1"/>
          </p:cNvSpPr>
          <p:nvPr>
            <p:ph type="title"/>
          </p:nvPr>
        </p:nvSpPr>
        <p:spPr>
          <a:xfrm>
            <a:off x="1447800" y="2438400"/>
            <a:ext cx="7543800" cy="1371600"/>
          </a:xfrm>
        </p:spPr>
        <p:txBody>
          <a:bodyPr>
            <a:normAutofit fontScale="90000"/>
          </a:bodyPr>
          <a:lstStyle/>
          <a:p>
            <a:r>
              <a:rPr lang="en-US" sz="6700" smtClean="0">
                <a:solidFill>
                  <a:schemeClr val="bg2">
                    <a:lumMod val="50000"/>
                  </a:schemeClr>
                </a:solidFill>
              </a:rPr>
              <a:t>Chapter  7</a:t>
            </a:r>
            <a:r>
              <a:rPr lang="en-US" sz="6000" dirty="0" smtClean="0">
                <a:solidFill>
                  <a:schemeClr val="bg2">
                    <a:lumMod val="50000"/>
                  </a:schemeClr>
                </a:solidFill>
              </a:rPr>
              <a:t/>
            </a:r>
            <a:br>
              <a:rPr lang="en-US" sz="6000" dirty="0" smtClean="0">
                <a:solidFill>
                  <a:schemeClr val="bg2">
                    <a:lumMod val="50000"/>
                  </a:schemeClr>
                </a:solidFill>
              </a:rPr>
            </a:br>
            <a:r>
              <a:rPr lang="en-US" sz="4900" dirty="0" smtClean="0">
                <a:solidFill>
                  <a:schemeClr val="bg2">
                    <a:lumMod val="50000"/>
                  </a:schemeClr>
                </a:solidFill>
              </a:rPr>
              <a:t>File and file System structure</a:t>
            </a:r>
            <a:endParaRPr lang="en-US" sz="4900" dirty="0">
              <a:solidFill>
                <a:schemeClr val="bg2">
                  <a:lumMod val="50000"/>
                </a:schemeClr>
              </a:solidFill>
            </a:endParaRPr>
          </a:p>
        </p:txBody>
      </p:sp>
    </p:spTree>
    <p:extLst>
      <p:ext uri="{BB962C8B-B14F-4D97-AF65-F5344CB8AC3E}">
        <p14:creationId xmlns:p14="http://schemas.microsoft.com/office/powerpoint/2010/main" xmlns="" val="3173847350"/>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762000"/>
            <a:ext cx="8839200" cy="5943600"/>
          </a:xfrm>
        </p:spPr>
        <p:txBody>
          <a:bodyPr/>
          <a:lstStyle/>
          <a:p>
            <a:pPr>
              <a:buNone/>
            </a:pPr>
            <a:r>
              <a:rPr lang="en-US" sz="2400" dirty="0" smtClean="0">
                <a:solidFill>
                  <a:schemeClr val="bg2">
                    <a:lumMod val="50000"/>
                  </a:schemeClr>
                </a:solidFill>
              </a:rPr>
              <a:t>The files which keeps the information of users</a:t>
            </a:r>
          </a:p>
          <a:p>
            <a:pPr>
              <a:buFont typeface="Wingdings" pitchFamily="2" charset="2"/>
              <a:buChar char="Ø"/>
            </a:pPr>
            <a:r>
              <a:rPr lang="en-US" sz="1800" dirty="0" smtClean="0">
                <a:solidFill>
                  <a:schemeClr val="bg2">
                    <a:lumMod val="50000"/>
                  </a:schemeClr>
                </a:solidFill>
              </a:rPr>
              <a:t>The </a:t>
            </a:r>
            <a:r>
              <a:rPr lang="en-US" sz="1800" dirty="0" err="1" smtClean="0">
                <a:solidFill>
                  <a:schemeClr val="bg2">
                    <a:lumMod val="50000"/>
                  </a:schemeClr>
                </a:solidFill>
              </a:rPr>
              <a:t>passwd</a:t>
            </a:r>
            <a:r>
              <a:rPr lang="en-US" sz="1800" dirty="0" smtClean="0">
                <a:solidFill>
                  <a:schemeClr val="bg2">
                    <a:lumMod val="50000"/>
                  </a:schemeClr>
                </a:solidFill>
              </a:rPr>
              <a:t> file</a:t>
            </a:r>
            <a:r>
              <a:rPr lang="en-US" sz="2400" dirty="0" smtClean="0">
                <a:solidFill>
                  <a:schemeClr val="bg2">
                    <a:lumMod val="50000"/>
                  </a:schemeClr>
                </a:solidFill>
              </a:rPr>
              <a:t>: </a:t>
            </a:r>
            <a:r>
              <a:rPr lang="en-US" sz="1600" dirty="0" smtClean="0">
                <a:solidFill>
                  <a:schemeClr val="bg2">
                    <a:lumMod val="75000"/>
                  </a:schemeClr>
                </a:solidFill>
              </a:rPr>
              <a:t>(</a:t>
            </a:r>
            <a:r>
              <a:rPr lang="en-US" sz="1600" dirty="0" err="1" smtClean="0">
                <a:solidFill>
                  <a:schemeClr val="bg2">
                    <a:lumMod val="75000"/>
                  </a:schemeClr>
                </a:solidFill>
              </a:rPr>
              <a:t>etc</a:t>
            </a:r>
            <a:r>
              <a:rPr lang="en-US" sz="1600" dirty="0" smtClean="0">
                <a:solidFill>
                  <a:schemeClr val="bg2">
                    <a:lumMod val="75000"/>
                  </a:schemeClr>
                </a:solidFill>
              </a:rPr>
              <a:t>/</a:t>
            </a:r>
            <a:r>
              <a:rPr lang="en-US" sz="1600" dirty="0" err="1" smtClean="0">
                <a:solidFill>
                  <a:schemeClr val="bg2">
                    <a:lumMod val="75000"/>
                  </a:schemeClr>
                </a:solidFill>
              </a:rPr>
              <a:t>passwd</a:t>
            </a:r>
            <a:r>
              <a:rPr lang="en-US" sz="1600" dirty="0" smtClean="0">
                <a:solidFill>
                  <a:schemeClr val="bg2">
                    <a:lumMod val="75000"/>
                  </a:schemeClr>
                </a:solidFill>
              </a:rPr>
              <a:t>)  </a:t>
            </a:r>
            <a:r>
              <a:rPr lang="en-US" sz="1400" dirty="0" smtClean="0">
                <a:solidFill>
                  <a:schemeClr val="accent1">
                    <a:lumMod val="75000"/>
                  </a:schemeClr>
                </a:solidFill>
              </a:rPr>
              <a:t>old method file</a:t>
            </a:r>
            <a:r>
              <a:rPr lang="en-US" sz="2000" dirty="0" smtClean="0">
                <a:solidFill>
                  <a:schemeClr val="bg2">
                    <a:lumMod val="50000"/>
                  </a:schemeClr>
                </a:solidFill>
              </a:rPr>
              <a:t> </a:t>
            </a:r>
          </a:p>
          <a:p>
            <a:pPr>
              <a:buFont typeface="Arial" pitchFamily="34" charset="0"/>
              <a:buChar char="•"/>
            </a:pPr>
            <a:r>
              <a:rPr lang="en-US" sz="1400" dirty="0" smtClean="0">
                <a:solidFill>
                  <a:schemeClr val="bg2">
                    <a:lumMod val="25000"/>
                  </a:schemeClr>
                </a:solidFill>
              </a:rPr>
              <a:t>User name</a:t>
            </a:r>
          </a:p>
          <a:p>
            <a:pPr>
              <a:buFont typeface="Arial" pitchFamily="34" charset="0"/>
              <a:buChar char="•"/>
            </a:pPr>
            <a:r>
              <a:rPr lang="en-US" sz="1400" dirty="0" smtClean="0">
                <a:solidFill>
                  <a:schemeClr val="bg2">
                    <a:lumMod val="25000"/>
                  </a:schemeClr>
                </a:solidFill>
              </a:rPr>
              <a:t>Password</a:t>
            </a:r>
          </a:p>
          <a:p>
            <a:pPr>
              <a:buFont typeface="Arial" pitchFamily="34" charset="0"/>
              <a:buChar char="•"/>
            </a:pPr>
            <a:r>
              <a:rPr lang="en-US" sz="1400" dirty="0" smtClean="0">
                <a:solidFill>
                  <a:schemeClr val="bg2">
                    <a:lumMod val="25000"/>
                  </a:schemeClr>
                </a:solidFill>
              </a:rPr>
              <a:t>User id</a:t>
            </a:r>
          </a:p>
          <a:p>
            <a:pPr>
              <a:buFont typeface="Arial" pitchFamily="34" charset="0"/>
              <a:buChar char="•"/>
            </a:pPr>
            <a:r>
              <a:rPr lang="en-US" sz="1400" dirty="0" smtClean="0">
                <a:solidFill>
                  <a:schemeClr val="bg2">
                    <a:lumMod val="25000"/>
                  </a:schemeClr>
                </a:solidFill>
              </a:rPr>
              <a:t>Group id</a:t>
            </a:r>
          </a:p>
          <a:p>
            <a:pPr>
              <a:buFont typeface="Arial" pitchFamily="34" charset="0"/>
              <a:buChar char="•"/>
            </a:pPr>
            <a:r>
              <a:rPr lang="en-US" sz="1400" dirty="0" smtClean="0">
                <a:solidFill>
                  <a:schemeClr val="bg2">
                    <a:lumMod val="25000"/>
                  </a:schemeClr>
                </a:solidFill>
              </a:rPr>
              <a:t>User description</a:t>
            </a:r>
          </a:p>
          <a:p>
            <a:pPr>
              <a:buFont typeface="Arial" pitchFamily="34" charset="0"/>
              <a:buChar char="•"/>
            </a:pPr>
            <a:r>
              <a:rPr lang="en-US" sz="1400" dirty="0" smtClean="0">
                <a:solidFill>
                  <a:schemeClr val="bg2">
                    <a:lumMod val="25000"/>
                  </a:schemeClr>
                </a:solidFill>
              </a:rPr>
              <a:t>User home directory</a:t>
            </a:r>
          </a:p>
          <a:p>
            <a:pPr>
              <a:buFont typeface="Arial" pitchFamily="34" charset="0"/>
              <a:buChar char="•"/>
            </a:pPr>
            <a:r>
              <a:rPr lang="en-US" sz="1400" dirty="0" smtClean="0">
                <a:solidFill>
                  <a:schemeClr val="bg2">
                    <a:lumMod val="25000"/>
                  </a:schemeClr>
                </a:solidFill>
              </a:rPr>
              <a:t>User shell</a:t>
            </a:r>
            <a:endParaRPr lang="en-US" sz="1400" dirty="0">
              <a:solidFill>
                <a:schemeClr val="bg2">
                  <a:lumMod val="25000"/>
                </a:schemeClr>
              </a:solidFill>
            </a:endParaRPr>
          </a:p>
          <a:p>
            <a:pPr>
              <a:buFont typeface="Wingdings" pitchFamily="2" charset="2"/>
              <a:buChar char="Ø"/>
            </a:pPr>
            <a:endParaRPr lang="en-US" sz="1600" dirty="0" smtClean="0">
              <a:solidFill>
                <a:schemeClr val="bg2">
                  <a:lumMod val="75000"/>
                </a:schemeClr>
              </a:solidFill>
            </a:endParaRPr>
          </a:p>
          <a:p>
            <a:pPr>
              <a:buNone/>
            </a:pPr>
            <a:endParaRPr lang="en-US" sz="1800" dirty="0" smtClean="0">
              <a:solidFill>
                <a:schemeClr val="bg2">
                  <a:lumMod val="75000"/>
                </a:schemeClr>
              </a:solidFill>
            </a:endParaRPr>
          </a:p>
          <a:p>
            <a:pPr>
              <a:buNone/>
            </a:pPr>
            <a:endParaRPr lang="en-US" sz="1800" dirty="0">
              <a:solidFill>
                <a:schemeClr val="bg2">
                  <a:lumMod val="75000"/>
                </a:schemeClr>
              </a:solidFill>
            </a:endParaRPr>
          </a:p>
          <a:p>
            <a:pPr>
              <a:buNone/>
            </a:pPr>
            <a:endParaRPr lang="en-US" sz="1800" dirty="0" smtClean="0">
              <a:solidFill>
                <a:schemeClr val="bg2">
                  <a:lumMod val="75000"/>
                </a:schemeClr>
              </a:solidFill>
            </a:endParaRPr>
          </a:p>
          <a:p>
            <a:pPr>
              <a:buNone/>
            </a:pPr>
            <a:endParaRPr lang="en-US" sz="1800" dirty="0">
              <a:solidFill>
                <a:schemeClr val="bg2">
                  <a:lumMod val="75000"/>
                </a:schemeClr>
              </a:solidFill>
            </a:endParaRPr>
          </a:p>
          <a:p>
            <a:pPr>
              <a:buNone/>
            </a:pPr>
            <a:endParaRPr lang="en-US" sz="1800" dirty="0" smtClean="0">
              <a:solidFill>
                <a:schemeClr val="bg2">
                  <a:lumMod val="75000"/>
                </a:schemeClr>
              </a:solidFill>
            </a:endParaRPr>
          </a:p>
          <a:p>
            <a:pPr>
              <a:buNone/>
            </a:pPr>
            <a:endParaRPr lang="en-US" sz="2400" dirty="0" smtClean="0">
              <a:solidFill>
                <a:schemeClr val="bg2">
                  <a:lumMod val="50000"/>
                </a:schemeClr>
              </a:solidFill>
            </a:endParaRPr>
          </a:p>
        </p:txBody>
      </p:sp>
      <p:sp>
        <p:nvSpPr>
          <p:cNvPr id="3" name="Title 2"/>
          <p:cNvSpPr>
            <a:spLocks noGrp="1"/>
          </p:cNvSpPr>
          <p:nvPr>
            <p:ph type="title"/>
          </p:nvPr>
        </p:nvSpPr>
        <p:spPr>
          <a:xfrm>
            <a:off x="457200" y="0"/>
            <a:ext cx="8229600" cy="914400"/>
          </a:xfrm>
        </p:spPr>
        <p:txBody>
          <a:bodyPr/>
          <a:lstStyle/>
          <a:p>
            <a:r>
              <a:rPr lang="en-US" dirty="0" smtClean="0">
                <a:solidFill>
                  <a:schemeClr val="bg2">
                    <a:lumMod val="50000"/>
                  </a:schemeClr>
                </a:solidFill>
              </a:rPr>
              <a:t> Linux users </a:t>
            </a:r>
            <a:endParaRPr lang="en-US" dirty="0">
              <a:solidFill>
                <a:schemeClr val="bg2">
                  <a:lumMod val="50000"/>
                </a:schemeClr>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7848600" y="152400"/>
            <a:ext cx="1042419" cy="1042419"/>
          </a:xfrm>
          <a:prstGeom prst="rect">
            <a:avLst/>
          </a:prstGeom>
        </p:spPr>
      </p:pic>
      <p:pic>
        <p:nvPicPr>
          <p:cNvPr id="5" name="Picture 4"/>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2438400" y="1600200"/>
            <a:ext cx="6677025" cy="5019675"/>
          </a:xfrm>
          <a:prstGeom prst="rect">
            <a:avLst/>
          </a:prstGeom>
        </p:spPr>
      </p:pic>
    </p:spTree>
    <p:extLst>
      <p:ext uri="{BB962C8B-B14F-4D97-AF65-F5344CB8AC3E}">
        <p14:creationId xmlns:p14="http://schemas.microsoft.com/office/powerpoint/2010/main" xmlns="" val="4853105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762000"/>
            <a:ext cx="8839200" cy="5943600"/>
          </a:xfrm>
        </p:spPr>
        <p:txBody>
          <a:bodyPr/>
          <a:lstStyle/>
          <a:p>
            <a:pPr>
              <a:buNone/>
            </a:pPr>
            <a:r>
              <a:rPr lang="en-US" sz="2400" dirty="0" smtClean="0">
                <a:solidFill>
                  <a:schemeClr val="bg2">
                    <a:lumMod val="50000"/>
                  </a:schemeClr>
                </a:solidFill>
              </a:rPr>
              <a:t>The files which keeps the information of users</a:t>
            </a:r>
          </a:p>
          <a:p>
            <a:pPr>
              <a:buFont typeface="Wingdings" pitchFamily="2" charset="2"/>
              <a:buChar char="Ø"/>
            </a:pPr>
            <a:r>
              <a:rPr lang="en-US" sz="1800" dirty="0" smtClean="0">
                <a:solidFill>
                  <a:schemeClr val="bg2">
                    <a:lumMod val="50000"/>
                  </a:schemeClr>
                </a:solidFill>
              </a:rPr>
              <a:t>The shadow file</a:t>
            </a:r>
            <a:r>
              <a:rPr lang="en-US" sz="2400" dirty="0" smtClean="0">
                <a:solidFill>
                  <a:schemeClr val="bg2">
                    <a:lumMod val="50000"/>
                  </a:schemeClr>
                </a:solidFill>
              </a:rPr>
              <a:t>: </a:t>
            </a:r>
            <a:r>
              <a:rPr lang="en-US" sz="1600" dirty="0" smtClean="0">
                <a:solidFill>
                  <a:schemeClr val="bg2">
                    <a:lumMod val="75000"/>
                  </a:schemeClr>
                </a:solidFill>
              </a:rPr>
              <a:t>(</a:t>
            </a:r>
            <a:r>
              <a:rPr lang="en-US" sz="1600" dirty="0" err="1" smtClean="0">
                <a:solidFill>
                  <a:schemeClr val="bg2">
                    <a:lumMod val="75000"/>
                  </a:schemeClr>
                </a:solidFill>
              </a:rPr>
              <a:t>etc</a:t>
            </a:r>
            <a:r>
              <a:rPr lang="en-US" sz="1600" dirty="0" smtClean="0">
                <a:solidFill>
                  <a:schemeClr val="bg2">
                    <a:lumMod val="75000"/>
                  </a:schemeClr>
                </a:solidFill>
              </a:rPr>
              <a:t>/shadow)  </a:t>
            </a:r>
            <a:r>
              <a:rPr lang="en-US" sz="1400" dirty="0" smtClean="0">
                <a:solidFill>
                  <a:schemeClr val="accent1">
                    <a:lumMod val="75000"/>
                  </a:schemeClr>
                </a:solidFill>
              </a:rPr>
              <a:t>new method file</a:t>
            </a:r>
            <a:r>
              <a:rPr lang="en-US" sz="2000" dirty="0" smtClean="0">
                <a:solidFill>
                  <a:schemeClr val="bg2">
                    <a:lumMod val="50000"/>
                  </a:schemeClr>
                </a:solidFill>
              </a:rPr>
              <a:t> </a:t>
            </a:r>
            <a:r>
              <a:rPr lang="en-US" sz="1400" dirty="0" smtClean="0">
                <a:solidFill>
                  <a:schemeClr val="accent1">
                    <a:lumMod val="75000"/>
                  </a:schemeClr>
                </a:solidFill>
              </a:rPr>
              <a:t>, most information is encrypted</a:t>
            </a:r>
          </a:p>
          <a:p>
            <a:pPr>
              <a:buFont typeface="Arial" pitchFamily="34" charset="0"/>
              <a:buChar char="•"/>
            </a:pPr>
            <a:r>
              <a:rPr lang="en-US" sz="1400" dirty="0" smtClean="0">
                <a:solidFill>
                  <a:schemeClr val="bg2">
                    <a:lumMod val="25000"/>
                  </a:schemeClr>
                </a:solidFill>
              </a:rPr>
              <a:t>User name</a:t>
            </a:r>
          </a:p>
          <a:p>
            <a:pPr>
              <a:buFont typeface="Arial" pitchFamily="34" charset="0"/>
              <a:buChar char="•"/>
            </a:pPr>
            <a:r>
              <a:rPr lang="en-US" sz="1400" dirty="0" smtClean="0">
                <a:solidFill>
                  <a:schemeClr val="bg2">
                    <a:lumMod val="25000"/>
                  </a:schemeClr>
                </a:solidFill>
              </a:rPr>
              <a:t>Password</a:t>
            </a:r>
          </a:p>
          <a:p>
            <a:pPr>
              <a:buFont typeface="Arial" pitchFamily="34" charset="0"/>
              <a:buChar char="•"/>
            </a:pPr>
            <a:r>
              <a:rPr lang="en-US" sz="1400" dirty="0" smtClean="0">
                <a:solidFill>
                  <a:schemeClr val="bg2">
                    <a:lumMod val="25000"/>
                  </a:schemeClr>
                </a:solidFill>
              </a:rPr>
              <a:t>User id</a:t>
            </a:r>
          </a:p>
          <a:p>
            <a:pPr>
              <a:buFont typeface="Arial" pitchFamily="34" charset="0"/>
              <a:buChar char="•"/>
            </a:pPr>
            <a:r>
              <a:rPr lang="en-US" sz="1400" dirty="0" smtClean="0">
                <a:solidFill>
                  <a:schemeClr val="bg2">
                    <a:lumMod val="25000"/>
                  </a:schemeClr>
                </a:solidFill>
              </a:rPr>
              <a:t>Group id</a:t>
            </a:r>
          </a:p>
          <a:p>
            <a:pPr>
              <a:buFont typeface="Arial" pitchFamily="34" charset="0"/>
              <a:buChar char="•"/>
            </a:pPr>
            <a:r>
              <a:rPr lang="en-US" sz="1400" dirty="0" smtClean="0">
                <a:solidFill>
                  <a:schemeClr val="bg2">
                    <a:lumMod val="25000"/>
                  </a:schemeClr>
                </a:solidFill>
              </a:rPr>
              <a:t>User description</a:t>
            </a:r>
          </a:p>
          <a:p>
            <a:pPr>
              <a:buFont typeface="Arial" pitchFamily="34" charset="0"/>
              <a:buChar char="•"/>
            </a:pPr>
            <a:r>
              <a:rPr lang="en-US" sz="1400" dirty="0" smtClean="0">
                <a:solidFill>
                  <a:schemeClr val="bg2">
                    <a:lumMod val="25000"/>
                  </a:schemeClr>
                </a:solidFill>
              </a:rPr>
              <a:t>User home </a:t>
            </a:r>
            <a:r>
              <a:rPr lang="en-US" sz="1400" dirty="0" err="1" smtClean="0">
                <a:solidFill>
                  <a:schemeClr val="bg2">
                    <a:lumMod val="25000"/>
                  </a:schemeClr>
                </a:solidFill>
              </a:rPr>
              <a:t>dir</a:t>
            </a:r>
            <a:endParaRPr lang="en-US" sz="1400" dirty="0" smtClean="0">
              <a:solidFill>
                <a:schemeClr val="bg2">
                  <a:lumMod val="25000"/>
                </a:schemeClr>
              </a:solidFill>
            </a:endParaRPr>
          </a:p>
          <a:p>
            <a:pPr>
              <a:buFont typeface="Arial" pitchFamily="34" charset="0"/>
              <a:buChar char="•"/>
            </a:pPr>
            <a:r>
              <a:rPr lang="en-US" sz="1400" dirty="0" smtClean="0">
                <a:solidFill>
                  <a:schemeClr val="bg2">
                    <a:lumMod val="25000"/>
                  </a:schemeClr>
                </a:solidFill>
              </a:rPr>
              <a:t>User shell</a:t>
            </a:r>
            <a:endParaRPr lang="en-US" sz="1400" dirty="0">
              <a:solidFill>
                <a:schemeClr val="bg2">
                  <a:lumMod val="25000"/>
                </a:schemeClr>
              </a:solidFill>
            </a:endParaRPr>
          </a:p>
          <a:p>
            <a:pPr>
              <a:buFont typeface="Wingdings" pitchFamily="2" charset="2"/>
              <a:buChar char="Ø"/>
            </a:pPr>
            <a:endParaRPr lang="en-US" sz="1600" dirty="0" smtClean="0">
              <a:solidFill>
                <a:schemeClr val="bg2">
                  <a:lumMod val="75000"/>
                </a:schemeClr>
              </a:solidFill>
            </a:endParaRPr>
          </a:p>
          <a:p>
            <a:pPr>
              <a:buNone/>
            </a:pPr>
            <a:endParaRPr lang="en-US" sz="1800" dirty="0" smtClean="0">
              <a:solidFill>
                <a:schemeClr val="bg2">
                  <a:lumMod val="75000"/>
                </a:schemeClr>
              </a:solidFill>
            </a:endParaRPr>
          </a:p>
          <a:p>
            <a:pPr>
              <a:buNone/>
            </a:pPr>
            <a:endParaRPr lang="en-US" sz="1800" dirty="0">
              <a:solidFill>
                <a:schemeClr val="bg2">
                  <a:lumMod val="75000"/>
                </a:schemeClr>
              </a:solidFill>
            </a:endParaRPr>
          </a:p>
          <a:p>
            <a:pPr>
              <a:buNone/>
            </a:pPr>
            <a:endParaRPr lang="en-US" sz="1800" dirty="0" smtClean="0">
              <a:solidFill>
                <a:schemeClr val="bg2">
                  <a:lumMod val="75000"/>
                </a:schemeClr>
              </a:solidFill>
            </a:endParaRPr>
          </a:p>
          <a:p>
            <a:pPr>
              <a:buNone/>
            </a:pPr>
            <a:endParaRPr lang="en-US" sz="1800" dirty="0">
              <a:solidFill>
                <a:schemeClr val="bg2">
                  <a:lumMod val="75000"/>
                </a:schemeClr>
              </a:solidFill>
            </a:endParaRPr>
          </a:p>
          <a:p>
            <a:pPr>
              <a:buNone/>
            </a:pPr>
            <a:endParaRPr lang="en-US" sz="1800" dirty="0" smtClean="0">
              <a:solidFill>
                <a:schemeClr val="bg2">
                  <a:lumMod val="75000"/>
                </a:schemeClr>
              </a:solidFill>
            </a:endParaRPr>
          </a:p>
          <a:p>
            <a:pPr>
              <a:buNone/>
            </a:pPr>
            <a:endParaRPr lang="en-US" sz="2400" dirty="0" smtClean="0">
              <a:solidFill>
                <a:schemeClr val="bg2">
                  <a:lumMod val="50000"/>
                </a:schemeClr>
              </a:solidFill>
            </a:endParaRPr>
          </a:p>
        </p:txBody>
      </p:sp>
      <p:sp>
        <p:nvSpPr>
          <p:cNvPr id="3" name="Title 2"/>
          <p:cNvSpPr>
            <a:spLocks noGrp="1"/>
          </p:cNvSpPr>
          <p:nvPr>
            <p:ph type="title"/>
          </p:nvPr>
        </p:nvSpPr>
        <p:spPr>
          <a:xfrm>
            <a:off x="457200" y="0"/>
            <a:ext cx="8229600" cy="914400"/>
          </a:xfrm>
        </p:spPr>
        <p:txBody>
          <a:bodyPr/>
          <a:lstStyle/>
          <a:p>
            <a:r>
              <a:rPr lang="en-US" dirty="0" smtClean="0">
                <a:solidFill>
                  <a:schemeClr val="bg2">
                    <a:lumMod val="50000"/>
                  </a:schemeClr>
                </a:solidFill>
              </a:rPr>
              <a:t> Linux users </a:t>
            </a:r>
            <a:endParaRPr lang="en-US" dirty="0">
              <a:solidFill>
                <a:schemeClr val="bg2">
                  <a:lumMod val="50000"/>
                </a:schemeClr>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7848600" y="152400"/>
            <a:ext cx="1042419" cy="1042419"/>
          </a:xfrm>
          <a:prstGeom prst="rect">
            <a:avLst/>
          </a:prstGeom>
        </p:spPr>
      </p:pic>
      <p:pic>
        <p:nvPicPr>
          <p:cNvPr id="6" name="Picture 5"/>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2048727" y="1524000"/>
            <a:ext cx="7095273" cy="4953000"/>
          </a:xfrm>
          <a:prstGeom prst="rect">
            <a:avLst/>
          </a:prstGeom>
        </p:spPr>
      </p:pic>
    </p:spTree>
    <p:extLst>
      <p:ext uri="{BB962C8B-B14F-4D97-AF65-F5344CB8AC3E}">
        <p14:creationId xmlns:p14="http://schemas.microsoft.com/office/powerpoint/2010/main" xmlns="" val="45124744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Content Placeholder 3"/>
          <p:cNvPicPr>
            <a:picLocks noGrp="1" noChangeAspect="1"/>
          </p:cNvPicPr>
          <p:nvPr>
            <p:ph idx="1"/>
          </p:nvPr>
        </p:nvPicPr>
        <p:blipFill>
          <a:blip r:embed="rId2">
            <a:extLst>
              <a:ext uri="{28A0092B-C50C-407E-A947-70E740481C1C}">
                <a14:useLocalDpi xmlns:a14="http://schemas.microsoft.com/office/drawing/2010/main" xmlns="" val="0"/>
              </a:ext>
            </a:extLst>
          </a:blip>
          <a:stretch>
            <a:fillRect/>
          </a:stretch>
        </p:blipFill>
        <p:spPr>
          <a:xfrm>
            <a:off x="5448300" y="3314700"/>
            <a:ext cx="1943100" cy="1943100"/>
          </a:xfrm>
        </p:spPr>
      </p:pic>
      <p:sp>
        <p:nvSpPr>
          <p:cNvPr id="3" name="Title 2"/>
          <p:cNvSpPr>
            <a:spLocks noGrp="1"/>
          </p:cNvSpPr>
          <p:nvPr>
            <p:ph type="title"/>
          </p:nvPr>
        </p:nvSpPr>
        <p:spPr>
          <a:xfrm>
            <a:off x="1447800" y="2438400"/>
            <a:ext cx="7543800" cy="1371600"/>
          </a:xfrm>
        </p:spPr>
        <p:txBody>
          <a:bodyPr>
            <a:normAutofit fontScale="90000"/>
          </a:bodyPr>
          <a:lstStyle/>
          <a:p>
            <a:r>
              <a:rPr lang="en-US" sz="6700" dirty="0" smtClean="0">
                <a:solidFill>
                  <a:schemeClr val="bg2">
                    <a:lumMod val="50000"/>
                  </a:schemeClr>
                </a:solidFill>
              </a:rPr>
              <a:t>Chapter  8</a:t>
            </a:r>
            <a:r>
              <a:rPr lang="en-US" sz="6000" dirty="0" smtClean="0">
                <a:solidFill>
                  <a:schemeClr val="bg2">
                    <a:lumMod val="50000"/>
                  </a:schemeClr>
                </a:solidFill>
              </a:rPr>
              <a:t/>
            </a:r>
            <a:br>
              <a:rPr lang="en-US" sz="6000" dirty="0" smtClean="0">
                <a:solidFill>
                  <a:schemeClr val="bg2">
                    <a:lumMod val="50000"/>
                  </a:schemeClr>
                </a:solidFill>
              </a:rPr>
            </a:br>
            <a:r>
              <a:rPr lang="en-US" sz="4900" dirty="0" smtClean="0">
                <a:solidFill>
                  <a:schemeClr val="bg2">
                    <a:lumMod val="50000"/>
                  </a:schemeClr>
                </a:solidFill>
              </a:rPr>
              <a:t>File Security</a:t>
            </a:r>
            <a:endParaRPr lang="en-US" sz="4900" dirty="0">
              <a:solidFill>
                <a:schemeClr val="bg2">
                  <a:lumMod val="50000"/>
                </a:schemeClr>
              </a:solidFill>
            </a:endParaRPr>
          </a:p>
        </p:txBody>
      </p:sp>
    </p:spTree>
    <p:extLst>
      <p:ext uri="{BB962C8B-B14F-4D97-AF65-F5344CB8AC3E}">
        <p14:creationId xmlns:p14="http://schemas.microsoft.com/office/powerpoint/2010/main" xmlns="" val="3731337910"/>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0"/>
            <a:ext cx="7543800" cy="990600"/>
          </a:xfrm>
        </p:spPr>
        <p:txBody>
          <a:bodyPr>
            <a:normAutofit/>
          </a:bodyPr>
          <a:lstStyle/>
          <a:p>
            <a:r>
              <a:rPr lang="en-US" sz="4400" dirty="0" smtClean="0">
                <a:solidFill>
                  <a:schemeClr val="bg2">
                    <a:lumMod val="50000"/>
                  </a:schemeClr>
                </a:solidFill>
              </a:rPr>
              <a:t>Security measures</a:t>
            </a:r>
            <a:endParaRPr lang="en-US" sz="4400" dirty="0">
              <a:solidFill>
                <a:schemeClr val="bg2">
                  <a:lumMod val="50000"/>
                </a:schemeClr>
              </a:solidFill>
            </a:endParaRPr>
          </a:p>
        </p:txBody>
      </p:sp>
      <p:sp>
        <p:nvSpPr>
          <p:cNvPr id="5" name="TextBox 4"/>
          <p:cNvSpPr txBox="1"/>
          <p:nvPr/>
        </p:nvSpPr>
        <p:spPr>
          <a:xfrm>
            <a:off x="609600" y="1219200"/>
            <a:ext cx="5410200" cy="923330"/>
          </a:xfrm>
          <a:prstGeom prst="rect">
            <a:avLst/>
          </a:prstGeom>
          <a:noFill/>
        </p:spPr>
        <p:txBody>
          <a:bodyPr wrap="square" rtlCol="0">
            <a:spAutoFit/>
          </a:bodyPr>
          <a:lstStyle/>
          <a:p>
            <a:pPr marL="342900" indent="-342900">
              <a:buFont typeface="+mj-lt"/>
              <a:buAutoNum type="arabicPeriod"/>
            </a:pPr>
            <a:r>
              <a:rPr lang="en-US" dirty="0" smtClean="0">
                <a:solidFill>
                  <a:schemeClr val="accent1">
                    <a:lumMod val="75000"/>
                  </a:schemeClr>
                </a:solidFill>
              </a:rPr>
              <a:t>User and password confidential</a:t>
            </a:r>
          </a:p>
          <a:p>
            <a:pPr marL="342900" indent="-342900">
              <a:buFont typeface="+mj-lt"/>
              <a:buAutoNum type="arabicPeriod"/>
            </a:pPr>
            <a:r>
              <a:rPr lang="en-US" dirty="0" smtClean="0">
                <a:solidFill>
                  <a:schemeClr val="accent1">
                    <a:lumMod val="75000"/>
                  </a:schemeClr>
                </a:solidFill>
              </a:rPr>
              <a:t>File to be encrypted</a:t>
            </a:r>
          </a:p>
          <a:p>
            <a:pPr marL="342900" indent="-342900">
              <a:buFont typeface="+mj-lt"/>
              <a:buAutoNum type="arabicPeriod"/>
            </a:pPr>
            <a:r>
              <a:rPr lang="en-US" dirty="0" smtClean="0">
                <a:solidFill>
                  <a:schemeClr val="accent1">
                    <a:lumMod val="75000"/>
                  </a:schemeClr>
                </a:solidFill>
              </a:rPr>
              <a:t>Give privileges and restrict users</a:t>
            </a:r>
            <a:endParaRPr lang="en-US" dirty="0">
              <a:solidFill>
                <a:schemeClr val="accent1">
                  <a:lumMod val="75000"/>
                </a:schemeClr>
              </a:solidFill>
            </a:endParaRPr>
          </a:p>
        </p:txBody>
      </p:sp>
      <p:pic>
        <p:nvPicPr>
          <p:cNvPr id="6" name="Picture 5"/>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6096000" y="3276600"/>
            <a:ext cx="2247900" cy="2038350"/>
          </a:xfrm>
          <a:prstGeom prst="rect">
            <a:avLst/>
          </a:prstGeom>
        </p:spPr>
      </p:pic>
    </p:spTree>
    <p:extLst>
      <p:ext uri="{BB962C8B-B14F-4D97-AF65-F5344CB8AC3E}">
        <p14:creationId xmlns:p14="http://schemas.microsoft.com/office/powerpoint/2010/main" xmlns="" val="145249687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0"/>
            <a:ext cx="7543800" cy="990600"/>
          </a:xfrm>
        </p:spPr>
        <p:txBody>
          <a:bodyPr>
            <a:normAutofit fontScale="90000"/>
          </a:bodyPr>
          <a:lstStyle/>
          <a:p>
            <a:r>
              <a:rPr lang="en-US" sz="4400" dirty="0" smtClean="0">
                <a:solidFill>
                  <a:schemeClr val="bg2">
                    <a:lumMod val="50000"/>
                  </a:schemeClr>
                </a:solidFill>
              </a:rPr>
              <a:t>Encryption- Base protection</a:t>
            </a:r>
            <a:endParaRPr lang="en-US" sz="4400" dirty="0">
              <a:solidFill>
                <a:schemeClr val="bg2">
                  <a:lumMod val="50000"/>
                </a:schemeClr>
              </a:solidFill>
            </a:endParaRPr>
          </a:p>
        </p:txBody>
      </p:sp>
      <p:pic>
        <p:nvPicPr>
          <p:cNvPr id="2" name="Picture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343400" y="1295400"/>
            <a:ext cx="1752600" cy="1664000"/>
          </a:xfrm>
          <a:prstGeom prst="rect">
            <a:avLst/>
          </a:prstGeom>
        </p:spPr>
      </p:pic>
      <p:pic>
        <p:nvPicPr>
          <p:cNvPr id="4" name="Picture 3"/>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1332345" y="1169750"/>
            <a:ext cx="2858655" cy="1915299"/>
          </a:xfrm>
          <a:prstGeom prst="rect">
            <a:avLst/>
          </a:prstGeom>
        </p:spPr>
      </p:pic>
    </p:spTree>
    <p:extLst>
      <p:ext uri="{BB962C8B-B14F-4D97-AF65-F5344CB8AC3E}">
        <p14:creationId xmlns:p14="http://schemas.microsoft.com/office/powerpoint/2010/main" xmlns="" val="32107240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2"/>
          <p:cNvSpPr txBox="1">
            <a:spLocks/>
          </p:cNvSpPr>
          <p:nvPr/>
        </p:nvSpPr>
        <p:spPr>
          <a:xfrm>
            <a:off x="228600" y="762000"/>
            <a:ext cx="7772400" cy="1752600"/>
          </a:xfrm>
          <a:prstGeom prst="rect">
            <a:avLst/>
          </a:prstGeom>
        </p:spPr>
        <p:txBody>
          <a:bodyPr vert="horz" rtlCol="0" anchor="ctr">
            <a:normAutofit fontScale="97500"/>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endParaRPr lang="en-US" sz="2200" dirty="0">
              <a:solidFill>
                <a:schemeClr val="accent1">
                  <a:lumMod val="75000"/>
                </a:schemeClr>
              </a:solidFill>
            </a:endParaRPr>
          </a:p>
        </p:txBody>
      </p:sp>
      <p:pic>
        <p:nvPicPr>
          <p:cNvPr id="2" name="Picture 1"/>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8229600" y="279586"/>
            <a:ext cx="863414" cy="863414"/>
          </a:xfrm>
          <a:prstGeom prst="rect">
            <a:avLst/>
          </a:prstGeom>
        </p:spPr>
      </p:pic>
      <p:sp>
        <p:nvSpPr>
          <p:cNvPr id="5" name="TextBox 4"/>
          <p:cNvSpPr txBox="1"/>
          <p:nvPr/>
        </p:nvSpPr>
        <p:spPr>
          <a:xfrm>
            <a:off x="261257" y="0"/>
            <a:ext cx="6378669" cy="769441"/>
          </a:xfrm>
          <a:prstGeom prst="rect">
            <a:avLst/>
          </a:prstGeom>
          <a:noFill/>
        </p:spPr>
        <p:txBody>
          <a:bodyPr wrap="none" rtlCol="0">
            <a:spAutoFit/>
          </a:bodyPr>
          <a:lstStyle/>
          <a:p>
            <a:r>
              <a:rPr lang="en-US" sz="4400" dirty="0" smtClean="0">
                <a:solidFill>
                  <a:schemeClr val="accent1">
                    <a:lumMod val="75000"/>
                  </a:schemeClr>
                </a:solidFill>
              </a:rPr>
              <a:t>Group </a:t>
            </a:r>
            <a:r>
              <a:rPr lang="en-US" sz="4400" dirty="0">
                <a:solidFill>
                  <a:schemeClr val="accent1">
                    <a:lumMod val="75000"/>
                  </a:schemeClr>
                </a:solidFill>
              </a:rPr>
              <a:t>I</a:t>
            </a:r>
            <a:r>
              <a:rPr lang="en-US" sz="4400" dirty="0" smtClean="0">
                <a:solidFill>
                  <a:schemeClr val="accent1">
                    <a:lumMod val="75000"/>
                  </a:schemeClr>
                </a:solidFill>
              </a:rPr>
              <a:t>nformation </a:t>
            </a:r>
            <a:r>
              <a:rPr lang="en-US" sz="4400" dirty="0">
                <a:solidFill>
                  <a:schemeClr val="accent1">
                    <a:lumMod val="75000"/>
                  </a:schemeClr>
                </a:solidFill>
              </a:rPr>
              <a:t>F</a:t>
            </a:r>
            <a:r>
              <a:rPr lang="en-US" sz="4400" dirty="0" smtClean="0">
                <a:solidFill>
                  <a:schemeClr val="accent1">
                    <a:lumMod val="75000"/>
                  </a:schemeClr>
                </a:solidFill>
              </a:rPr>
              <a:t>ile</a:t>
            </a:r>
            <a:endParaRPr lang="en-US" sz="4400" dirty="0">
              <a:solidFill>
                <a:schemeClr val="accent1">
                  <a:lumMod val="75000"/>
                </a:schemeClr>
              </a:solidFill>
            </a:endParaRPr>
          </a:p>
        </p:txBody>
      </p:sp>
      <p:pic>
        <p:nvPicPr>
          <p:cNvPr id="8" name="Picture 7"/>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7240304" y="152400"/>
            <a:ext cx="1042419" cy="1042419"/>
          </a:xfrm>
          <a:prstGeom prst="rect">
            <a:avLst/>
          </a:prstGeom>
        </p:spPr>
      </p:pic>
      <p:sp>
        <p:nvSpPr>
          <p:cNvPr id="9" name="Content Placeholder 1"/>
          <p:cNvSpPr>
            <a:spLocks noGrp="1"/>
          </p:cNvSpPr>
          <p:nvPr>
            <p:ph idx="1"/>
          </p:nvPr>
        </p:nvSpPr>
        <p:spPr>
          <a:xfrm>
            <a:off x="152400" y="762000"/>
            <a:ext cx="8839200" cy="5943600"/>
          </a:xfrm>
        </p:spPr>
        <p:txBody>
          <a:bodyPr/>
          <a:lstStyle/>
          <a:p>
            <a:pPr>
              <a:buNone/>
            </a:pPr>
            <a:r>
              <a:rPr lang="en-US" sz="2400" dirty="0" smtClean="0">
                <a:solidFill>
                  <a:schemeClr val="bg2">
                    <a:lumMod val="50000"/>
                  </a:schemeClr>
                </a:solidFill>
              </a:rPr>
              <a:t>The files which keeps the information of group</a:t>
            </a:r>
          </a:p>
          <a:p>
            <a:pPr>
              <a:buFont typeface="Wingdings" pitchFamily="2" charset="2"/>
              <a:buChar char="Ø"/>
            </a:pPr>
            <a:r>
              <a:rPr lang="en-US" sz="1800" dirty="0" smtClean="0">
                <a:solidFill>
                  <a:schemeClr val="bg2">
                    <a:lumMod val="50000"/>
                  </a:schemeClr>
                </a:solidFill>
              </a:rPr>
              <a:t>The group file</a:t>
            </a:r>
            <a:r>
              <a:rPr lang="en-US" sz="2400" dirty="0" smtClean="0">
                <a:solidFill>
                  <a:schemeClr val="bg2">
                    <a:lumMod val="50000"/>
                  </a:schemeClr>
                </a:solidFill>
              </a:rPr>
              <a:t>: </a:t>
            </a:r>
            <a:r>
              <a:rPr lang="en-US" sz="1600" dirty="0" smtClean="0">
                <a:solidFill>
                  <a:schemeClr val="bg2">
                    <a:lumMod val="75000"/>
                  </a:schemeClr>
                </a:solidFill>
              </a:rPr>
              <a:t>(</a:t>
            </a:r>
            <a:r>
              <a:rPr lang="en-US" sz="1600" dirty="0" err="1" smtClean="0">
                <a:solidFill>
                  <a:schemeClr val="bg2">
                    <a:lumMod val="75000"/>
                  </a:schemeClr>
                </a:solidFill>
              </a:rPr>
              <a:t>etc</a:t>
            </a:r>
            <a:r>
              <a:rPr lang="en-US" sz="1600" dirty="0" smtClean="0">
                <a:solidFill>
                  <a:schemeClr val="bg2">
                    <a:lumMod val="75000"/>
                  </a:schemeClr>
                </a:solidFill>
              </a:rPr>
              <a:t>/group)  </a:t>
            </a:r>
            <a:r>
              <a:rPr lang="en-US" sz="2000" dirty="0" smtClean="0">
                <a:solidFill>
                  <a:schemeClr val="bg2">
                    <a:lumMod val="50000"/>
                  </a:schemeClr>
                </a:solidFill>
              </a:rPr>
              <a:t> </a:t>
            </a:r>
          </a:p>
          <a:p>
            <a:pPr>
              <a:buFont typeface="Arial" pitchFamily="34" charset="0"/>
              <a:buChar char="•"/>
            </a:pPr>
            <a:r>
              <a:rPr lang="en-US" sz="1400" dirty="0" smtClean="0">
                <a:solidFill>
                  <a:schemeClr val="bg2">
                    <a:lumMod val="25000"/>
                  </a:schemeClr>
                </a:solidFill>
              </a:rPr>
              <a:t>group name</a:t>
            </a:r>
          </a:p>
          <a:p>
            <a:pPr>
              <a:buFont typeface="Arial" pitchFamily="34" charset="0"/>
              <a:buChar char="•"/>
            </a:pPr>
            <a:r>
              <a:rPr lang="en-US" sz="1400" dirty="0" smtClean="0">
                <a:solidFill>
                  <a:schemeClr val="bg2">
                    <a:lumMod val="25000"/>
                  </a:schemeClr>
                </a:solidFill>
              </a:rPr>
              <a:t>Password</a:t>
            </a:r>
          </a:p>
          <a:p>
            <a:pPr>
              <a:buFont typeface="Arial" pitchFamily="34" charset="0"/>
              <a:buChar char="•"/>
            </a:pPr>
            <a:r>
              <a:rPr lang="en-US" sz="1400" dirty="0" smtClean="0">
                <a:solidFill>
                  <a:schemeClr val="bg2">
                    <a:lumMod val="25000"/>
                  </a:schemeClr>
                </a:solidFill>
              </a:rPr>
              <a:t>Group id</a:t>
            </a:r>
          </a:p>
          <a:p>
            <a:pPr marL="109728" indent="0">
              <a:buNone/>
            </a:pPr>
            <a:endParaRPr lang="en-US" sz="1400" dirty="0">
              <a:solidFill>
                <a:schemeClr val="bg2">
                  <a:lumMod val="25000"/>
                </a:schemeClr>
              </a:solidFill>
            </a:endParaRPr>
          </a:p>
          <a:p>
            <a:pPr>
              <a:buFont typeface="Wingdings" pitchFamily="2" charset="2"/>
              <a:buChar char="Ø"/>
            </a:pPr>
            <a:endParaRPr lang="en-US" sz="1600" dirty="0" smtClean="0">
              <a:solidFill>
                <a:schemeClr val="bg2">
                  <a:lumMod val="75000"/>
                </a:schemeClr>
              </a:solidFill>
            </a:endParaRPr>
          </a:p>
          <a:p>
            <a:pPr marL="109728" indent="0">
              <a:buNone/>
            </a:pPr>
            <a:r>
              <a:rPr lang="en-US" sz="1800" dirty="0">
                <a:solidFill>
                  <a:schemeClr val="bg2">
                    <a:lumMod val="50000"/>
                  </a:schemeClr>
                </a:solidFill>
              </a:rPr>
              <a:t>m</a:t>
            </a:r>
            <a:r>
              <a:rPr lang="en-US" sz="1800" dirty="0" smtClean="0">
                <a:solidFill>
                  <a:schemeClr val="bg2">
                    <a:lumMod val="50000"/>
                  </a:schemeClr>
                </a:solidFill>
              </a:rPr>
              <a:t>ore  </a:t>
            </a:r>
            <a:r>
              <a:rPr lang="en-US" sz="1800" dirty="0" err="1" smtClean="0">
                <a:solidFill>
                  <a:schemeClr val="bg2">
                    <a:lumMod val="50000"/>
                  </a:schemeClr>
                </a:solidFill>
              </a:rPr>
              <a:t>etc</a:t>
            </a:r>
            <a:r>
              <a:rPr lang="en-US" sz="1800" dirty="0" smtClean="0">
                <a:solidFill>
                  <a:schemeClr val="bg2">
                    <a:lumMod val="50000"/>
                  </a:schemeClr>
                </a:solidFill>
              </a:rPr>
              <a:t>/group</a:t>
            </a:r>
            <a:endParaRPr lang="en-US" sz="1800" dirty="0" smtClean="0">
              <a:solidFill>
                <a:schemeClr val="bg2">
                  <a:lumMod val="75000"/>
                </a:schemeClr>
              </a:solidFill>
            </a:endParaRPr>
          </a:p>
          <a:p>
            <a:pPr>
              <a:buNone/>
            </a:pPr>
            <a:endParaRPr lang="en-US" sz="1800" dirty="0">
              <a:solidFill>
                <a:schemeClr val="bg2">
                  <a:lumMod val="75000"/>
                </a:schemeClr>
              </a:solidFill>
            </a:endParaRPr>
          </a:p>
          <a:p>
            <a:pPr>
              <a:buNone/>
            </a:pPr>
            <a:endParaRPr lang="en-US" sz="1800" dirty="0" smtClean="0">
              <a:solidFill>
                <a:schemeClr val="bg2">
                  <a:lumMod val="75000"/>
                </a:schemeClr>
              </a:solidFill>
            </a:endParaRPr>
          </a:p>
          <a:p>
            <a:pPr>
              <a:buNone/>
            </a:pPr>
            <a:endParaRPr lang="en-US" sz="2400" dirty="0" smtClean="0">
              <a:solidFill>
                <a:schemeClr val="bg2">
                  <a:lumMod val="50000"/>
                </a:schemeClr>
              </a:solidFill>
            </a:endParaRPr>
          </a:p>
        </p:txBody>
      </p:sp>
      <p:pic>
        <p:nvPicPr>
          <p:cNvPr id="10" name="Picture 9"/>
          <p:cNvPicPr>
            <a:picLocks noChangeAspect="1"/>
          </p:cNvPicPr>
          <p:nvPr/>
        </p:nvPicPr>
        <p:blipFill>
          <a:blip r:embed="rId4">
            <a:extLst>
              <a:ext uri="{28A0092B-C50C-407E-A947-70E740481C1C}">
                <a14:useLocalDpi xmlns:a14="http://schemas.microsoft.com/office/drawing/2010/main" xmlns="" val="0"/>
              </a:ext>
            </a:extLst>
          </a:blip>
          <a:stretch>
            <a:fillRect/>
          </a:stretch>
        </p:blipFill>
        <p:spPr>
          <a:xfrm>
            <a:off x="3938016" y="1292376"/>
            <a:ext cx="3148584" cy="3660624"/>
          </a:xfrm>
          <a:prstGeom prst="rect">
            <a:avLst/>
          </a:prstGeom>
        </p:spPr>
      </p:pic>
    </p:spTree>
    <p:extLst>
      <p:ext uri="{BB962C8B-B14F-4D97-AF65-F5344CB8AC3E}">
        <p14:creationId xmlns:p14="http://schemas.microsoft.com/office/powerpoint/2010/main" xmlns="" val="3261851945"/>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0" y="990600"/>
            <a:ext cx="9144000" cy="5562600"/>
          </a:xfrm>
        </p:spPr>
        <p:txBody>
          <a:bodyPr>
            <a:normAutofit/>
          </a:bodyPr>
          <a:lstStyle/>
          <a:p>
            <a:pPr>
              <a:buNone/>
            </a:pPr>
            <a:endParaRPr lang="en-US" sz="1800" dirty="0" smtClean="0">
              <a:solidFill>
                <a:schemeClr val="accent1">
                  <a:lumMod val="75000"/>
                </a:schemeClr>
              </a:solidFill>
            </a:endParaRPr>
          </a:p>
          <a:p>
            <a:pPr>
              <a:buNone/>
            </a:pPr>
            <a:endParaRPr lang="en-US" sz="1800" dirty="0" smtClean="0">
              <a:solidFill>
                <a:schemeClr val="accent1">
                  <a:lumMod val="75000"/>
                </a:schemeClr>
              </a:solidFill>
            </a:endParaRPr>
          </a:p>
          <a:p>
            <a:pPr>
              <a:buNone/>
            </a:pPr>
            <a:r>
              <a:rPr lang="en-US" sz="1800" dirty="0" smtClean="0">
                <a:solidFill>
                  <a:schemeClr val="bg2">
                    <a:lumMod val="50000"/>
                  </a:schemeClr>
                </a:solidFill>
              </a:rPr>
              <a:t> </a:t>
            </a:r>
            <a:r>
              <a:rPr lang="en-US" sz="2400" dirty="0" smtClean="0">
                <a:solidFill>
                  <a:schemeClr val="bg2">
                    <a:lumMod val="50000"/>
                  </a:schemeClr>
                </a:solidFill>
              </a:rPr>
              <a:t>     </a:t>
            </a:r>
            <a:r>
              <a:rPr lang="en-US" sz="1600" dirty="0" smtClean="0">
                <a:solidFill>
                  <a:schemeClr val="bg2">
                    <a:lumMod val="50000"/>
                  </a:schemeClr>
                </a:solidFill>
              </a:rPr>
              <a:t> </a:t>
            </a:r>
            <a:r>
              <a:rPr lang="en-US" sz="2400" dirty="0" smtClean="0">
                <a:solidFill>
                  <a:schemeClr val="bg2">
                    <a:lumMod val="50000"/>
                  </a:schemeClr>
                </a:solidFill>
              </a:rPr>
              <a:t>                                    </a:t>
            </a:r>
            <a:endParaRPr lang="en-US" sz="1600" dirty="0" smtClean="0">
              <a:solidFill>
                <a:schemeClr val="bg2">
                  <a:lumMod val="25000"/>
                </a:schemeClr>
              </a:solidFill>
            </a:endParaRPr>
          </a:p>
          <a:p>
            <a:pPr lvl="1">
              <a:buNone/>
            </a:pPr>
            <a:r>
              <a:rPr lang="en-US" sz="1600" dirty="0" smtClean="0">
                <a:solidFill>
                  <a:schemeClr val="bg2">
                    <a:lumMod val="25000"/>
                  </a:schemeClr>
                </a:solidFill>
              </a:rPr>
              <a:t>                               </a:t>
            </a:r>
            <a:endParaRPr lang="en-US" sz="1600" dirty="0" smtClean="0">
              <a:solidFill>
                <a:schemeClr val="bg2">
                  <a:lumMod val="50000"/>
                </a:schemeClr>
              </a:solidFill>
            </a:endParaRPr>
          </a:p>
          <a:p>
            <a:pPr>
              <a:buFont typeface="Wingdings" pitchFamily="2" charset="2"/>
              <a:buChar char="Ø"/>
            </a:pPr>
            <a:endParaRPr lang="en-US" sz="2000" dirty="0" smtClean="0">
              <a:solidFill>
                <a:schemeClr val="bg2">
                  <a:lumMod val="25000"/>
                </a:schemeClr>
              </a:solidFill>
            </a:endParaRPr>
          </a:p>
          <a:p>
            <a:pPr lvl="1">
              <a:buFont typeface="Wingdings" pitchFamily="2" charset="2"/>
              <a:buChar char="Ø"/>
            </a:pPr>
            <a:endParaRPr lang="en-US" sz="1600" dirty="0" smtClean="0">
              <a:solidFill>
                <a:schemeClr val="bg2">
                  <a:lumMod val="25000"/>
                </a:schemeClr>
              </a:solidFill>
            </a:endParaRPr>
          </a:p>
          <a:p>
            <a:pPr lvl="1">
              <a:buFont typeface="Wingdings" pitchFamily="2" charset="2"/>
              <a:buChar char="Ø"/>
            </a:pPr>
            <a:endParaRPr lang="en-US" sz="1600" dirty="0" smtClean="0">
              <a:solidFill>
                <a:schemeClr val="bg2">
                  <a:lumMod val="25000"/>
                </a:schemeClr>
              </a:solidFill>
            </a:endParaRPr>
          </a:p>
          <a:p>
            <a:pPr lvl="1">
              <a:buFont typeface="Wingdings" pitchFamily="2" charset="2"/>
              <a:buChar char="Ø"/>
            </a:pPr>
            <a:endParaRPr lang="en-US" sz="1600" dirty="0" smtClean="0">
              <a:solidFill>
                <a:schemeClr val="bg2">
                  <a:lumMod val="25000"/>
                </a:schemeClr>
              </a:solidFill>
            </a:endParaRPr>
          </a:p>
          <a:p>
            <a:pPr lvl="1">
              <a:buFont typeface="Wingdings" pitchFamily="2" charset="2"/>
              <a:buChar char="Ø"/>
            </a:pPr>
            <a:endParaRPr lang="en-US" sz="1600" dirty="0" smtClean="0">
              <a:solidFill>
                <a:schemeClr val="bg2">
                  <a:lumMod val="25000"/>
                </a:schemeClr>
              </a:solidFill>
            </a:endParaRPr>
          </a:p>
          <a:p>
            <a:pPr lvl="1">
              <a:buFont typeface="Wingdings" pitchFamily="2" charset="2"/>
              <a:buChar char="Ø"/>
            </a:pPr>
            <a:endParaRPr lang="en-US" sz="1600" dirty="0" smtClean="0">
              <a:solidFill>
                <a:schemeClr val="bg2">
                  <a:lumMod val="25000"/>
                </a:schemeClr>
              </a:solidFill>
            </a:endParaRPr>
          </a:p>
          <a:p>
            <a:pPr lvl="1">
              <a:buNone/>
            </a:pPr>
            <a:endParaRPr lang="en-US" sz="1600" dirty="0" smtClean="0">
              <a:solidFill>
                <a:schemeClr val="bg2">
                  <a:lumMod val="25000"/>
                </a:schemeClr>
              </a:solidFill>
            </a:endParaRPr>
          </a:p>
          <a:p>
            <a:pPr lvl="1">
              <a:buNone/>
            </a:pPr>
            <a:r>
              <a:rPr lang="en-US" sz="1600" dirty="0" smtClean="0">
                <a:solidFill>
                  <a:schemeClr val="bg2">
                    <a:lumMod val="25000"/>
                  </a:schemeClr>
                </a:solidFill>
              </a:rPr>
              <a:t>                     </a:t>
            </a:r>
          </a:p>
        </p:txBody>
      </p:sp>
      <p:sp>
        <p:nvSpPr>
          <p:cNvPr id="3" name="Title 2"/>
          <p:cNvSpPr>
            <a:spLocks noGrp="1"/>
          </p:cNvSpPr>
          <p:nvPr>
            <p:ph type="title"/>
          </p:nvPr>
        </p:nvSpPr>
        <p:spPr>
          <a:xfrm>
            <a:off x="457200" y="-152400"/>
            <a:ext cx="8229600" cy="1143000"/>
          </a:xfrm>
        </p:spPr>
        <p:txBody>
          <a:bodyPr>
            <a:normAutofit/>
          </a:bodyPr>
          <a:lstStyle/>
          <a:p>
            <a:r>
              <a:rPr lang="en-US" sz="4400" dirty="0" smtClean="0">
                <a:solidFill>
                  <a:schemeClr val="bg2">
                    <a:lumMod val="50000"/>
                  </a:schemeClr>
                </a:solidFill>
              </a:rPr>
              <a:t>     </a:t>
            </a:r>
            <a:r>
              <a:rPr lang="en-US" sz="4800" dirty="0" smtClean="0">
                <a:solidFill>
                  <a:schemeClr val="bg2">
                    <a:lumMod val="50000"/>
                  </a:schemeClr>
                </a:solidFill>
              </a:rPr>
              <a:t> File permissions</a:t>
            </a:r>
            <a:r>
              <a:rPr lang="en-US" sz="4400" dirty="0" smtClean="0">
                <a:solidFill>
                  <a:schemeClr val="bg2">
                    <a:lumMod val="50000"/>
                  </a:schemeClr>
                </a:solidFill>
              </a:rPr>
              <a:t>   </a:t>
            </a:r>
            <a:r>
              <a:rPr lang="en-US" dirty="0" smtClean="0">
                <a:solidFill>
                  <a:schemeClr val="bg2">
                    <a:lumMod val="50000"/>
                  </a:schemeClr>
                </a:solidFill>
              </a:rPr>
              <a:t>  </a:t>
            </a:r>
            <a:endParaRPr lang="en-US" dirty="0">
              <a:solidFill>
                <a:schemeClr val="bg2">
                  <a:lumMod val="50000"/>
                </a:schemeClr>
              </a:solidFill>
            </a:endParaRPr>
          </a:p>
        </p:txBody>
      </p:sp>
      <p:pic>
        <p:nvPicPr>
          <p:cNvPr id="5" name="Picture 4" descr="Permissions-Reset-Icon.png"/>
          <p:cNvPicPr>
            <a:picLocks noChangeAspect="1"/>
          </p:cNvPicPr>
          <p:nvPr/>
        </p:nvPicPr>
        <p:blipFill>
          <a:blip r:embed="rId2" cstate="print"/>
          <a:stretch>
            <a:fillRect/>
          </a:stretch>
        </p:blipFill>
        <p:spPr>
          <a:xfrm>
            <a:off x="6934200" y="-152400"/>
            <a:ext cx="1447800" cy="1447800"/>
          </a:xfrm>
          <a:prstGeom prst="rect">
            <a:avLst/>
          </a:prstGeom>
        </p:spPr>
      </p:pic>
      <p:pic>
        <p:nvPicPr>
          <p:cNvPr id="6" name="Picture 5" descr="permission-structure.png"/>
          <p:cNvPicPr>
            <a:picLocks noChangeAspect="1"/>
          </p:cNvPicPr>
          <p:nvPr/>
        </p:nvPicPr>
        <p:blipFill>
          <a:blip r:embed="rId3"/>
          <a:stretch>
            <a:fillRect/>
          </a:stretch>
        </p:blipFill>
        <p:spPr>
          <a:xfrm>
            <a:off x="1219200" y="914400"/>
            <a:ext cx="3625559" cy="1965902"/>
          </a:xfrm>
          <a:prstGeom prst="rect">
            <a:avLst/>
          </a:prstGeom>
        </p:spPr>
      </p:pic>
      <p:pic>
        <p:nvPicPr>
          <p:cNvPr id="7" name="Picture 6" descr="PlexPermissionsFigure3.jpg.png"/>
          <p:cNvPicPr>
            <a:picLocks noChangeAspect="1"/>
          </p:cNvPicPr>
          <p:nvPr/>
        </p:nvPicPr>
        <p:blipFill>
          <a:blip r:embed="rId4"/>
          <a:stretch>
            <a:fillRect/>
          </a:stretch>
        </p:blipFill>
        <p:spPr>
          <a:xfrm>
            <a:off x="838200" y="3352800"/>
            <a:ext cx="7543800" cy="2362200"/>
          </a:xfrm>
          <a:prstGeom prst="rect">
            <a:avLst/>
          </a:prstGeom>
        </p:spPr>
      </p:pic>
      <p:pic>
        <p:nvPicPr>
          <p:cNvPr id="8" name="Picture 7" descr="understanding_linux_files_permissions_755.png"/>
          <p:cNvPicPr>
            <a:picLocks noChangeAspect="1"/>
          </p:cNvPicPr>
          <p:nvPr/>
        </p:nvPicPr>
        <p:blipFill>
          <a:blip r:embed="rId5"/>
          <a:stretch>
            <a:fillRect/>
          </a:stretch>
        </p:blipFill>
        <p:spPr>
          <a:xfrm>
            <a:off x="5257800" y="1371600"/>
            <a:ext cx="2948840" cy="1600200"/>
          </a:xfrm>
          <a:prstGeom prst="rect">
            <a:avLst/>
          </a:prstGeom>
        </p:spPr>
      </p:pic>
    </p:spTree>
    <p:extLst>
      <p:ext uri="{BB962C8B-B14F-4D97-AF65-F5344CB8AC3E}">
        <p14:creationId xmlns:p14="http://schemas.microsoft.com/office/powerpoint/2010/main" xmlns="" val="2514180482"/>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990600"/>
            <a:ext cx="9296400" cy="6019800"/>
          </a:xfrm>
        </p:spPr>
        <p:txBody>
          <a:bodyPr>
            <a:normAutofit/>
          </a:bodyPr>
          <a:lstStyle/>
          <a:p>
            <a:pPr>
              <a:buNone/>
            </a:pPr>
            <a:endParaRPr lang="en-US" sz="1800" dirty="0" smtClean="0">
              <a:solidFill>
                <a:schemeClr val="accent1">
                  <a:lumMod val="75000"/>
                </a:schemeClr>
              </a:solidFill>
            </a:endParaRPr>
          </a:p>
          <a:p>
            <a:pPr>
              <a:buNone/>
            </a:pPr>
            <a:r>
              <a:rPr lang="en-US" sz="1800" dirty="0" smtClean="0">
                <a:solidFill>
                  <a:schemeClr val="accent1">
                    <a:lumMod val="75000"/>
                  </a:schemeClr>
                </a:solidFill>
              </a:rPr>
              <a:t>      </a:t>
            </a:r>
          </a:p>
          <a:p>
            <a:pPr>
              <a:buNone/>
            </a:pPr>
            <a:r>
              <a:rPr lang="en-US" sz="1800" dirty="0" smtClean="0">
                <a:solidFill>
                  <a:schemeClr val="bg2">
                    <a:lumMod val="50000"/>
                  </a:schemeClr>
                </a:solidFill>
              </a:rPr>
              <a:t>    </a:t>
            </a:r>
            <a:r>
              <a:rPr lang="en-US" sz="1600" dirty="0" err="1" smtClean="0">
                <a:solidFill>
                  <a:schemeClr val="bg2">
                    <a:lumMod val="50000"/>
                  </a:schemeClr>
                </a:solidFill>
              </a:rPr>
              <a:t>chmod</a:t>
            </a:r>
            <a:r>
              <a:rPr lang="en-US" sz="1600" dirty="0" smtClean="0">
                <a:solidFill>
                  <a:schemeClr val="bg2">
                    <a:lumMod val="50000"/>
                  </a:schemeClr>
                </a:solidFill>
              </a:rPr>
              <a:t>        777            </a:t>
            </a:r>
            <a:r>
              <a:rPr lang="en-US" sz="1600" dirty="0" err="1" smtClean="0">
                <a:solidFill>
                  <a:schemeClr val="bg2">
                    <a:lumMod val="50000"/>
                  </a:schemeClr>
                </a:solidFill>
              </a:rPr>
              <a:t>myfile</a:t>
            </a:r>
            <a:r>
              <a:rPr lang="en-US" sz="1600" dirty="0" smtClean="0">
                <a:solidFill>
                  <a:schemeClr val="bg2">
                    <a:lumMod val="50000"/>
                  </a:schemeClr>
                </a:solidFill>
              </a:rPr>
              <a:t>             </a:t>
            </a:r>
            <a:r>
              <a:rPr lang="en-US" sz="1400" dirty="0" smtClean="0">
                <a:solidFill>
                  <a:schemeClr val="bg2">
                    <a:lumMod val="50000"/>
                  </a:schemeClr>
                </a:solidFill>
              </a:rPr>
              <a:t>Will assign read, write and execute permissions to  </a:t>
            </a:r>
          </a:p>
          <a:p>
            <a:pPr>
              <a:buNone/>
            </a:pPr>
            <a:r>
              <a:rPr lang="en-US" sz="1400" dirty="0" smtClean="0">
                <a:solidFill>
                  <a:schemeClr val="bg2">
                    <a:lumMod val="50000"/>
                  </a:schemeClr>
                </a:solidFill>
              </a:rPr>
              <a:t>                                                                         all owner, group and others (</a:t>
            </a:r>
            <a:r>
              <a:rPr lang="en-US" sz="1400" dirty="0" err="1" smtClean="0">
                <a:solidFill>
                  <a:schemeClr val="bg2">
                    <a:lumMod val="50000"/>
                  </a:schemeClr>
                </a:solidFill>
              </a:rPr>
              <a:t>rwxrwxrwx</a:t>
            </a:r>
            <a:r>
              <a:rPr lang="en-US" sz="1400" dirty="0" smtClean="0">
                <a:solidFill>
                  <a:schemeClr val="bg2">
                    <a:lumMod val="50000"/>
                  </a:schemeClr>
                </a:solidFill>
              </a:rPr>
              <a:t>)</a:t>
            </a:r>
            <a:r>
              <a:rPr lang="en-US" sz="1600" dirty="0" smtClean="0">
                <a:solidFill>
                  <a:schemeClr val="bg2">
                    <a:lumMod val="50000"/>
                  </a:schemeClr>
                </a:solidFill>
              </a:rPr>
              <a:t>                 </a:t>
            </a:r>
          </a:p>
          <a:p>
            <a:pPr>
              <a:buNone/>
            </a:pPr>
            <a:r>
              <a:rPr lang="en-US" sz="2000" dirty="0" smtClean="0">
                <a:solidFill>
                  <a:schemeClr val="bg2">
                    <a:lumMod val="25000"/>
                  </a:schemeClr>
                </a:solidFill>
              </a:rPr>
              <a:t>    </a:t>
            </a:r>
            <a:r>
              <a:rPr lang="en-US" sz="1600" dirty="0" err="1" smtClean="0">
                <a:solidFill>
                  <a:schemeClr val="bg2">
                    <a:lumMod val="50000"/>
                  </a:schemeClr>
                </a:solidFill>
              </a:rPr>
              <a:t>chmod</a:t>
            </a:r>
            <a:r>
              <a:rPr lang="en-US" sz="1600" dirty="0" smtClean="0">
                <a:solidFill>
                  <a:schemeClr val="bg2">
                    <a:lumMod val="50000"/>
                  </a:schemeClr>
                </a:solidFill>
              </a:rPr>
              <a:t>       </a:t>
            </a:r>
            <a:r>
              <a:rPr lang="en-US" sz="1600" dirty="0" err="1" smtClean="0">
                <a:solidFill>
                  <a:schemeClr val="bg2">
                    <a:lumMod val="50000"/>
                  </a:schemeClr>
                </a:solidFill>
              </a:rPr>
              <a:t>a+rwx</a:t>
            </a:r>
            <a:r>
              <a:rPr lang="en-US" sz="1600" dirty="0" smtClean="0">
                <a:solidFill>
                  <a:schemeClr val="bg2">
                    <a:lumMod val="50000"/>
                  </a:schemeClr>
                </a:solidFill>
              </a:rPr>
              <a:t>         </a:t>
            </a:r>
            <a:r>
              <a:rPr lang="en-US" sz="1600" dirty="0" err="1" smtClean="0">
                <a:solidFill>
                  <a:schemeClr val="bg2">
                    <a:lumMod val="50000"/>
                  </a:schemeClr>
                </a:solidFill>
              </a:rPr>
              <a:t>myfile</a:t>
            </a:r>
            <a:r>
              <a:rPr lang="en-US" sz="1600" dirty="0" smtClean="0">
                <a:solidFill>
                  <a:schemeClr val="bg2">
                    <a:lumMod val="50000"/>
                  </a:schemeClr>
                </a:solidFill>
              </a:rPr>
              <a:t>             </a:t>
            </a:r>
            <a:r>
              <a:rPr lang="en-US" sz="1400" dirty="0" smtClean="0">
                <a:solidFill>
                  <a:schemeClr val="bg2">
                    <a:lumMod val="50000"/>
                  </a:schemeClr>
                </a:solidFill>
              </a:rPr>
              <a:t>will </a:t>
            </a:r>
            <a:r>
              <a:rPr lang="en-US" sz="1400" dirty="0" err="1" smtClean="0">
                <a:solidFill>
                  <a:schemeClr val="bg2">
                    <a:lumMod val="50000"/>
                  </a:schemeClr>
                </a:solidFill>
              </a:rPr>
              <a:t>assing</a:t>
            </a:r>
            <a:r>
              <a:rPr lang="en-US" sz="1400" dirty="0" smtClean="0">
                <a:solidFill>
                  <a:schemeClr val="bg2">
                    <a:lumMod val="50000"/>
                  </a:schemeClr>
                </a:solidFill>
              </a:rPr>
              <a:t> read, write and execute permissions to  </a:t>
            </a:r>
          </a:p>
          <a:p>
            <a:pPr>
              <a:buNone/>
            </a:pPr>
            <a:r>
              <a:rPr lang="en-US" sz="1400" dirty="0" smtClean="0">
                <a:solidFill>
                  <a:schemeClr val="bg2">
                    <a:lumMod val="50000"/>
                  </a:schemeClr>
                </a:solidFill>
              </a:rPr>
              <a:t>                                                                         all owner, group and others (</a:t>
            </a:r>
            <a:r>
              <a:rPr lang="en-US" sz="1400" dirty="0" err="1" smtClean="0">
                <a:solidFill>
                  <a:schemeClr val="bg2">
                    <a:lumMod val="50000"/>
                  </a:schemeClr>
                </a:solidFill>
              </a:rPr>
              <a:t>rwxrwxrwx</a:t>
            </a:r>
            <a:r>
              <a:rPr lang="en-US" sz="1400" dirty="0" smtClean="0">
                <a:solidFill>
                  <a:schemeClr val="bg2">
                    <a:lumMod val="50000"/>
                  </a:schemeClr>
                </a:solidFill>
              </a:rPr>
              <a:t>)</a:t>
            </a:r>
          </a:p>
          <a:p>
            <a:pPr>
              <a:buNone/>
            </a:pPr>
            <a:r>
              <a:rPr lang="en-US" sz="1600" dirty="0" smtClean="0">
                <a:solidFill>
                  <a:schemeClr val="bg2">
                    <a:lumMod val="50000"/>
                  </a:schemeClr>
                </a:solidFill>
              </a:rPr>
              <a:t>    </a:t>
            </a:r>
            <a:r>
              <a:rPr lang="en-US" sz="1600" dirty="0" err="1" smtClean="0">
                <a:solidFill>
                  <a:schemeClr val="bg2">
                    <a:lumMod val="50000"/>
                  </a:schemeClr>
                </a:solidFill>
              </a:rPr>
              <a:t>chmod</a:t>
            </a:r>
            <a:r>
              <a:rPr lang="en-US" sz="1600" dirty="0" smtClean="0">
                <a:solidFill>
                  <a:schemeClr val="bg2">
                    <a:lumMod val="50000"/>
                  </a:schemeClr>
                </a:solidFill>
              </a:rPr>
              <a:t>       g-</a:t>
            </a:r>
            <a:r>
              <a:rPr lang="en-US" sz="1600" dirty="0" err="1" smtClean="0">
                <a:solidFill>
                  <a:schemeClr val="bg2">
                    <a:lumMod val="50000"/>
                  </a:schemeClr>
                </a:solidFill>
              </a:rPr>
              <a:t>rx</a:t>
            </a:r>
            <a:r>
              <a:rPr lang="en-US" sz="1600" dirty="0" smtClean="0">
                <a:solidFill>
                  <a:schemeClr val="bg2">
                    <a:lumMod val="50000"/>
                  </a:schemeClr>
                </a:solidFill>
              </a:rPr>
              <a:t>            </a:t>
            </a:r>
            <a:r>
              <a:rPr lang="en-US" sz="1600" dirty="0" err="1" smtClean="0">
                <a:solidFill>
                  <a:schemeClr val="bg2">
                    <a:lumMod val="50000"/>
                  </a:schemeClr>
                </a:solidFill>
              </a:rPr>
              <a:t>myfile</a:t>
            </a:r>
            <a:r>
              <a:rPr lang="en-US" sz="1600" dirty="0" smtClean="0">
                <a:solidFill>
                  <a:schemeClr val="bg2">
                    <a:lumMod val="50000"/>
                  </a:schemeClr>
                </a:solidFill>
              </a:rPr>
              <a:t>             </a:t>
            </a:r>
            <a:r>
              <a:rPr lang="en-US" sz="1400" dirty="0" smtClean="0">
                <a:solidFill>
                  <a:schemeClr val="bg2">
                    <a:lumMod val="50000"/>
                  </a:schemeClr>
                </a:solidFill>
              </a:rPr>
              <a:t>will retrieve write permissions from group(</a:t>
            </a:r>
            <a:r>
              <a:rPr lang="en-US" sz="1400" dirty="0" err="1" smtClean="0">
                <a:solidFill>
                  <a:schemeClr val="bg2">
                    <a:lumMod val="50000"/>
                  </a:schemeClr>
                </a:solidFill>
              </a:rPr>
              <a:t>rwx</a:t>
            </a:r>
            <a:r>
              <a:rPr lang="en-US" sz="1400" dirty="0" smtClean="0">
                <a:solidFill>
                  <a:schemeClr val="bg2">
                    <a:lumMod val="50000"/>
                  </a:schemeClr>
                </a:solidFill>
              </a:rPr>
              <a:t>-w-</a:t>
            </a:r>
            <a:r>
              <a:rPr lang="en-US" sz="1400" dirty="0" err="1" smtClean="0">
                <a:solidFill>
                  <a:schemeClr val="bg2">
                    <a:lumMod val="50000"/>
                  </a:schemeClr>
                </a:solidFill>
              </a:rPr>
              <a:t>rwx</a:t>
            </a:r>
            <a:endParaRPr lang="en-US" sz="1400" dirty="0" smtClean="0">
              <a:solidFill>
                <a:schemeClr val="bg2">
                  <a:lumMod val="50000"/>
                </a:schemeClr>
              </a:solidFill>
            </a:endParaRPr>
          </a:p>
          <a:p>
            <a:pPr>
              <a:buNone/>
            </a:pPr>
            <a:endParaRPr lang="en-US" sz="1400" dirty="0" smtClean="0">
              <a:solidFill>
                <a:schemeClr val="bg2">
                  <a:lumMod val="50000"/>
                </a:schemeClr>
              </a:solidFill>
            </a:endParaRPr>
          </a:p>
          <a:p>
            <a:pPr>
              <a:buNone/>
            </a:pPr>
            <a:r>
              <a:rPr lang="en-US" sz="1600" dirty="0" smtClean="0">
                <a:solidFill>
                  <a:schemeClr val="bg2">
                    <a:lumMod val="50000"/>
                  </a:schemeClr>
                </a:solidFill>
              </a:rPr>
              <a:t>    </a:t>
            </a:r>
            <a:r>
              <a:rPr lang="en-US" sz="1600" dirty="0" err="1" smtClean="0">
                <a:solidFill>
                  <a:schemeClr val="bg2">
                    <a:lumMod val="50000"/>
                  </a:schemeClr>
                </a:solidFill>
              </a:rPr>
              <a:t>chmod</a:t>
            </a:r>
            <a:r>
              <a:rPr lang="en-US" sz="1600" dirty="0" smtClean="0">
                <a:solidFill>
                  <a:schemeClr val="bg2">
                    <a:lumMod val="50000"/>
                  </a:schemeClr>
                </a:solidFill>
              </a:rPr>
              <a:t>       -R 644        root                </a:t>
            </a:r>
            <a:r>
              <a:rPr lang="en-US" sz="1400" dirty="0" smtClean="0">
                <a:solidFill>
                  <a:schemeClr val="bg2">
                    <a:lumMod val="50000"/>
                  </a:schemeClr>
                </a:solidFill>
              </a:rPr>
              <a:t>will assign read and write permissions to owner and read  </a:t>
            </a:r>
          </a:p>
          <a:p>
            <a:pPr>
              <a:buNone/>
            </a:pPr>
            <a:r>
              <a:rPr lang="en-US" sz="1400" dirty="0" smtClean="0">
                <a:solidFill>
                  <a:schemeClr val="bg2">
                    <a:lumMod val="50000"/>
                  </a:schemeClr>
                </a:solidFill>
              </a:rPr>
              <a:t>                                                                         permissions to group and others , this permission will be  </a:t>
            </a:r>
          </a:p>
          <a:p>
            <a:pPr>
              <a:buNone/>
            </a:pPr>
            <a:r>
              <a:rPr lang="en-US" sz="1400" dirty="0" smtClean="0">
                <a:solidFill>
                  <a:schemeClr val="bg2">
                    <a:lumMod val="50000"/>
                  </a:schemeClr>
                </a:solidFill>
              </a:rPr>
              <a:t>                                                                         effected on the directory as well as all the subdirectories  </a:t>
            </a:r>
          </a:p>
          <a:p>
            <a:pPr>
              <a:buNone/>
            </a:pPr>
            <a:r>
              <a:rPr lang="en-US" sz="1400" dirty="0" smtClean="0">
                <a:solidFill>
                  <a:schemeClr val="bg2">
                    <a:lumMod val="50000"/>
                  </a:schemeClr>
                </a:solidFill>
              </a:rPr>
              <a:t>                                                                         and folders residing inside root (</a:t>
            </a:r>
            <a:r>
              <a:rPr lang="en-US" sz="1400" dirty="0" err="1" smtClean="0">
                <a:solidFill>
                  <a:schemeClr val="bg2">
                    <a:lumMod val="50000"/>
                  </a:schemeClr>
                </a:solidFill>
              </a:rPr>
              <a:t>rw</a:t>
            </a:r>
            <a:r>
              <a:rPr lang="en-US" sz="1400" dirty="0" smtClean="0">
                <a:solidFill>
                  <a:schemeClr val="bg2">
                    <a:lumMod val="50000"/>
                  </a:schemeClr>
                </a:solidFill>
              </a:rPr>
              <a:t>--r--)</a:t>
            </a:r>
          </a:p>
          <a:p>
            <a:pPr>
              <a:buNone/>
            </a:pPr>
            <a:r>
              <a:rPr lang="en-US" sz="1600" dirty="0" smtClean="0">
                <a:solidFill>
                  <a:schemeClr val="accent1">
                    <a:lumMod val="75000"/>
                  </a:schemeClr>
                </a:solidFill>
              </a:rPr>
              <a:t>    </a:t>
            </a:r>
            <a:r>
              <a:rPr lang="en-US" sz="1600" dirty="0" err="1" smtClean="0">
                <a:solidFill>
                  <a:schemeClr val="bg2">
                    <a:lumMod val="50000"/>
                  </a:schemeClr>
                </a:solidFill>
              </a:rPr>
              <a:t>chmod</a:t>
            </a:r>
            <a:r>
              <a:rPr lang="en-US" sz="1600" dirty="0" smtClean="0">
                <a:solidFill>
                  <a:schemeClr val="bg2">
                    <a:lumMod val="50000"/>
                  </a:schemeClr>
                </a:solidFill>
              </a:rPr>
              <a:t>         7           courses              </a:t>
            </a:r>
            <a:r>
              <a:rPr lang="en-US" sz="1400" dirty="0" smtClean="0">
                <a:solidFill>
                  <a:schemeClr val="bg2">
                    <a:lumMod val="50000"/>
                  </a:schemeClr>
                </a:solidFill>
              </a:rPr>
              <a:t>full permissions will be assigned to other user.</a:t>
            </a:r>
          </a:p>
          <a:p>
            <a:pPr lvl="1">
              <a:buNone/>
            </a:pPr>
            <a:r>
              <a:rPr lang="en-US" sz="1600" dirty="0" err="1" smtClean="0">
                <a:solidFill>
                  <a:schemeClr val="bg2">
                    <a:lumMod val="50000"/>
                  </a:schemeClr>
                </a:solidFill>
              </a:rPr>
              <a:t>chmod</a:t>
            </a:r>
            <a:r>
              <a:rPr lang="en-US" sz="1400" dirty="0" smtClean="0">
                <a:solidFill>
                  <a:schemeClr val="bg2">
                    <a:lumMod val="50000"/>
                  </a:schemeClr>
                </a:solidFill>
              </a:rPr>
              <a:t>         </a:t>
            </a:r>
            <a:r>
              <a:rPr lang="en-US" sz="1600" dirty="0" smtClean="0">
                <a:solidFill>
                  <a:schemeClr val="bg2">
                    <a:lumMod val="50000"/>
                  </a:schemeClr>
                </a:solidFill>
              </a:rPr>
              <a:t>70          courses              </a:t>
            </a:r>
            <a:r>
              <a:rPr lang="en-US" sz="1400" dirty="0" smtClean="0">
                <a:solidFill>
                  <a:schemeClr val="bg2">
                    <a:lumMod val="50000"/>
                  </a:schemeClr>
                </a:solidFill>
              </a:rPr>
              <a:t>full permissions will be assigned to group</a:t>
            </a:r>
            <a:r>
              <a:rPr lang="en-US" sz="1600" dirty="0" smtClean="0">
                <a:solidFill>
                  <a:schemeClr val="bg2">
                    <a:lumMod val="25000"/>
                  </a:schemeClr>
                </a:solidFill>
              </a:rPr>
              <a:t> </a:t>
            </a:r>
          </a:p>
          <a:p>
            <a:pPr lvl="1">
              <a:buNone/>
            </a:pPr>
            <a:r>
              <a:rPr lang="en-US" sz="1600" dirty="0" err="1">
                <a:solidFill>
                  <a:schemeClr val="bg2">
                    <a:lumMod val="50000"/>
                  </a:schemeClr>
                </a:solidFill>
              </a:rPr>
              <a:t>chmod</a:t>
            </a:r>
            <a:r>
              <a:rPr lang="en-US" sz="1600" dirty="0">
                <a:solidFill>
                  <a:schemeClr val="bg2">
                    <a:lumMod val="50000"/>
                  </a:schemeClr>
                </a:solidFill>
              </a:rPr>
              <a:t>       </a:t>
            </a:r>
            <a:r>
              <a:rPr lang="en-US" sz="1600" dirty="0" smtClean="0">
                <a:solidFill>
                  <a:schemeClr val="bg2">
                    <a:lumMod val="50000"/>
                  </a:schemeClr>
                </a:solidFill>
              </a:rPr>
              <a:t>700         </a:t>
            </a:r>
            <a:r>
              <a:rPr lang="en-US" sz="1600" dirty="0">
                <a:solidFill>
                  <a:schemeClr val="bg2">
                    <a:lumMod val="50000"/>
                  </a:schemeClr>
                </a:solidFill>
              </a:rPr>
              <a:t>courses    </a:t>
            </a:r>
            <a:r>
              <a:rPr lang="en-US" sz="1600" dirty="0" smtClean="0">
                <a:solidFill>
                  <a:schemeClr val="bg2">
                    <a:lumMod val="50000"/>
                  </a:schemeClr>
                </a:solidFill>
              </a:rPr>
              <a:t>          </a:t>
            </a:r>
            <a:r>
              <a:rPr lang="en-US" sz="1400" dirty="0">
                <a:solidFill>
                  <a:schemeClr val="bg2">
                    <a:lumMod val="50000"/>
                  </a:schemeClr>
                </a:solidFill>
              </a:rPr>
              <a:t>full permissions will be assigned to </a:t>
            </a:r>
            <a:r>
              <a:rPr lang="en-US" sz="1400" dirty="0" smtClean="0">
                <a:solidFill>
                  <a:schemeClr val="bg2">
                    <a:lumMod val="50000"/>
                  </a:schemeClr>
                </a:solidFill>
              </a:rPr>
              <a:t> owner</a:t>
            </a:r>
            <a:endParaRPr lang="en-US" sz="1400" dirty="0">
              <a:solidFill>
                <a:schemeClr val="bg2">
                  <a:lumMod val="25000"/>
                </a:schemeClr>
              </a:solidFill>
            </a:endParaRPr>
          </a:p>
          <a:p>
            <a:pPr lvl="1">
              <a:buNone/>
            </a:pPr>
            <a:endParaRPr lang="en-US" sz="1600" dirty="0" smtClean="0">
              <a:solidFill>
                <a:schemeClr val="bg2">
                  <a:lumMod val="25000"/>
                </a:schemeClr>
              </a:solidFill>
            </a:endParaRPr>
          </a:p>
          <a:p>
            <a:pPr lvl="1">
              <a:buNone/>
            </a:pPr>
            <a:endParaRPr lang="en-US" sz="1600" dirty="0" smtClean="0">
              <a:solidFill>
                <a:schemeClr val="bg2">
                  <a:lumMod val="25000"/>
                </a:schemeClr>
              </a:solidFill>
            </a:endParaRPr>
          </a:p>
          <a:p>
            <a:pPr lvl="1">
              <a:buFont typeface="Wingdings" pitchFamily="2" charset="2"/>
              <a:buChar char="Ø"/>
            </a:pPr>
            <a:endParaRPr lang="en-US" sz="1600" dirty="0" smtClean="0">
              <a:solidFill>
                <a:schemeClr val="bg2">
                  <a:lumMod val="25000"/>
                </a:schemeClr>
              </a:solidFill>
            </a:endParaRPr>
          </a:p>
          <a:p>
            <a:pPr lvl="1">
              <a:buNone/>
            </a:pPr>
            <a:endParaRPr lang="en-US" sz="1600" dirty="0" smtClean="0">
              <a:solidFill>
                <a:schemeClr val="bg2">
                  <a:lumMod val="25000"/>
                </a:schemeClr>
              </a:solidFill>
            </a:endParaRPr>
          </a:p>
          <a:p>
            <a:pPr lvl="1">
              <a:buNone/>
            </a:pPr>
            <a:r>
              <a:rPr lang="en-US" sz="1600" dirty="0" smtClean="0">
                <a:solidFill>
                  <a:schemeClr val="bg2">
                    <a:lumMod val="25000"/>
                  </a:schemeClr>
                </a:solidFill>
              </a:rPr>
              <a:t>                     </a:t>
            </a:r>
          </a:p>
        </p:txBody>
      </p:sp>
      <p:sp>
        <p:nvSpPr>
          <p:cNvPr id="3" name="Title 2"/>
          <p:cNvSpPr>
            <a:spLocks noGrp="1"/>
          </p:cNvSpPr>
          <p:nvPr>
            <p:ph type="title"/>
          </p:nvPr>
        </p:nvSpPr>
        <p:spPr>
          <a:xfrm>
            <a:off x="457200" y="-152400"/>
            <a:ext cx="8229600" cy="1143000"/>
          </a:xfrm>
        </p:spPr>
        <p:txBody>
          <a:bodyPr>
            <a:normAutofit/>
          </a:bodyPr>
          <a:lstStyle/>
          <a:p>
            <a:r>
              <a:rPr lang="en-US" sz="4400" dirty="0" smtClean="0">
                <a:solidFill>
                  <a:schemeClr val="bg2">
                    <a:lumMod val="50000"/>
                  </a:schemeClr>
                </a:solidFill>
              </a:rPr>
              <a:t>     </a:t>
            </a:r>
            <a:r>
              <a:rPr lang="en-US" sz="4800" dirty="0" smtClean="0">
                <a:solidFill>
                  <a:schemeClr val="bg2">
                    <a:lumMod val="50000"/>
                  </a:schemeClr>
                </a:solidFill>
              </a:rPr>
              <a:t> File permissions</a:t>
            </a:r>
            <a:r>
              <a:rPr lang="en-US" sz="4400" dirty="0" smtClean="0">
                <a:solidFill>
                  <a:schemeClr val="bg2">
                    <a:lumMod val="50000"/>
                  </a:schemeClr>
                </a:solidFill>
              </a:rPr>
              <a:t>   </a:t>
            </a:r>
            <a:r>
              <a:rPr lang="en-US" dirty="0" smtClean="0">
                <a:solidFill>
                  <a:schemeClr val="bg2">
                    <a:lumMod val="50000"/>
                  </a:schemeClr>
                </a:solidFill>
              </a:rPr>
              <a:t>  </a:t>
            </a:r>
            <a:endParaRPr lang="en-US" dirty="0">
              <a:solidFill>
                <a:schemeClr val="bg2">
                  <a:lumMod val="50000"/>
                </a:schemeClr>
              </a:solidFill>
            </a:endParaRPr>
          </a:p>
        </p:txBody>
      </p:sp>
      <p:pic>
        <p:nvPicPr>
          <p:cNvPr id="5" name="Picture 4" descr="Permissions-Reset-Icon.png"/>
          <p:cNvPicPr>
            <a:picLocks noChangeAspect="1"/>
          </p:cNvPicPr>
          <p:nvPr/>
        </p:nvPicPr>
        <p:blipFill>
          <a:blip r:embed="rId2" cstate="print"/>
          <a:stretch>
            <a:fillRect/>
          </a:stretch>
        </p:blipFill>
        <p:spPr>
          <a:xfrm>
            <a:off x="6934200" y="-152400"/>
            <a:ext cx="1447800" cy="1447800"/>
          </a:xfrm>
          <a:prstGeom prst="rect">
            <a:avLst/>
          </a:prstGeom>
        </p:spPr>
      </p:pic>
      <p:sp>
        <p:nvSpPr>
          <p:cNvPr id="9" name="TextBox 8"/>
          <p:cNvSpPr txBox="1"/>
          <p:nvPr/>
        </p:nvSpPr>
        <p:spPr>
          <a:xfrm>
            <a:off x="1109426" y="762000"/>
            <a:ext cx="5900974" cy="400110"/>
          </a:xfrm>
          <a:prstGeom prst="rect">
            <a:avLst/>
          </a:prstGeom>
          <a:noFill/>
        </p:spPr>
        <p:txBody>
          <a:bodyPr wrap="none" rtlCol="0">
            <a:spAutoFit/>
          </a:bodyPr>
          <a:lstStyle/>
          <a:p>
            <a:r>
              <a:rPr lang="en-US" sz="2000" dirty="0" smtClean="0">
                <a:solidFill>
                  <a:schemeClr val="accent1">
                    <a:lumMod val="75000"/>
                  </a:schemeClr>
                </a:solidFill>
              </a:rPr>
              <a:t>Giving file permissions to files and directories</a:t>
            </a:r>
            <a:endParaRPr lang="en-US" sz="2000" dirty="0">
              <a:solidFill>
                <a:schemeClr val="accent1">
                  <a:lumMod val="75000"/>
                </a:schemeClr>
              </a:solidFill>
            </a:endParaRPr>
          </a:p>
        </p:txBody>
      </p:sp>
      <p:sp>
        <p:nvSpPr>
          <p:cNvPr id="10" name="TextBox 9"/>
          <p:cNvSpPr txBox="1"/>
          <p:nvPr/>
        </p:nvSpPr>
        <p:spPr>
          <a:xfrm>
            <a:off x="-228600" y="1371600"/>
            <a:ext cx="8458200" cy="369332"/>
          </a:xfrm>
          <a:prstGeom prst="rect">
            <a:avLst/>
          </a:prstGeom>
          <a:noFill/>
        </p:spPr>
        <p:txBody>
          <a:bodyPr wrap="square" rtlCol="0">
            <a:spAutoFit/>
          </a:bodyPr>
          <a:lstStyle/>
          <a:p>
            <a:r>
              <a:rPr lang="en-US" dirty="0" smtClean="0">
                <a:solidFill>
                  <a:schemeClr val="bg2">
                    <a:lumMod val="50000"/>
                  </a:schemeClr>
                </a:solidFill>
              </a:rPr>
              <a:t>  </a:t>
            </a:r>
            <a:r>
              <a:rPr lang="en-US" dirty="0" smtClean="0">
                <a:solidFill>
                  <a:schemeClr val="accent1">
                    <a:lumMod val="75000"/>
                  </a:schemeClr>
                </a:solidFill>
              </a:rPr>
              <a:t> Command   -option     argument     description</a:t>
            </a:r>
            <a:endParaRPr lang="en-US" dirty="0">
              <a:solidFill>
                <a:schemeClr val="accent1">
                  <a:lumMod val="75000"/>
                </a:schemeClr>
              </a:solidFill>
            </a:endParaRPr>
          </a:p>
        </p:txBody>
      </p:sp>
    </p:spTree>
    <p:extLst>
      <p:ext uri="{BB962C8B-B14F-4D97-AF65-F5344CB8AC3E}">
        <p14:creationId xmlns:p14="http://schemas.microsoft.com/office/powerpoint/2010/main" xmlns="" val="19373182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0"/>
            <a:ext cx="7543800" cy="990600"/>
          </a:xfrm>
        </p:spPr>
        <p:txBody>
          <a:bodyPr>
            <a:normAutofit fontScale="90000"/>
          </a:bodyPr>
          <a:lstStyle/>
          <a:p>
            <a:r>
              <a:rPr lang="en-US" sz="4400" dirty="0" smtClean="0">
                <a:solidFill>
                  <a:schemeClr val="bg2">
                    <a:lumMod val="50000"/>
                  </a:schemeClr>
                </a:solidFill>
              </a:rPr>
              <a:t>The UNIX  Gangster  </a:t>
            </a:r>
            <a:r>
              <a:rPr lang="en-US" sz="4400" dirty="0" err="1" smtClean="0">
                <a:solidFill>
                  <a:srgbClr val="FF0000"/>
                </a:solidFill>
              </a:rPr>
              <a:t>umask</a:t>
            </a:r>
            <a:endParaRPr lang="en-US" sz="4400" dirty="0">
              <a:solidFill>
                <a:srgbClr val="FF0000"/>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5638800" y="1114425"/>
            <a:ext cx="1647825" cy="2771775"/>
          </a:xfrm>
          <a:prstGeom prst="rect">
            <a:avLst/>
          </a:prstGeom>
        </p:spPr>
      </p:pic>
      <p:sp>
        <p:nvSpPr>
          <p:cNvPr id="7" name="TextBox 6"/>
          <p:cNvSpPr txBox="1"/>
          <p:nvPr/>
        </p:nvSpPr>
        <p:spPr>
          <a:xfrm>
            <a:off x="5715000" y="745093"/>
            <a:ext cx="1371600" cy="369332"/>
          </a:xfrm>
          <a:prstGeom prst="rect">
            <a:avLst/>
          </a:prstGeom>
          <a:noFill/>
        </p:spPr>
        <p:txBody>
          <a:bodyPr wrap="square" rtlCol="0">
            <a:spAutoFit/>
          </a:bodyPr>
          <a:lstStyle/>
          <a:p>
            <a:r>
              <a:rPr lang="en-US" dirty="0" smtClean="0">
                <a:solidFill>
                  <a:srgbClr val="FF0000"/>
                </a:solidFill>
              </a:rPr>
              <a:t>     0 2 2</a:t>
            </a:r>
            <a:endParaRPr lang="en-US" dirty="0">
              <a:solidFill>
                <a:srgbClr val="FF0000"/>
              </a:solidFill>
            </a:endParaRPr>
          </a:p>
        </p:txBody>
      </p:sp>
      <p:sp>
        <p:nvSpPr>
          <p:cNvPr id="8" name="TextBox 7"/>
          <p:cNvSpPr txBox="1"/>
          <p:nvPr/>
        </p:nvSpPr>
        <p:spPr>
          <a:xfrm>
            <a:off x="990600" y="1889930"/>
            <a:ext cx="3962400" cy="923330"/>
          </a:xfrm>
          <a:prstGeom prst="rect">
            <a:avLst/>
          </a:prstGeom>
          <a:noFill/>
        </p:spPr>
        <p:txBody>
          <a:bodyPr wrap="square" rtlCol="0">
            <a:spAutoFit/>
          </a:bodyPr>
          <a:lstStyle/>
          <a:p>
            <a:r>
              <a:rPr lang="en-US" dirty="0" smtClean="0">
                <a:solidFill>
                  <a:schemeClr val="accent1">
                    <a:lumMod val="75000"/>
                  </a:schemeClr>
                </a:solidFill>
              </a:rPr>
              <a:t>Directories  777</a:t>
            </a:r>
          </a:p>
          <a:p>
            <a:r>
              <a:rPr lang="en-US" sz="1400" dirty="0" err="1" smtClean="0">
                <a:solidFill>
                  <a:schemeClr val="accent1">
                    <a:lumMod val="75000"/>
                  </a:schemeClr>
                </a:solidFill>
              </a:rPr>
              <a:t>Umark</a:t>
            </a:r>
            <a:r>
              <a:rPr lang="en-US" dirty="0" smtClean="0">
                <a:solidFill>
                  <a:schemeClr val="accent1">
                    <a:lumMod val="75000"/>
                  </a:schemeClr>
                </a:solidFill>
              </a:rPr>
              <a:t>         </a:t>
            </a:r>
            <a:r>
              <a:rPr lang="en-US" u="sng" dirty="0" smtClean="0">
                <a:solidFill>
                  <a:srgbClr val="FF0000"/>
                </a:solidFill>
              </a:rPr>
              <a:t>-022</a:t>
            </a:r>
          </a:p>
          <a:p>
            <a:r>
              <a:rPr lang="en-US" dirty="0" smtClean="0">
                <a:solidFill>
                  <a:schemeClr val="accent1">
                    <a:lumMod val="75000"/>
                  </a:schemeClr>
                </a:solidFill>
              </a:rPr>
              <a:t>Left out       755</a:t>
            </a:r>
            <a:r>
              <a:rPr lang="en-US" dirty="0" smtClean="0"/>
              <a:t>    </a:t>
            </a:r>
            <a:endParaRPr lang="en-US" dirty="0"/>
          </a:p>
        </p:txBody>
      </p:sp>
      <p:sp>
        <p:nvSpPr>
          <p:cNvPr id="9" name="TextBox 8"/>
          <p:cNvSpPr txBox="1"/>
          <p:nvPr/>
        </p:nvSpPr>
        <p:spPr>
          <a:xfrm>
            <a:off x="990600" y="3039070"/>
            <a:ext cx="3962400" cy="923330"/>
          </a:xfrm>
          <a:prstGeom prst="rect">
            <a:avLst/>
          </a:prstGeom>
          <a:noFill/>
        </p:spPr>
        <p:txBody>
          <a:bodyPr wrap="square" rtlCol="0">
            <a:spAutoFit/>
          </a:bodyPr>
          <a:lstStyle/>
          <a:p>
            <a:r>
              <a:rPr lang="en-US" dirty="0" smtClean="0">
                <a:solidFill>
                  <a:schemeClr val="accent1">
                    <a:lumMod val="75000"/>
                  </a:schemeClr>
                </a:solidFill>
              </a:rPr>
              <a:t>Files            666</a:t>
            </a:r>
          </a:p>
          <a:p>
            <a:r>
              <a:rPr lang="en-US" sz="1400" dirty="0" err="1" smtClean="0">
                <a:solidFill>
                  <a:schemeClr val="accent1">
                    <a:lumMod val="75000"/>
                  </a:schemeClr>
                </a:solidFill>
              </a:rPr>
              <a:t>Umark</a:t>
            </a:r>
            <a:r>
              <a:rPr lang="en-US" dirty="0" smtClean="0">
                <a:solidFill>
                  <a:schemeClr val="accent1">
                    <a:lumMod val="75000"/>
                  </a:schemeClr>
                </a:solidFill>
              </a:rPr>
              <a:t>         </a:t>
            </a:r>
            <a:r>
              <a:rPr lang="en-US" u="sng" dirty="0" smtClean="0">
                <a:solidFill>
                  <a:srgbClr val="FF0000"/>
                </a:solidFill>
              </a:rPr>
              <a:t>-022</a:t>
            </a:r>
          </a:p>
          <a:p>
            <a:r>
              <a:rPr lang="en-US" dirty="0" smtClean="0">
                <a:solidFill>
                  <a:schemeClr val="accent1">
                    <a:lumMod val="75000"/>
                  </a:schemeClr>
                </a:solidFill>
              </a:rPr>
              <a:t>Left out       644</a:t>
            </a:r>
            <a:r>
              <a:rPr lang="en-US" dirty="0" smtClean="0"/>
              <a:t>    </a:t>
            </a:r>
            <a:endParaRPr lang="en-US" dirty="0"/>
          </a:p>
        </p:txBody>
      </p:sp>
      <p:sp>
        <p:nvSpPr>
          <p:cNvPr id="10" name="TextBox 9"/>
          <p:cNvSpPr txBox="1"/>
          <p:nvPr/>
        </p:nvSpPr>
        <p:spPr>
          <a:xfrm>
            <a:off x="990600" y="4029670"/>
            <a:ext cx="6400800" cy="923330"/>
          </a:xfrm>
          <a:prstGeom prst="rect">
            <a:avLst/>
          </a:prstGeom>
          <a:noFill/>
        </p:spPr>
        <p:txBody>
          <a:bodyPr wrap="square" rtlCol="0">
            <a:spAutoFit/>
          </a:bodyPr>
          <a:lstStyle/>
          <a:p>
            <a:r>
              <a:rPr lang="en-US" dirty="0" smtClean="0">
                <a:solidFill>
                  <a:schemeClr val="accent1">
                    <a:lumMod val="75000"/>
                  </a:schemeClr>
                </a:solidFill>
              </a:rPr>
              <a:t>To check </a:t>
            </a:r>
            <a:r>
              <a:rPr lang="en-US" dirty="0" err="1" smtClean="0">
                <a:solidFill>
                  <a:schemeClr val="accent1">
                    <a:lumMod val="75000"/>
                  </a:schemeClr>
                </a:solidFill>
              </a:rPr>
              <a:t>umask</a:t>
            </a:r>
            <a:r>
              <a:rPr lang="en-US" dirty="0" smtClean="0">
                <a:solidFill>
                  <a:schemeClr val="accent1">
                    <a:lumMod val="75000"/>
                  </a:schemeClr>
                </a:solidFill>
              </a:rPr>
              <a:t> powers, just type </a:t>
            </a:r>
            <a:r>
              <a:rPr lang="en-US" dirty="0" err="1" smtClean="0">
                <a:solidFill>
                  <a:schemeClr val="accent1">
                    <a:lumMod val="75000"/>
                  </a:schemeClr>
                </a:solidFill>
              </a:rPr>
              <a:t>umask</a:t>
            </a:r>
            <a:r>
              <a:rPr lang="en-US" dirty="0" smtClean="0">
                <a:solidFill>
                  <a:schemeClr val="accent1">
                    <a:lumMod val="75000"/>
                  </a:schemeClr>
                </a:solidFill>
              </a:rPr>
              <a:t> in your shell</a:t>
            </a:r>
          </a:p>
          <a:p>
            <a:r>
              <a:rPr lang="en-US" sz="1400" dirty="0" smtClean="0">
                <a:solidFill>
                  <a:schemeClr val="accent1">
                    <a:lumMod val="75000"/>
                  </a:schemeClr>
                </a:solidFill>
              </a:rPr>
              <a:t># </a:t>
            </a:r>
            <a:r>
              <a:rPr lang="en-US" sz="1400" dirty="0" err="1" smtClean="0">
                <a:solidFill>
                  <a:schemeClr val="accent1">
                    <a:lumMod val="75000"/>
                  </a:schemeClr>
                </a:solidFill>
              </a:rPr>
              <a:t>umark</a:t>
            </a:r>
            <a:r>
              <a:rPr lang="en-US" dirty="0" smtClean="0">
                <a:solidFill>
                  <a:schemeClr val="accent1">
                    <a:lumMod val="75000"/>
                  </a:schemeClr>
                </a:solidFill>
              </a:rPr>
              <a:t>         </a:t>
            </a:r>
          </a:p>
          <a:p>
            <a:r>
              <a:rPr lang="en-US" sz="1600" dirty="0" smtClean="0">
                <a:solidFill>
                  <a:schemeClr val="accent1">
                    <a:lumMod val="75000"/>
                  </a:schemeClr>
                </a:solidFill>
              </a:rPr>
              <a:t>   022 </a:t>
            </a:r>
            <a:r>
              <a:rPr lang="en-US" dirty="0" smtClean="0"/>
              <a:t>   </a:t>
            </a:r>
            <a:endParaRPr lang="en-US" dirty="0"/>
          </a:p>
        </p:txBody>
      </p:sp>
    </p:spTree>
    <p:extLst>
      <p:ext uri="{BB962C8B-B14F-4D97-AF65-F5344CB8AC3E}">
        <p14:creationId xmlns:p14="http://schemas.microsoft.com/office/powerpoint/2010/main" xmlns="" val="395767534"/>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52400" y="0"/>
            <a:ext cx="7543800" cy="990600"/>
          </a:xfrm>
        </p:spPr>
        <p:txBody>
          <a:bodyPr>
            <a:normAutofit fontScale="90000"/>
          </a:bodyPr>
          <a:lstStyle/>
          <a:p>
            <a:r>
              <a:rPr lang="en-US" sz="4400" dirty="0" smtClean="0">
                <a:solidFill>
                  <a:schemeClr val="bg2">
                    <a:lumMod val="50000"/>
                  </a:schemeClr>
                </a:solidFill>
              </a:rPr>
              <a:t>The UNIX  Gangster  </a:t>
            </a:r>
            <a:r>
              <a:rPr lang="en-US" sz="4400" dirty="0" err="1" smtClean="0">
                <a:solidFill>
                  <a:srgbClr val="FF0000"/>
                </a:solidFill>
              </a:rPr>
              <a:t>umask</a:t>
            </a:r>
            <a:endParaRPr lang="en-US" sz="4400" dirty="0">
              <a:solidFill>
                <a:srgbClr val="FF0000"/>
              </a:solidFill>
            </a:endParaRPr>
          </a:p>
        </p:txBody>
      </p:sp>
      <p:pic>
        <p:nvPicPr>
          <p:cNvPr id="5" name="Picture 4"/>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5791200" y="2015556"/>
            <a:ext cx="1066800" cy="1794444"/>
          </a:xfrm>
          <a:prstGeom prst="rect">
            <a:avLst/>
          </a:prstGeom>
        </p:spPr>
      </p:pic>
      <p:sp>
        <p:nvSpPr>
          <p:cNvPr id="8" name="TextBox 7"/>
          <p:cNvSpPr txBox="1"/>
          <p:nvPr/>
        </p:nvSpPr>
        <p:spPr>
          <a:xfrm>
            <a:off x="990600" y="3886200"/>
            <a:ext cx="3048000" cy="923330"/>
          </a:xfrm>
          <a:prstGeom prst="rect">
            <a:avLst/>
          </a:prstGeom>
          <a:noFill/>
        </p:spPr>
        <p:txBody>
          <a:bodyPr wrap="square" rtlCol="0">
            <a:spAutoFit/>
          </a:bodyPr>
          <a:lstStyle/>
          <a:p>
            <a:r>
              <a:rPr lang="en-US" dirty="0" smtClean="0">
                <a:solidFill>
                  <a:schemeClr val="accent1">
                    <a:lumMod val="75000"/>
                  </a:schemeClr>
                </a:solidFill>
              </a:rPr>
              <a:t>Directories  777</a:t>
            </a:r>
          </a:p>
          <a:p>
            <a:r>
              <a:rPr lang="en-US" sz="1400" dirty="0" err="1" smtClean="0">
                <a:solidFill>
                  <a:schemeClr val="accent1">
                    <a:lumMod val="75000"/>
                  </a:schemeClr>
                </a:solidFill>
              </a:rPr>
              <a:t>Umark</a:t>
            </a:r>
            <a:r>
              <a:rPr lang="en-US" dirty="0" smtClean="0">
                <a:solidFill>
                  <a:schemeClr val="accent1">
                    <a:lumMod val="75000"/>
                  </a:schemeClr>
                </a:solidFill>
              </a:rPr>
              <a:t>         </a:t>
            </a:r>
            <a:r>
              <a:rPr lang="en-US" u="sng" dirty="0" smtClean="0">
                <a:solidFill>
                  <a:srgbClr val="FF0000"/>
                </a:solidFill>
              </a:rPr>
              <a:t>-444</a:t>
            </a:r>
          </a:p>
          <a:p>
            <a:r>
              <a:rPr lang="en-US" dirty="0" smtClean="0">
                <a:solidFill>
                  <a:schemeClr val="accent1">
                    <a:lumMod val="75000"/>
                  </a:schemeClr>
                </a:solidFill>
              </a:rPr>
              <a:t>Left out       333</a:t>
            </a:r>
            <a:r>
              <a:rPr lang="en-US" dirty="0" smtClean="0"/>
              <a:t>    </a:t>
            </a:r>
            <a:endParaRPr lang="en-US" dirty="0"/>
          </a:p>
        </p:txBody>
      </p:sp>
      <p:sp>
        <p:nvSpPr>
          <p:cNvPr id="9" name="TextBox 8"/>
          <p:cNvSpPr txBox="1"/>
          <p:nvPr/>
        </p:nvSpPr>
        <p:spPr>
          <a:xfrm>
            <a:off x="4572000" y="3886200"/>
            <a:ext cx="3276600" cy="923330"/>
          </a:xfrm>
          <a:prstGeom prst="rect">
            <a:avLst/>
          </a:prstGeom>
          <a:noFill/>
        </p:spPr>
        <p:txBody>
          <a:bodyPr wrap="square" rtlCol="0">
            <a:spAutoFit/>
          </a:bodyPr>
          <a:lstStyle/>
          <a:p>
            <a:r>
              <a:rPr lang="en-US" dirty="0" smtClean="0">
                <a:solidFill>
                  <a:schemeClr val="accent1">
                    <a:lumMod val="75000"/>
                  </a:schemeClr>
                </a:solidFill>
              </a:rPr>
              <a:t>Files            666</a:t>
            </a:r>
          </a:p>
          <a:p>
            <a:r>
              <a:rPr lang="en-US" sz="1400" dirty="0" err="1" smtClean="0">
                <a:solidFill>
                  <a:schemeClr val="accent1">
                    <a:lumMod val="75000"/>
                  </a:schemeClr>
                </a:solidFill>
              </a:rPr>
              <a:t>Umark</a:t>
            </a:r>
            <a:r>
              <a:rPr lang="en-US" dirty="0" smtClean="0">
                <a:solidFill>
                  <a:schemeClr val="accent1">
                    <a:lumMod val="75000"/>
                  </a:schemeClr>
                </a:solidFill>
              </a:rPr>
              <a:t>         </a:t>
            </a:r>
            <a:r>
              <a:rPr lang="en-US" u="sng" dirty="0" smtClean="0">
                <a:solidFill>
                  <a:srgbClr val="FF0000"/>
                </a:solidFill>
              </a:rPr>
              <a:t>-444</a:t>
            </a:r>
          </a:p>
          <a:p>
            <a:r>
              <a:rPr lang="en-US" dirty="0" smtClean="0">
                <a:solidFill>
                  <a:schemeClr val="accent1">
                    <a:lumMod val="75000"/>
                  </a:schemeClr>
                </a:solidFill>
              </a:rPr>
              <a:t>Left out       222</a:t>
            </a:r>
            <a:r>
              <a:rPr lang="en-US" dirty="0" smtClean="0"/>
              <a:t>    </a:t>
            </a:r>
            <a:endParaRPr lang="en-US" dirty="0"/>
          </a:p>
        </p:txBody>
      </p:sp>
      <p:pic>
        <p:nvPicPr>
          <p:cNvPr id="4" name="Picture 3"/>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6858000" y="914401"/>
            <a:ext cx="2971800" cy="2971800"/>
          </a:xfrm>
          <a:prstGeom prst="rect">
            <a:avLst/>
          </a:prstGeom>
        </p:spPr>
      </p:pic>
      <p:sp>
        <p:nvSpPr>
          <p:cNvPr id="6" name="TextBox 5"/>
          <p:cNvSpPr txBox="1"/>
          <p:nvPr/>
        </p:nvSpPr>
        <p:spPr>
          <a:xfrm>
            <a:off x="152400" y="1066800"/>
            <a:ext cx="4950394" cy="461665"/>
          </a:xfrm>
          <a:prstGeom prst="rect">
            <a:avLst/>
          </a:prstGeom>
          <a:noFill/>
        </p:spPr>
        <p:txBody>
          <a:bodyPr wrap="none" rtlCol="0">
            <a:spAutoFit/>
          </a:bodyPr>
          <a:lstStyle/>
          <a:p>
            <a:r>
              <a:rPr lang="en-US" sz="2400" dirty="0" smtClean="0">
                <a:solidFill>
                  <a:schemeClr val="accent1">
                    <a:lumMod val="75000"/>
                  </a:schemeClr>
                </a:solidFill>
              </a:rPr>
              <a:t>Increasing the powers of </a:t>
            </a:r>
            <a:r>
              <a:rPr lang="en-US" sz="2400" dirty="0" err="1" smtClean="0">
                <a:solidFill>
                  <a:srgbClr val="FF0000"/>
                </a:solidFill>
              </a:rPr>
              <a:t>umask</a:t>
            </a:r>
            <a:endParaRPr lang="en-US" sz="2400" dirty="0">
              <a:solidFill>
                <a:srgbClr val="FF0000"/>
              </a:solidFill>
            </a:endParaRPr>
          </a:p>
        </p:txBody>
      </p:sp>
      <p:sp>
        <p:nvSpPr>
          <p:cNvPr id="11" name="TextBox 10"/>
          <p:cNvSpPr txBox="1"/>
          <p:nvPr/>
        </p:nvSpPr>
        <p:spPr>
          <a:xfrm>
            <a:off x="228600" y="1752600"/>
            <a:ext cx="1558440" cy="338554"/>
          </a:xfrm>
          <a:prstGeom prst="rect">
            <a:avLst/>
          </a:prstGeom>
          <a:noFill/>
        </p:spPr>
        <p:txBody>
          <a:bodyPr wrap="none" rtlCol="0">
            <a:spAutoFit/>
          </a:bodyPr>
          <a:lstStyle/>
          <a:p>
            <a:r>
              <a:rPr lang="en-US" sz="1600" dirty="0" smtClean="0">
                <a:solidFill>
                  <a:schemeClr val="accent1">
                    <a:lumMod val="75000"/>
                  </a:schemeClr>
                </a:solidFill>
              </a:rPr>
              <a:t># </a:t>
            </a:r>
            <a:r>
              <a:rPr lang="en-US" sz="1600" dirty="0" err="1" smtClean="0">
                <a:solidFill>
                  <a:schemeClr val="accent1">
                    <a:lumMod val="75000"/>
                  </a:schemeClr>
                </a:solidFill>
              </a:rPr>
              <a:t>umask</a:t>
            </a:r>
            <a:r>
              <a:rPr lang="en-US" sz="1600" dirty="0" smtClean="0">
                <a:solidFill>
                  <a:schemeClr val="accent1">
                    <a:lumMod val="75000"/>
                  </a:schemeClr>
                </a:solidFill>
              </a:rPr>
              <a:t>  444</a:t>
            </a:r>
            <a:endParaRPr lang="en-US" sz="1600" dirty="0">
              <a:solidFill>
                <a:schemeClr val="accent1">
                  <a:lumMod val="75000"/>
                </a:schemeClr>
              </a:solidFill>
            </a:endParaRPr>
          </a:p>
        </p:txBody>
      </p:sp>
    </p:spTree>
    <p:extLst>
      <p:ext uri="{BB962C8B-B14F-4D97-AF65-F5344CB8AC3E}">
        <p14:creationId xmlns:p14="http://schemas.microsoft.com/office/powerpoint/2010/main" xmlns="" val="2168043210"/>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533401"/>
            <a:ext cx="2133600" cy="6324599"/>
          </a:xfrm>
        </p:spPr>
        <p:txBody>
          <a:bodyPr/>
          <a:lstStyle/>
          <a:p>
            <a:pPr>
              <a:buNone/>
            </a:pPr>
            <a:r>
              <a:rPr lang="en-US" sz="1600" dirty="0" smtClean="0">
                <a:solidFill>
                  <a:schemeClr val="bg2">
                    <a:lumMod val="50000"/>
                  </a:schemeClr>
                </a:solidFill>
              </a:rPr>
              <a:t>/ </a:t>
            </a:r>
          </a:p>
          <a:p>
            <a:pPr>
              <a:buNone/>
            </a:pPr>
            <a:r>
              <a:rPr lang="en-US" sz="1600" dirty="0" smtClean="0">
                <a:solidFill>
                  <a:schemeClr val="bg2">
                    <a:lumMod val="75000"/>
                  </a:schemeClr>
                </a:solidFill>
              </a:rPr>
              <a:t>|--bin</a:t>
            </a:r>
          </a:p>
          <a:p>
            <a:pPr>
              <a:buNone/>
            </a:pPr>
            <a:r>
              <a:rPr lang="en-US" sz="1600" dirty="0" smtClean="0">
                <a:solidFill>
                  <a:schemeClr val="bg2">
                    <a:lumMod val="75000"/>
                  </a:schemeClr>
                </a:solidFill>
              </a:rPr>
              <a:t>|--boot</a:t>
            </a:r>
          </a:p>
          <a:p>
            <a:pPr>
              <a:buNone/>
            </a:pPr>
            <a:r>
              <a:rPr lang="en-US" sz="1600" dirty="0" smtClean="0">
                <a:solidFill>
                  <a:schemeClr val="bg2">
                    <a:lumMod val="75000"/>
                  </a:schemeClr>
                </a:solidFill>
              </a:rPr>
              <a:t>|--dev</a:t>
            </a:r>
          </a:p>
          <a:p>
            <a:pPr>
              <a:buNone/>
            </a:pPr>
            <a:r>
              <a:rPr lang="en-US" sz="1600" dirty="0" smtClean="0">
                <a:solidFill>
                  <a:schemeClr val="bg2">
                    <a:lumMod val="75000"/>
                  </a:schemeClr>
                </a:solidFill>
              </a:rPr>
              <a:t>|--etc</a:t>
            </a:r>
          </a:p>
          <a:p>
            <a:pPr>
              <a:buNone/>
            </a:pPr>
            <a:r>
              <a:rPr lang="en-US" sz="1600" dirty="0" smtClean="0">
                <a:solidFill>
                  <a:schemeClr val="bg2">
                    <a:lumMod val="75000"/>
                  </a:schemeClr>
                </a:solidFill>
              </a:rPr>
              <a:t>|--home</a:t>
            </a:r>
          </a:p>
          <a:p>
            <a:pPr>
              <a:buNone/>
            </a:pPr>
            <a:r>
              <a:rPr lang="en-US" sz="1600" dirty="0" smtClean="0">
                <a:solidFill>
                  <a:schemeClr val="bg2">
                    <a:lumMod val="75000"/>
                  </a:schemeClr>
                </a:solidFill>
              </a:rPr>
              <a:t>|    |--</a:t>
            </a:r>
            <a:r>
              <a:rPr lang="en-US" sz="1600" dirty="0" err="1" smtClean="0">
                <a:solidFill>
                  <a:schemeClr val="bg2">
                    <a:lumMod val="75000"/>
                  </a:schemeClr>
                </a:solidFill>
              </a:rPr>
              <a:t>bilal</a:t>
            </a:r>
            <a:endParaRPr lang="en-US" sz="1600" dirty="0" smtClean="0">
              <a:solidFill>
                <a:schemeClr val="bg2">
                  <a:lumMod val="75000"/>
                </a:schemeClr>
              </a:solidFill>
            </a:endParaRPr>
          </a:p>
          <a:p>
            <a:pPr>
              <a:buNone/>
            </a:pPr>
            <a:r>
              <a:rPr lang="en-US" sz="1600" dirty="0" smtClean="0">
                <a:solidFill>
                  <a:schemeClr val="bg2">
                    <a:lumMod val="75000"/>
                  </a:schemeClr>
                </a:solidFill>
              </a:rPr>
              <a:t>|    |--</a:t>
            </a:r>
            <a:r>
              <a:rPr lang="en-US" sz="1600" dirty="0" err="1" smtClean="0">
                <a:solidFill>
                  <a:schemeClr val="bg2">
                    <a:lumMod val="75000"/>
                  </a:schemeClr>
                </a:solidFill>
              </a:rPr>
              <a:t>abid</a:t>
            </a:r>
            <a:endParaRPr lang="en-US" sz="1600" dirty="0" smtClean="0">
              <a:solidFill>
                <a:schemeClr val="bg2">
                  <a:lumMod val="75000"/>
                </a:schemeClr>
              </a:solidFill>
            </a:endParaRPr>
          </a:p>
          <a:p>
            <a:pPr>
              <a:buNone/>
            </a:pPr>
            <a:r>
              <a:rPr lang="en-US" sz="1600" dirty="0" smtClean="0">
                <a:solidFill>
                  <a:schemeClr val="bg2">
                    <a:lumMod val="75000"/>
                  </a:schemeClr>
                </a:solidFill>
              </a:rPr>
              <a:t>|    |   |--</a:t>
            </a:r>
            <a:r>
              <a:rPr lang="en-US" sz="1600" dirty="0" err="1" smtClean="0">
                <a:solidFill>
                  <a:schemeClr val="bg2">
                    <a:lumMod val="75000"/>
                  </a:schemeClr>
                </a:solidFill>
              </a:rPr>
              <a:t>myfolder</a:t>
            </a:r>
            <a:endParaRPr lang="en-US" sz="1600" dirty="0" smtClean="0">
              <a:solidFill>
                <a:schemeClr val="bg2">
                  <a:lumMod val="75000"/>
                </a:schemeClr>
              </a:solidFill>
            </a:endParaRPr>
          </a:p>
          <a:p>
            <a:pPr>
              <a:buNone/>
            </a:pPr>
            <a:r>
              <a:rPr lang="en-US" sz="1600" dirty="0" smtClean="0">
                <a:solidFill>
                  <a:schemeClr val="bg2">
                    <a:lumMod val="75000"/>
                  </a:schemeClr>
                </a:solidFill>
              </a:rPr>
              <a:t>|    |--</a:t>
            </a:r>
            <a:r>
              <a:rPr lang="en-US" sz="1600" dirty="0" err="1" smtClean="0">
                <a:solidFill>
                  <a:schemeClr val="bg2">
                    <a:lumMod val="75000"/>
                  </a:schemeClr>
                </a:solidFill>
              </a:rPr>
              <a:t>usman</a:t>
            </a:r>
            <a:endParaRPr lang="en-US" sz="1600" dirty="0" smtClean="0">
              <a:solidFill>
                <a:schemeClr val="bg2">
                  <a:lumMod val="75000"/>
                </a:schemeClr>
              </a:solidFill>
            </a:endParaRPr>
          </a:p>
          <a:p>
            <a:pPr>
              <a:buNone/>
            </a:pPr>
            <a:r>
              <a:rPr lang="en-US" sz="1600" dirty="0" smtClean="0">
                <a:solidFill>
                  <a:schemeClr val="bg2">
                    <a:lumMod val="75000"/>
                  </a:schemeClr>
                </a:solidFill>
              </a:rPr>
              <a:t>|--misc</a:t>
            </a:r>
          </a:p>
          <a:p>
            <a:pPr>
              <a:buNone/>
            </a:pPr>
            <a:r>
              <a:rPr lang="en-US" sz="1600" dirty="0" smtClean="0">
                <a:solidFill>
                  <a:schemeClr val="bg2">
                    <a:lumMod val="75000"/>
                  </a:schemeClr>
                </a:solidFill>
              </a:rPr>
              <a:t>|--</a:t>
            </a:r>
            <a:r>
              <a:rPr lang="en-US" sz="1600" dirty="0" err="1" smtClean="0">
                <a:solidFill>
                  <a:schemeClr val="bg2">
                    <a:lumMod val="75000"/>
                  </a:schemeClr>
                </a:solidFill>
              </a:rPr>
              <a:t>lost+found</a:t>
            </a:r>
            <a:endParaRPr lang="en-US" sz="1600" dirty="0" smtClean="0">
              <a:solidFill>
                <a:schemeClr val="bg2">
                  <a:lumMod val="75000"/>
                </a:schemeClr>
              </a:solidFill>
            </a:endParaRPr>
          </a:p>
          <a:p>
            <a:pPr>
              <a:buNone/>
            </a:pPr>
            <a:r>
              <a:rPr lang="en-US" sz="1600" dirty="0" smtClean="0">
                <a:solidFill>
                  <a:schemeClr val="bg2">
                    <a:lumMod val="75000"/>
                  </a:schemeClr>
                </a:solidFill>
              </a:rPr>
              <a:t>|--</a:t>
            </a:r>
            <a:r>
              <a:rPr lang="en-US" sz="1600" dirty="0" err="1" smtClean="0">
                <a:solidFill>
                  <a:schemeClr val="bg2">
                    <a:lumMod val="75000"/>
                  </a:schemeClr>
                </a:solidFill>
              </a:rPr>
              <a:t>mnt</a:t>
            </a:r>
            <a:endParaRPr lang="en-US" sz="1600" dirty="0" smtClean="0">
              <a:solidFill>
                <a:schemeClr val="bg2">
                  <a:lumMod val="75000"/>
                </a:schemeClr>
              </a:solidFill>
            </a:endParaRPr>
          </a:p>
          <a:p>
            <a:pPr>
              <a:buNone/>
            </a:pPr>
            <a:r>
              <a:rPr lang="en-US" sz="1600" dirty="0" smtClean="0">
                <a:solidFill>
                  <a:schemeClr val="bg2">
                    <a:lumMod val="75000"/>
                  </a:schemeClr>
                </a:solidFill>
              </a:rPr>
              <a:t>|--opt</a:t>
            </a:r>
          </a:p>
          <a:p>
            <a:pPr>
              <a:buNone/>
            </a:pPr>
            <a:r>
              <a:rPr lang="en-US" sz="1600" dirty="0" smtClean="0">
                <a:solidFill>
                  <a:schemeClr val="bg2">
                    <a:lumMod val="75000"/>
                  </a:schemeClr>
                </a:solidFill>
              </a:rPr>
              <a:t>|--root</a:t>
            </a:r>
          </a:p>
          <a:p>
            <a:pPr>
              <a:buNone/>
            </a:pPr>
            <a:r>
              <a:rPr lang="en-US" sz="1600" dirty="0" smtClean="0">
                <a:solidFill>
                  <a:schemeClr val="bg2">
                    <a:lumMod val="75000"/>
                  </a:schemeClr>
                </a:solidFill>
              </a:rPr>
              <a:t>|--</a:t>
            </a:r>
            <a:r>
              <a:rPr lang="en-US" sz="1600" dirty="0" err="1" smtClean="0">
                <a:solidFill>
                  <a:schemeClr val="bg2">
                    <a:lumMod val="75000"/>
                  </a:schemeClr>
                </a:solidFill>
              </a:rPr>
              <a:t>sbin</a:t>
            </a:r>
            <a:endParaRPr lang="en-US" sz="1600" dirty="0" smtClean="0">
              <a:solidFill>
                <a:schemeClr val="bg2">
                  <a:lumMod val="75000"/>
                </a:schemeClr>
              </a:solidFill>
            </a:endParaRPr>
          </a:p>
          <a:p>
            <a:pPr>
              <a:buNone/>
            </a:pPr>
            <a:r>
              <a:rPr lang="en-US" sz="1600" dirty="0" smtClean="0">
                <a:solidFill>
                  <a:schemeClr val="bg2">
                    <a:lumMod val="75000"/>
                  </a:schemeClr>
                </a:solidFill>
              </a:rPr>
              <a:t>|--</a:t>
            </a:r>
            <a:r>
              <a:rPr lang="en-US" sz="1600" dirty="0" err="1" smtClean="0">
                <a:solidFill>
                  <a:schemeClr val="bg2">
                    <a:lumMod val="75000"/>
                  </a:schemeClr>
                </a:solidFill>
              </a:rPr>
              <a:t>usr</a:t>
            </a:r>
            <a:r>
              <a:rPr lang="en-US" sz="2400" dirty="0" smtClean="0">
                <a:solidFill>
                  <a:schemeClr val="bg2">
                    <a:lumMod val="50000"/>
                  </a:schemeClr>
                </a:solidFill>
              </a:rPr>
              <a:t> </a:t>
            </a:r>
          </a:p>
        </p:txBody>
      </p:sp>
      <p:sp>
        <p:nvSpPr>
          <p:cNvPr id="3" name="Title 2"/>
          <p:cNvSpPr>
            <a:spLocks noGrp="1"/>
          </p:cNvSpPr>
          <p:nvPr>
            <p:ph type="title"/>
          </p:nvPr>
        </p:nvSpPr>
        <p:spPr>
          <a:xfrm>
            <a:off x="457200" y="-152400"/>
            <a:ext cx="8229600" cy="914400"/>
          </a:xfrm>
        </p:spPr>
        <p:txBody>
          <a:bodyPr/>
          <a:lstStyle/>
          <a:p>
            <a:r>
              <a:rPr lang="en-US" dirty="0" smtClean="0">
                <a:solidFill>
                  <a:schemeClr val="bg2">
                    <a:lumMod val="50000"/>
                  </a:schemeClr>
                </a:solidFill>
              </a:rPr>
              <a:t>UNIX File System</a:t>
            </a:r>
            <a:endParaRPr lang="en-US" dirty="0">
              <a:solidFill>
                <a:schemeClr val="bg2">
                  <a:lumMod val="50000"/>
                </a:schemeClr>
              </a:solidFill>
            </a:endParaRPr>
          </a:p>
        </p:txBody>
      </p:sp>
      <p:pic>
        <p:nvPicPr>
          <p:cNvPr id="4" name="Picture 3"/>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4343400" y="1371600"/>
            <a:ext cx="2488883" cy="2971800"/>
          </a:xfrm>
          <a:prstGeom prst="rect">
            <a:avLst/>
          </a:prstGeom>
        </p:spPr>
      </p:pic>
    </p:spTree>
    <p:extLst>
      <p:ext uri="{BB962C8B-B14F-4D97-AF65-F5344CB8AC3E}">
        <p14:creationId xmlns:p14="http://schemas.microsoft.com/office/powerpoint/2010/main" xmlns="" val="3302120282"/>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0"/>
            <a:ext cx="7543800" cy="990600"/>
          </a:xfrm>
        </p:spPr>
        <p:txBody>
          <a:bodyPr>
            <a:normAutofit/>
          </a:bodyPr>
          <a:lstStyle/>
          <a:p>
            <a:r>
              <a:rPr lang="en-US" sz="4400" dirty="0" smtClean="0">
                <a:solidFill>
                  <a:schemeClr val="bg2">
                    <a:lumMod val="50000"/>
                  </a:schemeClr>
                </a:solidFill>
              </a:rPr>
              <a:t>Special access bits</a:t>
            </a:r>
            <a:endParaRPr lang="en-US" sz="4400" dirty="0">
              <a:solidFill>
                <a:schemeClr val="bg2">
                  <a:lumMod val="50000"/>
                </a:schemeClr>
              </a:solidFill>
            </a:endParaRPr>
          </a:p>
        </p:txBody>
      </p:sp>
      <p:sp>
        <p:nvSpPr>
          <p:cNvPr id="5" name="TextBox 4"/>
          <p:cNvSpPr txBox="1"/>
          <p:nvPr/>
        </p:nvSpPr>
        <p:spPr>
          <a:xfrm>
            <a:off x="381000" y="914400"/>
            <a:ext cx="2712602" cy="369332"/>
          </a:xfrm>
          <a:prstGeom prst="rect">
            <a:avLst/>
          </a:prstGeom>
          <a:noFill/>
        </p:spPr>
        <p:txBody>
          <a:bodyPr wrap="none" rtlCol="0">
            <a:spAutoFit/>
          </a:bodyPr>
          <a:lstStyle/>
          <a:p>
            <a:r>
              <a:rPr lang="en-US" dirty="0" smtClean="0">
                <a:solidFill>
                  <a:schemeClr val="accent1">
                    <a:lumMod val="75000"/>
                  </a:schemeClr>
                </a:solidFill>
              </a:rPr>
              <a:t>Set-User-ID  (SUID) Bit</a:t>
            </a:r>
            <a:endParaRPr lang="en-US" dirty="0">
              <a:solidFill>
                <a:schemeClr val="accent1">
                  <a:lumMod val="75000"/>
                </a:schemeClr>
              </a:solidFill>
            </a:endParaRPr>
          </a:p>
        </p:txBody>
      </p:sp>
      <p:sp>
        <p:nvSpPr>
          <p:cNvPr id="6" name="Content Placeholder 1"/>
          <p:cNvSpPr>
            <a:spLocks noGrp="1"/>
          </p:cNvSpPr>
          <p:nvPr>
            <p:ph idx="1"/>
          </p:nvPr>
        </p:nvSpPr>
        <p:spPr>
          <a:xfrm>
            <a:off x="0" y="762000"/>
            <a:ext cx="9296400" cy="4572000"/>
          </a:xfrm>
        </p:spPr>
        <p:txBody>
          <a:bodyPr>
            <a:normAutofit fontScale="92500" lnSpcReduction="20000"/>
          </a:bodyPr>
          <a:lstStyle/>
          <a:p>
            <a:pPr>
              <a:buNone/>
            </a:pPr>
            <a:endParaRPr lang="en-US" sz="1800" dirty="0" smtClean="0">
              <a:solidFill>
                <a:schemeClr val="accent1">
                  <a:lumMod val="75000"/>
                </a:schemeClr>
              </a:solidFill>
            </a:endParaRPr>
          </a:p>
          <a:p>
            <a:pPr>
              <a:buNone/>
            </a:pPr>
            <a:r>
              <a:rPr lang="en-US" sz="1800" dirty="0" smtClean="0">
                <a:solidFill>
                  <a:schemeClr val="accent1">
                    <a:lumMod val="75000"/>
                  </a:schemeClr>
                </a:solidFill>
              </a:rPr>
              <a:t>      </a:t>
            </a:r>
          </a:p>
          <a:p>
            <a:pPr>
              <a:buNone/>
            </a:pPr>
            <a:r>
              <a:rPr lang="en-US" sz="1800" dirty="0" smtClean="0">
                <a:solidFill>
                  <a:schemeClr val="bg2">
                    <a:lumMod val="50000"/>
                  </a:schemeClr>
                </a:solidFill>
              </a:rPr>
              <a:t>    </a:t>
            </a:r>
            <a:r>
              <a:rPr lang="en-US" sz="1600" dirty="0" err="1" smtClean="0">
                <a:solidFill>
                  <a:schemeClr val="bg2">
                    <a:lumMod val="50000"/>
                  </a:schemeClr>
                </a:solidFill>
              </a:rPr>
              <a:t>chmod</a:t>
            </a:r>
            <a:r>
              <a:rPr lang="en-US" sz="1600" dirty="0" smtClean="0">
                <a:solidFill>
                  <a:schemeClr val="bg2">
                    <a:lumMod val="50000"/>
                  </a:schemeClr>
                </a:solidFill>
              </a:rPr>
              <a:t>    4710      </a:t>
            </a:r>
            <a:r>
              <a:rPr lang="en-US" sz="1600" dirty="0" err="1" smtClean="0">
                <a:solidFill>
                  <a:schemeClr val="bg2">
                    <a:lumMod val="50000"/>
                  </a:schemeClr>
                </a:solidFill>
              </a:rPr>
              <a:t>myfile</a:t>
            </a:r>
            <a:r>
              <a:rPr lang="en-US" sz="1600" dirty="0" smtClean="0">
                <a:solidFill>
                  <a:schemeClr val="bg2">
                    <a:lumMod val="50000"/>
                  </a:schemeClr>
                </a:solidFill>
              </a:rPr>
              <a:t>            </a:t>
            </a:r>
            <a:r>
              <a:rPr lang="en-US" sz="1400" dirty="0" smtClean="0">
                <a:solidFill>
                  <a:schemeClr val="bg2">
                    <a:lumMod val="50000"/>
                  </a:schemeClr>
                </a:solidFill>
              </a:rPr>
              <a:t>Will assign special permissions to owner </a:t>
            </a:r>
          </a:p>
          <a:p>
            <a:pPr>
              <a:buNone/>
            </a:pPr>
            <a:r>
              <a:rPr lang="en-US" sz="1600" dirty="0" smtClean="0">
                <a:solidFill>
                  <a:schemeClr val="bg2">
                    <a:lumMod val="50000"/>
                  </a:schemeClr>
                </a:solidFill>
              </a:rPr>
              <a:t>     # </a:t>
            </a:r>
            <a:r>
              <a:rPr lang="en-US" sz="1600" dirty="0" err="1" smtClean="0">
                <a:solidFill>
                  <a:schemeClr val="bg2">
                    <a:lumMod val="50000"/>
                  </a:schemeClr>
                </a:solidFill>
              </a:rPr>
              <a:t>ls</a:t>
            </a:r>
            <a:r>
              <a:rPr lang="en-US" sz="1600" dirty="0" smtClean="0">
                <a:solidFill>
                  <a:schemeClr val="bg2">
                    <a:lumMod val="50000"/>
                  </a:schemeClr>
                </a:solidFill>
              </a:rPr>
              <a:t> –l     </a:t>
            </a:r>
            <a:r>
              <a:rPr lang="en-US" sz="1600" dirty="0" err="1" smtClean="0">
                <a:solidFill>
                  <a:schemeClr val="bg2">
                    <a:lumMod val="50000"/>
                  </a:schemeClr>
                </a:solidFill>
              </a:rPr>
              <a:t>myfile</a:t>
            </a:r>
            <a:endParaRPr lang="en-US" sz="1600" dirty="0" smtClean="0">
              <a:solidFill>
                <a:schemeClr val="bg2">
                  <a:lumMod val="50000"/>
                </a:schemeClr>
              </a:solidFill>
            </a:endParaRPr>
          </a:p>
          <a:p>
            <a:pPr>
              <a:buNone/>
            </a:pPr>
            <a:r>
              <a:rPr lang="en-US" sz="1600" dirty="0">
                <a:solidFill>
                  <a:schemeClr val="bg2">
                    <a:lumMod val="50000"/>
                  </a:schemeClr>
                </a:solidFill>
              </a:rPr>
              <a:t> </a:t>
            </a:r>
            <a:r>
              <a:rPr lang="en-US" sz="1600" dirty="0" smtClean="0">
                <a:solidFill>
                  <a:schemeClr val="bg2">
                    <a:lumMod val="50000"/>
                  </a:schemeClr>
                </a:solidFill>
              </a:rPr>
              <a:t>    </a:t>
            </a:r>
            <a:r>
              <a:rPr lang="en-US" sz="1600" dirty="0" smtClean="0"/>
              <a:t>-</a:t>
            </a:r>
            <a:r>
              <a:rPr lang="en-US" sz="1600" dirty="0" err="1" smtClean="0"/>
              <a:t>rws</a:t>
            </a:r>
            <a:r>
              <a:rPr lang="en-US" sz="1600" dirty="0" smtClean="0"/>
              <a:t>--x---       1     </a:t>
            </a:r>
            <a:r>
              <a:rPr lang="en-US" sz="1600" dirty="0" err="1" smtClean="0"/>
              <a:t>ali</a:t>
            </a:r>
            <a:r>
              <a:rPr lang="en-US" sz="1600" dirty="0" smtClean="0"/>
              <a:t>      faculty       12 may 09:35       </a:t>
            </a:r>
            <a:r>
              <a:rPr lang="en-US" sz="1600" dirty="0" err="1" smtClean="0"/>
              <a:t>myfile</a:t>
            </a:r>
            <a:endParaRPr lang="en-US" sz="1600" dirty="0" smtClean="0"/>
          </a:p>
          <a:p>
            <a:pPr>
              <a:buNone/>
            </a:pPr>
            <a:r>
              <a:rPr lang="en-US" sz="1600" dirty="0" smtClean="0">
                <a:solidFill>
                  <a:schemeClr val="bg2">
                    <a:lumMod val="50000"/>
                  </a:schemeClr>
                </a:solidFill>
              </a:rPr>
              <a:t>             </a:t>
            </a:r>
          </a:p>
          <a:p>
            <a:pPr>
              <a:buNone/>
            </a:pPr>
            <a:r>
              <a:rPr lang="en-US" sz="2000" dirty="0" smtClean="0">
                <a:solidFill>
                  <a:schemeClr val="bg2">
                    <a:lumMod val="25000"/>
                  </a:schemeClr>
                </a:solidFill>
              </a:rPr>
              <a:t>    </a:t>
            </a:r>
            <a:r>
              <a:rPr lang="en-US" sz="1600" dirty="0" err="1" smtClean="0">
                <a:solidFill>
                  <a:schemeClr val="bg2">
                    <a:lumMod val="50000"/>
                  </a:schemeClr>
                </a:solidFill>
              </a:rPr>
              <a:t>chmod</a:t>
            </a:r>
            <a:r>
              <a:rPr lang="en-US" sz="1600" dirty="0" smtClean="0">
                <a:solidFill>
                  <a:schemeClr val="bg2">
                    <a:lumMod val="50000"/>
                  </a:schemeClr>
                </a:solidFill>
              </a:rPr>
              <a:t>     </a:t>
            </a:r>
            <a:r>
              <a:rPr lang="en-US" sz="1600" dirty="0" err="1" smtClean="0">
                <a:solidFill>
                  <a:schemeClr val="bg2">
                    <a:lumMod val="50000"/>
                  </a:schemeClr>
                </a:solidFill>
              </a:rPr>
              <a:t>u+s</a:t>
            </a:r>
            <a:r>
              <a:rPr lang="en-US" sz="1600" dirty="0" smtClean="0">
                <a:solidFill>
                  <a:schemeClr val="bg2">
                    <a:lumMod val="50000"/>
                  </a:schemeClr>
                </a:solidFill>
              </a:rPr>
              <a:t>      </a:t>
            </a:r>
            <a:r>
              <a:rPr lang="en-US" sz="1600" dirty="0" err="1" smtClean="0">
                <a:solidFill>
                  <a:schemeClr val="bg2">
                    <a:lumMod val="50000"/>
                  </a:schemeClr>
                </a:solidFill>
              </a:rPr>
              <a:t>myfile</a:t>
            </a:r>
            <a:r>
              <a:rPr lang="en-US" sz="1600" dirty="0" smtClean="0">
                <a:solidFill>
                  <a:schemeClr val="bg2">
                    <a:lumMod val="50000"/>
                  </a:schemeClr>
                </a:solidFill>
              </a:rPr>
              <a:t>             </a:t>
            </a:r>
            <a:r>
              <a:rPr lang="en-US" sz="1400" dirty="0">
                <a:solidFill>
                  <a:schemeClr val="bg2">
                    <a:lumMod val="50000"/>
                  </a:schemeClr>
                </a:solidFill>
              </a:rPr>
              <a:t>W</a:t>
            </a:r>
            <a:r>
              <a:rPr lang="en-US" sz="1400" dirty="0" smtClean="0">
                <a:solidFill>
                  <a:schemeClr val="bg2">
                    <a:lumMod val="50000"/>
                  </a:schemeClr>
                </a:solidFill>
              </a:rPr>
              <a:t>ill also assign special permissions to owner </a:t>
            </a:r>
          </a:p>
          <a:p>
            <a:pPr>
              <a:buNone/>
            </a:pPr>
            <a:r>
              <a:rPr lang="en-US" sz="1600" dirty="0" smtClean="0">
                <a:solidFill>
                  <a:schemeClr val="bg2">
                    <a:lumMod val="50000"/>
                  </a:schemeClr>
                </a:solidFill>
              </a:rPr>
              <a:t>     # </a:t>
            </a:r>
            <a:r>
              <a:rPr lang="en-US" sz="1600" dirty="0" err="1">
                <a:solidFill>
                  <a:schemeClr val="bg2">
                    <a:lumMod val="50000"/>
                  </a:schemeClr>
                </a:solidFill>
              </a:rPr>
              <a:t>ls</a:t>
            </a:r>
            <a:r>
              <a:rPr lang="en-US" sz="1600" dirty="0">
                <a:solidFill>
                  <a:schemeClr val="bg2">
                    <a:lumMod val="50000"/>
                  </a:schemeClr>
                </a:solidFill>
              </a:rPr>
              <a:t> –l     </a:t>
            </a:r>
            <a:r>
              <a:rPr lang="en-US" sz="1600" dirty="0" smtClean="0">
                <a:solidFill>
                  <a:schemeClr val="bg2">
                    <a:lumMod val="50000"/>
                  </a:schemeClr>
                </a:solidFill>
              </a:rPr>
              <a:t> </a:t>
            </a:r>
            <a:r>
              <a:rPr lang="en-US" sz="1600" dirty="0" err="1">
                <a:solidFill>
                  <a:schemeClr val="bg2">
                    <a:lumMod val="50000"/>
                  </a:schemeClr>
                </a:solidFill>
              </a:rPr>
              <a:t>myfile</a:t>
            </a:r>
            <a:endParaRPr lang="en-US" sz="1600" dirty="0">
              <a:solidFill>
                <a:schemeClr val="bg2">
                  <a:lumMod val="50000"/>
                </a:schemeClr>
              </a:solidFill>
            </a:endParaRPr>
          </a:p>
          <a:p>
            <a:pPr>
              <a:buNone/>
            </a:pPr>
            <a:r>
              <a:rPr lang="en-US" sz="1600" dirty="0">
                <a:solidFill>
                  <a:schemeClr val="bg2">
                    <a:lumMod val="50000"/>
                  </a:schemeClr>
                </a:solidFill>
              </a:rPr>
              <a:t>     </a:t>
            </a:r>
            <a:r>
              <a:rPr lang="en-US" sz="1600" dirty="0"/>
              <a:t>-</a:t>
            </a:r>
            <a:r>
              <a:rPr lang="en-US" sz="1600" dirty="0" err="1" smtClean="0"/>
              <a:t>rwS</a:t>
            </a:r>
            <a:r>
              <a:rPr lang="en-US" sz="1600" dirty="0" smtClean="0"/>
              <a:t>-x-</a:t>
            </a:r>
            <a:r>
              <a:rPr lang="en-US" sz="1600" dirty="0"/>
              <a:t>--       1     </a:t>
            </a:r>
            <a:r>
              <a:rPr lang="en-US" sz="1600" dirty="0" err="1"/>
              <a:t>ali</a:t>
            </a:r>
            <a:r>
              <a:rPr lang="en-US" sz="1600" dirty="0"/>
              <a:t>      faculty       12 may 09:35       </a:t>
            </a:r>
            <a:r>
              <a:rPr lang="en-US" sz="1600" dirty="0" err="1"/>
              <a:t>myfile</a:t>
            </a:r>
            <a:endParaRPr lang="en-US" sz="1600" dirty="0"/>
          </a:p>
          <a:p>
            <a:pPr>
              <a:buNone/>
            </a:pPr>
            <a:endParaRPr lang="en-US" sz="1400" dirty="0" smtClean="0">
              <a:solidFill>
                <a:schemeClr val="bg2">
                  <a:lumMod val="50000"/>
                </a:schemeClr>
              </a:solidFill>
            </a:endParaRPr>
          </a:p>
          <a:p>
            <a:pPr>
              <a:buNone/>
            </a:pPr>
            <a:r>
              <a:rPr lang="en-US" sz="1400" dirty="0" smtClean="0">
                <a:solidFill>
                  <a:schemeClr val="bg2">
                    <a:lumMod val="50000"/>
                  </a:schemeClr>
                </a:solidFill>
              </a:rPr>
              <a:t>     </a:t>
            </a:r>
            <a:r>
              <a:rPr lang="en-US" sz="1500" dirty="0" err="1" smtClean="0">
                <a:solidFill>
                  <a:schemeClr val="bg2">
                    <a:lumMod val="50000"/>
                  </a:schemeClr>
                </a:solidFill>
              </a:rPr>
              <a:t>chmod</a:t>
            </a:r>
            <a:r>
              <a:rPr lang="en-US" sz="1500" dirty="0" smtClean="0">
                <a:solidFill>
                  <a:schemeClr val="bg2">
                    <a:lumMod val="50000"/>
                  </a:schemeClr>
                </a:solidFill>
              </a:rPr>
              <a:t>       u-s        </a:t>
            </a:r>
            <a:r>
              <a:rPr lang="en-US" sz="1500" dirty="0" err="1">
                <a:solidFill>
                  <a:schemeClr val="bg2">
                    <a:lumMod val="50000"/>
                  </a:schemeClr>
                </a:solidFill>
              </a:rPr>
              <a:t>myfile</a:t>
            </a:r>
            <a:r>
              <a:rPr lang="en-US" sz="1500" dirty="0">
                <a:solidFill>
                  <a:schemeClr val="bg2">
                    <a:lumMod val="50000"/>
                  </a:schemeClr>
                </a:solidFill>
              </a:rPr>
              <a:t> </a:t>
            </a:r>
            <a:r>
              <a:rPr lang="en-US" sz="1500" dirty="0" smtClean="0">
                <a:solidFill>
                  <a:schemeClr val="bg2">
                    <a:lumMod val="50000"/>
                  </a:schemeClr>
                </a:solidFill>
              </a:rPr>
              <a:t>             </a:t>
            </a:r>
            <a:r>
              <a:rPr lang="en-US" sz="1400" dirty="0">
                <a:solidFill>
                  <a:schemeClr val="bg2">
                    <a:lumMod val="50000"/>
                  </a:schemeClr>
                </a:solidFill>
              </a:rPr>
              <a:t>W</a:t>
            </a:r>
            <a:r>
              <a:rPr lang="en-US" sz="1400" dirty="0" smtClean="0">
                <a:solidFill>
                  <a:schemeClr val="bg2">
                    <a:lumMod val="50000"/>
                  </a:schemeClr>
                </a:solidFill>
              </a:rPr>
              <a:t>ill role back </a:t>
            </a:r>
            <a:r>
              <a:rPr lang="en-US" sz="1400" dirty="0">
                <a:solidFill>
                  <a:schemeClr val="bg2">
                    <a:lumMod val="50000"/>
                  </a:schemeClr>
                </a:solidFill>
              </a:rPr>
              <a:t>special permissions </a:t>
            </a:r>
            <a:r>
              <a:rPr lang="en-US" sz="1400" dirty="0" smtClean="0">
                <a:solidFill>
                  <a:schemeClr val="bg2">
                    <a:lumMod val="50000"/>
                  </a:schemeClr>
                </a:solidFill>
              </a:rPr>
              <a:t>from owner </a:t>
            </a:r>
            <a:endParaRPr lang="en-US" sz="1400" dirty="0">
              <a:solidFill>
                <a:schemeClr val="bg2">
                  <a:lumMod val="50000"/>
                </a:schemeClr>
              </a:solidFill>
            </a:endParaRPr>
          </a:p>
          <a:p>
            <a:pPr>
              <a:buNone/>
            </a:pPr>
            <a:r>
              <a:rPr lang="en-US" sz="1600" dirty="0">
                <a:solidFill>
                  <a:schemeClr val="bg2">
                    <a:lumMod val="50000"/>
                  </a:schemeClr>
                </a:solidFill>
              </a:rPr>
              <a:t>     # </a:t>
            </a:r>
            <a:r>
              <a:rPr lang="en-US" sz="1600" dirty="0" err="1">
                <a:solidFill>
                  <a:schemeClr val="bg2">
                    <a:lumMod val="50000"/>
                  </a:schemeClr>
                </a:solidFill>
              </a:rPr>
              <a:t>ls</a:t>
            </a:r>
            <a:r>
              <a:rPr lang="en-US" sz="1600" dirty="0">
                <a:solidFill>
                  <a:schemeClr val="bg2">
                    <a:lumMod val="50000"/>
                  </a:schemeClr>
                </a:solidFill>
              </a:rPr>
              <a:t> –l     </a:t>
            </a:r>
            <a:r>
              <a:rPr lang="en-US" sz="1600" dirty="0" smtClean="0">
                <a:solidFill>
                  <a:schemeClr val="bg2">
                    <a:lumMod val="50000"/>
                  </a:schemeClr>
                </a:solidFill>
              </a:rPr>
              <a:t> </a:t>
            </a:r>
            <a:r>
              <a:rPr lang="en-US" sz="1600" dirty="0" err="1">
                <a:solidFill>
                  <a:schemeClr val="bg2">
                    <a:lumMod val="50000"/>
                  </a:schemeClr>
                </a:solidFill>
              </a:rPr>
              <a:t>myfile</a:t>
            </a:r>
            <a:endParaRPr lang="en-US" sz="1600" dirty="0">
              <a:solidFill>
                <a:schemeClr val="bg2">
                  <a:lumMod val="50000"/>
                </a:schemeClr>
              </a:solidFill>
            </a:endParaRPr>
          </a:p>
          <a:p>
            <a:pPr>
              <a:buNone/>
            </a:pPr>
            <a:r>
              <a:rPr lang="en-US" sz="1600" dirty="0">
                <a:solidFill>
                  <a:schemeClr val="bg2">
                    <a:lumMod val="50000"/>
                  </a:schemeClr>
                </a:solidFill>
              </a:rPr>
              <a:t>     </a:t>
            </a:r>
            <a:r>
              <a:rPr lang="en-US" sz="1600" dirty="0"/>
              <a:t>-</a:t>
            </a:r>
            <a:r>
              <a:rPr lang="en-US" sz="1600" dirty="0" err="1" smtClean="0"/>
              <a:t>rw</a:t>
            </a:r>
            <a:r>
              <a:rPr lang="en-US" sz="1600" dirty="0" smtClean="0"/>
              <a:t>--x-</a:t>
            </a:r>
            <a:r>
              <a:rPr lang="en-US" sz="1600" dirty="0"/>
              <a:t>--       1     </a:t>
            </a:r>
            <a:r>
              <a:rPr lang="en-US" sz="1600" dirty="0" err="1"/>
              <a:t>ali</a:t>
            </a:r>
            <a:r>
              <a:rPr lang="en-US" sz="1600" dirty="0"/>
              <a:t>      faculty       12 may 09:35       </a:t>
            </a:r>
            <a:r>
              <a:rPr lang="en-US" sz="1600" dirty="0" err="1"/>
              <a:t>myfile</a:t>
            </a:r>
            <a:endParaRPr lang="en-US" sz="1600" dirty="0"/>
          </a:p>
          <a:p>
            <a:pPr>
              <a:buNone/>
            </a:pPr>
            <a:endParaRPr lang="en-US" sz="1500" dirty="0" smtClean="0">
              <a:solidFill>
                <a:schemeClr val="bg2">
                  <a:lumMod val="50000"/>
                </a:schemeClr>
              </a:solidFill>
            </a:endParaRPr>
          </a:p>
          <a:p>
            <a:pPr>
              <a:buNone/>
            </a:pPr>
            <a:endParaRPr lang="en-US" sz="1400" dirty="0" smtClean="0">
              <a:solidFill>
                <a:schemeClr val="bg2">
                  <a:lumMod val="50000"/>
                </a:schemeClr>
              </a:solidFill>
            </a:endParaRPr>
          </a:p>
          <a:p>
            <a:pPr>
              <a:buNone/>
            </a:pPr>
            <a:r>
              <a:rPr lang="en-US" sz="1600" dirty="0" smtClean="0">
                <a:solidFill>
                  <a:schemeClr val="bg2">
                    <a:lumMod val="50000"/>
                  </a:schemeClr>
                </a:solidFill>
              </a:rPr>
              <a:t>    </a:t>
            </a:r>
            <a:endParaRPr lang="en-US" sz="1600" dirty="0" smtClean="0">
              <a:solidFill>
                <a:schemeClr val="bg2">
                  <a:lumMod val="25000"/>
                </a:schemeClr>
              </a:solidFill>
            </a:endParaRPr>
          </a:p>
          <a:p>
            <a:pPr lvl="1">
              <a:buFont typeface="Wingdings" pitchFamily="2" charset="2"/>
              <a:buChar char="Ø"/>
            </a:pPr>
            <a:endParaRPr lang="en-US" sz="1600" dirty="0" smtClean="0">
              <a:solidFill>
                <a:schemeClr val="bg2">
                  <a:lumMod val="25000"/>
                </a:schemeClr>
              </a:solidFill>
            </a:endParaRPr>
          </a:p>
          <a:p>
            <a:pPr lvl="1">
              <a:buNone/>
            </a:pPr>
            <a:endParaRPr lang="en-US" sz="1600" dirty="0" smtClean="0">
              <a:solidFill>
                <a:schemeClr val="bg2">
                  <a:lumMod val="25000"/>
                </a:schemeClr>
              </a:solidFill>
            </a:endParaRPr>
          </a:p>
          <a:p>
            <a:pPr lvl="1">
              <a:buNone/>
            </a:pPr>
            <a:r>
              <a:rPr lang="en-US" sz="1600" dirty="0" smtClean="0">
                <a:solidFill>
                  <a:schemeClr val="bg2">
                    <a:lumMod val="25000"/>
                  </a:schemeClr>
                </a:solidFill>
              </a:rPr>
              <a:t>                     </a:t>
            </a:r>
          </a:p>
        </p:txBody>
      </p:sp>
    </p:spTree>
    <p:extLst>
      <p:ext uri="{BB962C8B-B14F-4D97-AF65-F5344CB8AC3E}">
        <p14:creationId xmlns:p14="http://schemas.microsoft.com/office/powerpoint/2010/main" xmlns="" val="349586565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76200"/>
            <a:ext cx="7543800" cy="990600"/>
          </a:xfrm>
        </p:spPr>
        <p:txBody>
          <a:bodyPr>
            <a:normAutofit/>
          </a:bodyPr>
          <a:lstStyle/>
          <a:p>
            <a:r>
              <a:rPr lang="en-US" sz="4400" dirty="0" smtClean="0">
                <a:solidFill>
                  <a:schemeClr val="bg2">
                    <a:lumMod val="50000"/>
                  </a:schemeClr>
                </a:solidFill>
              </a:rPr>
              <a:t>Special access bits</a:t>
            </a:r>
            <a:endParaRPr lang="en-US" sz="4400" dirty="0">
              <a:solidFill>
                <a:schemeClr val="bg2">
                  <a:lumMod val="50000"/>
                </a:schemeClr>
              </a:solidFill>
            </a:endParaRPr>
          </a:p>
        </p:txBody>
      </p:sp>
      <p:sp>
        <p:nvSpPr>
          <p:cNvPr id="5" name="TextBox 4"/>
          <p:cNvSpPr txBox="1"/>
          <p:nvPr/>
        </p:nvSpPr>
        <p:spPr>
          <a:xfrm>
            <a:off x="381000" y="914400"/>
            <a:ext cx="2909771" cy="369332"/>
          </a:xfrm>
          <a:prstGeom prst="rect">
            <a:avLst/>
          </a:prstGeom>
          <a:noFill/>
        </p:spPr>
        <p:txBody>
          <a:bodyPr wrap="none" rtlCol="0">
            <a:spAutoFit/>
          </a:bodyPr>
          <a:lstStyle/>
          <a:p>
            <a:r>
              <a:rPr lang="en-US" dirty="0" smtClean="0">
                <a:solidFill>
                  <a:schemeClr val="accent1">
                    <a:lumMod val="75000"/>
                  </a:schemeClr>
                </a:solidFill>
              </a:rPr>
              <a:t>Set-Group-ID  (SGID) Bit</a:t>
            </a:r>
            <a:endParaRPr lang="en-US" dirty="0">
              <a:solidFill>
                <a:schemeClr val="accent1">
                  <a:lumMod val="75000"/>
                </a:schemeClr>
              </a:solidFill>
            </a:endParaRPr>
          </a:p>
        </p:txBody>
      </p:sp>
      <p:sp>
        <p:nvSpPr>
          <p:cNvPr id="6" name="Content Placeholder 1"/>
          <p:cNvSpPr>
            <a:spLocks noGrp="1"/>
          </p:cNvSpPr>
          <p:nvPr>
            <p:ph idx="1"/>
          </p:nvPr>
        </p:nvSpPr>
        <p:spPr>
          <a:xfrm>
            <a:off x="0" y="838200"/>
            <a:ext cx="9296400" cy="4572000"/>
          </a:xfrm>
        </p:spPr>
        <p:txBody>
          <a:bodyPr>
            <a:normAutofit fontScale="92500" lnSpcReduction="20000"/>
          </a:bodyPr>
          <a:lstStyle/>
          <a:p>
            <a:pPr>
              <a:buNone/>
            </a:pPr>
            <a:endParaRPr lang="en-US" sz="1800" dirty="0" smtClean="0">
              <a:solidFill>
                <a:schemeClr val="accent1">
                  <a:lumMod val="75000"/>
                </a:schemeClr>
              </a:solidFill>
            </a:endParaRPr>
          </a:p>
          <a:p>
            <a:pPr>
              <a:buNone/>
            </a:pPr>
            <a:r>
              <a:rPr lang="en-US" sz="1800" dirty="0" smtClean="0">
                <a:solidFill>
                  <a:schemeClr val="accent1">
                    <a:lumMod val="75000"/>
                  </a:schemeClr>
                </a:solidFill>
              </a:rPr>
              <a:t>      </a:t>
            </a:r>
          </a:p>
          <a:p>
            <a:pPr>
              <a:buNone/>
            </a:pPr>
            <a:r>
              <a:rPr lang="en-US" sz="1800" dirty="0" smtClean="0">
                <a:solidFill>
                  <a:schemeClr val="bg2">
                    <a:lumMod val="50000"/>
                  </a:schemeClr>
                </a:solidFill>
              </a:rPr>
              <a:t>    </a:t>
            </a:r>
            <a:r>
              <a:rPr lang="en-US" sz="1600" dirty="0" err="1" smtClean="0">
                <a:solidFill>
                  <a:schemeClr val="bg2">
                    <a:lumMod val="50000"/>
                  </a:schemeClr>
                </a:solidFill>
              </a:rPr>
              <a:t>chmod</a:t>
            </a:r>
            <a:r>
              <a:rPr lang="en-US" sz="1600" dirty="0" smtClean="0">
                <a:solidFill>
                  <a:schemeClr val="bg2">
                    <a:lumMod val="50000"/>
                  </a:schemeClr>
                </a:solidFill>
              </a:rPr>
              <a:t>    2741      </a:t>
            </a:r>
            <a:r>
              <a:rPr lang="en-US" sz="1600" dirty="0" err="1" smtClean="0">
                <a:solidFill>
                  <a:schemeClr val="bg2">
                    <a:lumMod val="50000"/>
                  </a:schemeClr>
                </a:solidFill>
              </a:rPr>
              <a:t>myfile</a:t>
            </a:r>
            <a:r>
              <a:rPr lang="en-US" sz="1600" dirty="0" smtClean="0">
                <a:solidFill>
                  <a:schemeClr val="bg2">
                    <a:lumMod val="50000"/>
                  </a:schemeClr>
                </a:solidFill>
              </a:rPr>
              <a:t>            </a:t>
            </a:r>
            <a:r>
              <a:rPr lang="en-US" sz="1400" dirty="0" smtClean="0">
                <a:solidFill>
                  <a:schemeClr val="bg2">
                    <a:lumMod val="50000"/>
                  </a:schemeClr>
                </a:solidFill>
              </a:rPr>
              <a:t>Will assign special permissions to group </a:t>
            </a:r>
          </a:p>
          <a:p>
            <a:pPr>
              <a:buNone/>
            </a:pPr>
            <a:r>
              <a:rPr lang="en-US" sz="1600" dirty="0" smtClean="0">
                <a:solidFill>
                  <a:schemeClr val="bg2">
                    <a:lumMod val="50000"/>
                  </a:schemeClr>
                </a:solidFill>
              </a:rPr>
              <a:t>     # </a:t>
            </a:r>
            <a:r>
              <a:rPr lang="en-US" sz="1600" dirty="0" err="1" smtClean="0">
                <a:solidFill>
                  <a:schemeClr val="bg2">
                    <a:lumMod val="50000"/>
                  </a:schemeClr>
                </a:solidFill>
              </a:rPr>
              <a:t>ls</a:t>
            </a:r>
            <a:r>
              <a:rPr lang="en-US" sz="1600" dirty="0" smtClean="0">
                <a:solidFill>
                  <a:schemeClr val="bg2">
                    <a:lumMod val="50000"/>
                  </a:schemeClr>
                </a:solidFill>
              </a:rPr>
              <a:t> –l     </a:t>
            </a:r>
            <a:r>
              <a:rPr lang="en-US" sz="1600" dirty="0" err="1" smtClean="0">
                <a:solidFill>
                  <a:schemeClr val="bg2">
                    <a:lumMod val="50000"/>
                  </a:schemeClr>
                </a:solidFill>
              </a:rPr>
              <a:t>myfile</a:t>
            </a:r>
            <a:endParaRPr lang="en-US" sz="1600" dirty="0" smtClean="0">
              <a:solidFill>
                <a:schemeClr val="bg2">
                  <a:lumMod val="50000"/>
                </a:schemeClr>
              </a:solidFill>
            </a:endParaRPr>
          </a:p>
          <a:p>
            <a:pPr>
              <a:buNone/>
            </a:pPr>
            <a:r>
              <a:rPr lang="en-US" sz="1600" dirty="0">
                <a:solidFill>
                  <a:schemeClr val="bg2">
                    <a:lumMod val="50000"/>
                  </a:schemeClr>
                </a:solidFill>
              </a:rPr>
              <a:t> </a:t>
            </a:r>
            <a:r>
              <a:rPr lang="en-US" sz="1600" dirty="0" smtClean="0">
                <a:solidFill>
                  <a:schemeClr val="bg2">
                    <a:lumMod val="50000"/>
                  </a:schemeClr>
                </a:solidFill>
              </a:rPr>
              <a:t>    </a:t>
            </a:r>
            <a:r>
              <a:rPr lang="en-US" sz="1600" dirty="0" smtClean="0"/>
              <a:t>-</a:t>
            </a:r>
            <a:r>
              <a:rPr lang="en-US" sz="1600" dirty="0" err="1" smtClean="0"/>
              <a:t>rwxr</a:t>
            </a:r>
            <a:r>
              <a:rPr lang="en-US" sz="1600" dirty="0" smtClean="0"/>
              <a:t>-s--x       1     </a:t>
            </a:r>
            <a:r>
              <a:rPr lang="en-US" sz="1600" dirty="0" err="1" smtClean="0"/>
              <a:t>ali</a:t>
            </a:r>
            <a:r>
              <a:rPr lang="en-US" sz="1600" dirty="0" smtClean="0"/>
              <a:t>      faculty       12 may 09:35       </a:t>
            </a:r>
            <a:r>
              <a:rPr lang="en-US" sz="1600" dirty="0" err="1" smtClean="0"/>
              <a:t>myfile</a:t>
            </a:r>
            <a:endParaRPr lang="en-US" sz="1600" dirty="0" smtClean="0"/>
          </a:p>
          <a:p>
            <a:pPr>
              <a:buNone/>
            </a:pPr>
            <a:r>
              <a:rPr lang="en-US" sz="1600" dirty="0" smtClean="0">
                <a:solidFill>
                  <a:schemeClr val="bg2">
                    <a:lumMod val="50000"/>
                  </a:schemeClr>
                </a:solidFill>
              </a:rPr>
              <a:t>             </a:t>
            </a:r>
          </a:p>
          <a:p>
            <a:pPr>
              <a:buNone/>
            </a:pPr>
            <a:r>
              <a:rPr lang="en-US" sz="2000" dirty="0" smtClean="0">
                <a:solidFill>
                  <a:schemeClr val="bg2">
                    <a:lumMod val="25000"/>
                  </a:schemeClr>
                </a:solidFill>
              </a:rPr>
              <a:t>    </a:t>
            </a:r>
            <a:r>
              <a:rPr lang="en-US" sz="1600" dirty="0" err="1" smtClean="0">
                <a:solidFill>
                  <a:schemeClr val="bg2">
                    <a:lumMod val="50000"/>
                  </a:schemeClr>
                </a:solidFill>
              </a:rPr>
              <a:t>chmod</a:t>
            </a:r>
            <a:r>
              <a:rPr lang="en-US" sz="1600" dirty="0" smtClean="0">
                <a:solidFill>
                  <a:schemeClr val="bg2">
                    <a:lumMod val="50000"/>
                  </a:schemeClr>
                </a:solidFill>
              </a:rPr>
              <a:t>     </a:t>
            </a:r>
            <a:r>
              <a:rPr lang="en-US" sz="1600" dirty="0" err="1">
                <a:solidFill>
                  <a:schemeClr val="bg2">
                    <a:lumMod val="50000"/>
                  </a:schemeClr>
                </a:solidFill>
              </a:rPr>
              <a:t>g</a:t>
            </a:r>
            <a:r>
              <a:rPr lang="en-US" sz="1600" dirty="0" err="1" smtClean="0">
                <a:solidFill>
                  <a:schemeClr val="bg2">
                    <a:lumMod val="50000"/>
                  </a:schemeClr>
                </a:solidFill>
              </a:rPr>
              <a:t>+s</a:t>
            </a:r>
            <a:r>
              <a:rPr lang="en-US" sz="1600" dirty="0" smtClean="0">
                <a:solidFill>
                  <a:schemeClr val="bg2">
                    <a:lumMod val="50000"/>
                  </a:schemeClr>
                </a:solidFill>
              </a:rPr>
              <a:t>      </a:t>
            </a:r>
            <a:r>
              <a:rPr lang="en-US" sz="1600" dirty="0" err="1" smtClean="0">
                <a:solidFill>
                  <a:schemeClr val="bg2">
                    <a:lumMod val="50000"/>
                  </a:schemeClr>
                </a:solidFill>
              </a:rPr>
              <a:t>myfile</a:t>
            </a:r>
            <a:r>
              <a:rPr lang="en-US" sz="1600" dirty="0" smtClean="0">
                <a:solidFill>
                  <a:schemeClr val="bg2">
                    <a:lumMod val="50000"/>
                  </a:schemeClr>
                </a:solidFill>
              </a:rPr>
              <a:t>             </a:t>
            </a:r>
            <a:r>
              <a:rPr lang="en-US" sz="1400" dirty="0">
                <a:solidFill>
                  <a:schemeClr val="bg2">
                    <a:lumMod val="50000"/>
                  </a:schemeClr>
                </a:solidFill>
              </a:rPr>
              <a:t>W</a:t>
            </a:r>
            <a:r>
              <a:rPr lang="en-US" sz="1400" dirty="0" smtClean="0">
                <a:solidFill>
                  <a:schemeClr val="bg2">
                    <a:lumMod val="50000"/>
                  </a:schemeClr>
                </a:solidFill>
              </a:rPr>
              <a:t>ill also assign special permissions to group </a:t>
            </a:r>
          </a:p>
          <a:p>
            <a:pPr>
              <a:buNone/>
            </a:pPr>
            <a:r>
              <a:rPr lang="en-US" sz="1600" dirty="0" smtClean="0">
                <a:solidFill>
                  <a:schemeClr val="bg2">
                    <a:lumMod val="50000"/>
                  </a:schemeClr>
                </a:solidFill>
              </a:rPr>
              <a:t>     # </a:t>
            </a:r>
            <a:r>
              <a:rPr lang="en-US" sz="1600" dirty="0" err="1">
                <a:solidFill>
                  <a:schemeClr val="bg2">
                    <a:lumMod val="50000"/>
                  </a:schemeClr>
                </a:solidFill>
              </a:rPr>
              <a:t>ls</a:t>
            </a:r>
            <a:r>
              <a:rPr lang="en-US" sz="1600" dirty="0">
                <a:solidFill>
                  <a:schemeClr val="bg2">
                    <a:lumMod val="50000"/>
                  </a:schemeClr>
                </a:solidFill>
              </a:rPr>
              <a:t> –l    </a:t>
            </a:r>
            <a:r>
              <a:rPr lang="en-US" sz="1600" dirty="0" smtClean="0">
                <a:solidFill>
                  <a:schemeClr val="bg2">
                    <a:lumMod val="50000"/>
                  </a:schemeClr>
                </a:solidFill>
              </a:rPr>
              <a:t>  </a:t>
            </a:r>
            <a:r>
              <a:rPr lang="en-US" sz="1600" dirty="0" err="1">
                <a:solidFill>
                  <a:schemeClr val="bg2">
                    <a:lumMod val="50000"/>
                  </a:schemeClr>
                </a:solidFill>
              </a:rPr>
              <a:t>myfile</a:t>
            </a:r>
            <a:endParaRPr lang="en-US" sz="1600" dirty="0">
              <a:solidFill>
                <a:schemeClr val="bg2">
                  <a:lumMod val="50000"/>
                </a:schemeClr>
              </a:solidFill>
            </a:endParaRPr>
          </a:p>
          <a:p>
            <a:pPr>
              <a:buNone/>
            </a:pPr>
            <a:r>
              <a:rPr lang="en-US" sz="1600" dirty="0">
                <a:solidFill>
                  <a:schemeClr val="bg2">
                    <a:lumMod val="50000"/>
                  </a:schemeClr>
                </a:solidFill>
              </a:rPr>
              <a:t>     </a:t>
            </a:r>
            <a:r>
              <a:rPr lang="en-US" sz="1600" dirty="0"/>
              <a:t>-</a:t>
            </a:r>
            <a:r>
              <a:rPr lang="en-US" sz="1600" dirty="0" err="1" smtClean="0"/>
              <a:t>rwxr</a:t>
            </a:r>
            <a:r>
              <a:rPr lang="en-US" sz="1600" dirty="0" smtClean="0"/>
              <a:t>-S--x       </a:t>
            </a:r>
            <a:r>
              <a:rPr lang="en-US" sz="1600" dirty="0"/>
              <a:t>1     </a:t>
            </a:r>
            <a:r>
              <a:rPr lang="en-US" sz="1600" dirty="0" err="1"/>
              <a:t>ali</a:t>
            </a:r>
            <a:r>
              <a:rPr lang="en-US" sz="1600" dirty="0"/>
              <a:t>      faculty       12 may 09:35       </a:t>
            </a:r>
            <a:r>
              <a:rPr lang="en-US" sz="1600" dirty="0" err="1"/>
              <a:t>myfile</a:t>
            </a:r>
            <a:endParaRPr lang="en-US" sz="1600" dirty="0"/>
          </a:p>
          <a:p>
            <a:pPr>
              <a:buNone/>
            </a:pPr>
            <a:endParaRPr lang="en-US" sz="1600" dirty="0" smtClean="0">
              <a:solidFill>
                <a:schemeClr val="bg2">
                  <a:lumMod val="50000"/>
                </a:schemeClr>
              </a:solidFill>
            </a:endParaRPr>
          </a:p>
          <a:p>
            <a:pPr>
              <a:buNone/>
            </a:pPr>
            <a:r>
              <a:rPr lang="en-US" sz="1600" dirty="0" smtClean="0">
                <a:solidFill>
                  <a:schemeClr val="bg2">
                    <a:lumMod val="50000"/>
                  </a:schemeClr>
                </a:solidFill>
              </a:rPr>
              <a:t>     </a:t>
            </a:r>
            <a:r>
              <a:rPr lang="en-US" sz="1600" dirty="0" err="1" smtClean="0">
                <a:solidFill>
                  <a:schemeClr val="bg2">
                    <a:lumMod val="50000"/>
                  </a:schemeClr>
                </a:solidFill>
              </a:rPr>
              <a:t>chmod</a:t>
            </a:r>
            <a:r>
              <a:rPr lang="en-US" sz="1600" dirty="0" smtClean="0">
                <a:solidFill>
                  <a:schemeClr val="bg2">
                    <a:lumMod val="50000"/>
                  </a:schemeClr>
                </a:solidFill>
              </a:rPr>
              <a:t>       g-s        </a:t>
            </a:r>
            <a:r>
              <a:rPr lang="en-US" sz="1600" dirty="0" err="1">
                <a:solidFill>
                  <a:schemeClr val="bg2">
                    <a:lumMod val="50000"/>
                  </a:schemeClr>
                </a:solidFill>
              </a:rPr>
              <a:t>myfile</a:t>
            </a:r>
            <a:r>
              <a:rPr lang="en-US" sz="1600" dirty="0">
                <a:solidFill>
                  <a:schemeClr val="bg2">
                    <a:lumMod val="50000"/>
                  </a:schemeClr>
                </a:solidFill>
              </a:rPr>
              <a:t> </a:t>
            </a:r>
            <a:r>
              <a:rPr lang="en-US" sz="1600" dirty="0" smtClean="0">
                <a:solidFill>
                  <a:schemeClr val="bg2">
                    <a:lumMod val="50000"/>
                  </a:schemeClr>
                </a:solidFill>
              </a:rPr>
              <a:t>             </a:t>
            </a:r>
            <a:r>
              <a:rPr lang="en-US" sz="1600" dirty="0">
                <a:solidFill>
                  <a:schemeClr val="bg2">
                    <a:lumMod val="50000"/>
                  </a:schemeClr>
                </a:solidFill>
              </a:rPr>
              <a:t>W</a:t>
            </a:r>
            <a:r>
              <a:rPr lang="en-US" sz="1600" dirty="0" smtClean="0">
                <a:solidFill>
                  <a:schemeClr val="bg2">
                    <a:lumMod val="50000"/>
                  </a:schemeClr>
                </a:solidFill>
              </a:rPr>
              <a:t>ill role back </a:t>
            </a:r>
            <a:r>
              <a:rPr lang="en-US" sz="1600" dirty="0">
                <a:solidFill>
                  <a:schemeClr val="bg2">
                    <a:lumMod val="50000"/>
                  </a:schemeClr>
                </a:solidFill>
              </a:rPr>
              <a:t>special permissions </a:t>
            </a:r>
            <a:r>
              <a:rPr lang="en-US" sz="1600" dirty="0" smtClean="0">
                <a:solidFill>
                  <a:schemeClr val="bg2">
                    <a:lumMod val="50000"/>
                  </a:schemeClr>
                </a:solidFill>
              </a:rPr>
              <a:t>from group </a:t>
            </a:r>
            <a:endParaRPr lang="en-US" sz="1600" dirty="0">
              <a:solidFill>
                <a:schemeClr val="bg2">
                  <a:lumMod val="50000"/>
                </a:schemeClr>
              </a:solidFill>
            </a:endParaRPr>
          </a:p>
          <a:p>
            <a:pPr>
              <a:buNone/>
            </a:pPr>
            <a:r>
              <a:rPr lang="en-US" sz="1600" dirty="0">
                <a:solidFill>
                  <a:schemeClr val="bg2">
                    <a:lumMod val="50000"/>
                  </a:schemeClr>
                </a:solidFill>
              </a:rPr>
              <a:t>     # </a:t>
            </a:r>
            <a:r>
              <a:rPr lang="en-US" sz="1600" dirty="0" err="1">
                <a:solidFill>
                  <a:schemeClr val="bg2">
                    <a:lumMod val="50000"/>
                  </a:schemeClr>
                </a:solidFill>
              </a:rPr>
              <a:t>ls</a:t>
            </a:r>
            <a:r>
              <a:rPr lang="en-US" sz="1600" dirty="0">
                <a:solidFill>
                  <a:schemeClr val="bg2">
                    <a:lumMod val="50000"/>
                  </a:schemeClr>
                </a:solidFill>
              </a:rPr>
              <a:t> –l        </a:t>
            </a:r>
            <a:r>
              <a:rPr lang="en-US" sz="1600" dirty="0" err="1">
                <a:solidFill>
                  <a:schemeClr val="bg2">
                    <a:lumMod val="50000"/>
                  </a:schemeClr>
                </a:solidFill>
              </a:rPr>
              <a:t>myfile</a:t>
            </a:r>
            <a:endParaRPr lang="en-US" sz="1600" dirty="0">
              <a:solidFill>
                <a:schemeClr val="bg2">
                  <a:lumMod val="50000"/>
                </a:schemeClr>
              </a:solidFill>
            </a:endParaRPr>
          </a:p>
          <a:p>
            <a:pPr>
              <a:buNone/>
            </a:pPr>
            <a:r>
              <a:rPr lang="en-US" sz="1600" dirty="0">
                <a:solidFill>
                  <a:schemeClr val="bg2">
                    <a:lumMod val="50000"/>
                  </a:schemeClr>
                </a:solidFill>
              </a:rPr>
              <a:t>     </a:t>
            </a:r>
            <a:r>
              <a:rPr lang="en-US" sz="1600" dirty="0"/>
              <a:t>-</a:t>
            </a:r>
            <a:r>
              <a:rPr lang="en-US" sz="1600" dirty="0" err="1" smtClean="0"/>
              <a:t>rwxr</a:t>
            </a:r>
            <a:r>
              <a:rPr lang="en-US" sz="1600" dirty="0" smtClean="0"/>
              <a:t>----x       </a:t>
            </a:r>
            <a:r>
              <a:rPr lang="en-US" sz="1600" dirty="0"/>
              <a:t>1     </a:t>
            </a:r>
            <a:r>
              <a:rPr lang="en-US" sz="1600" dirty="0" err="1"/>
              <a:t>ali</a:t>
            </a:r>
            <a:r>
              <a:rPr lang="en-US" sz="1600" dirty="0"/>
              <a:t>      faculty       12 may 09:35       </a:t>
            </a:r>
            <a:r>
              <a:rPr lang="en-US" sz="1600" dirty="0" err="1"/>
              <a:t>myfile</a:t>
            </a:r>
            <a:endParaRPr lang="en-US" sz="1600" dirty="0"/>
          </a:p>
          <a:p>
            <a:pPr>
              <a:buNone/>
            </a:pPr>
            <a:endParaRPr lang="en-US" sz="1500" dirty="0" smtClean="0">
              <a:solidFill>
                <a:schemeClr val="bg2">
                  <a:lumMod val="50000"/>
                </a:schemeClr>
              </a:solidFill>
            </a:endParaRPr>
          </a:p>
          <a:p>
            <a:pPr>
              <a:buNone/>
            </a:pPr>
            <a:endParaRPr lang="en-US" sz="1400" dirty="0" smtClean="0">
              <a:solidFill>
                <a:schemeClr val="bg2">
                  <a:lumMod val="50000"/>
                </a:schemeClr>
              </a:solidFill>
            </a:endParaRPr>
          </a:p>
          <a:p>
            <a:pPr>
              <a:buNone/>
            </a:pPr>
            <a:r>
              <a:rPr lang="en-US" sz="1600" dirty="0" smtClean="0">
                <a:solidFill>
                  <a:schemeClr val="bg2">
                    <a:lumMod val="50000"/>
                  </a:schemeClr>
                </a:solidFill>
              </a:rPr>
              <a:t>    </a:t>
            </a:r>
            <a:endParaRPr lang="en-US" sz="1600" dirty="0" smtClean="0">
              <a:solidFill>
                <a:schemeClr val="bg2">
                  <a:lumMod val="25000"/>
                </a:schemeClr>
              </a:solidFill>
            </a:endParaRPr>
          </a:p>
          <a:p>
            <a:pPr lvl="1">
              <a:buFont typeface="Wingdings" pitchFamily="2" charset="2"/>
              <a:buChar char="Ø"/>
            </a:pPr>
            <a:endParaRPr lang="en-US" sz="1600" dirty="0" smtClean="0">
              <a:solidFill>
                <a:schemeClr val="bg2">
                  <a:lumMod val="25000"/>
                </a:schemeClr>
              </a:solidFill>
            </a:endParaRPr>
          </a:p>
          <a:p>
            <a:pPr lvl="1">
              <a:buNone/>
            </a:pPr>
            <a:endParaRPr lang="en-US" sz="1600" dirty="0" smtClean="0">
              <a:solidFill>
                <a:schemeClr val="bg2">
                  <a:lumMod val="25000"/>
                </a:schemeClr>
              </a:solidFill>
            </a:endParaRPr>
          </a:p>
          <a:p>
            <a:pPr lvl="1">
              <a:buNone/>
            </a:pPr>
            <a:r>
              <a:rPr lang="en-US" sz="1600" dirty="0" smtClean="0">
                <a:solidFill>
                  <a:schemeClr val="bg2">
                    <a:lumMod val="25000"/>
                  </a:schemeClr>
                </a:solidFill>
              </a:rPr>
              <a:t>                     </a:t>
            </a:r>
          </a:p>
        </p:txBody>
      </p:sp>
    </p:spTree>
    <p:extLst>
      <p:ext uri="{BB962C8B-B14F-4D97-AF65-F5344CB8AC3E}">
        <p14:creationId xmlns:p14="http://schemas.microsoft.com/office/powerpoint/2010/main" xmlns="" val="182563572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381000" y="-76200"/>
            <a:ext cx="7543800" cy="990600"/>
          </a:xfrm>
        </p:spPr>
        <p:txBody>
          <a:bodyPr>
            <a:normAutofit/>
          </a:bodyPr>
          <a:lstStyle/>
          <a:p>
            <a:r>
              <a:rPr lang="en-US" sz="4400" dirty="0" smtClean="0">
                <a:solidFill>
                  <a:schemeClr val="bg2">
                    <a:lumMod val="50000"/>
                  </a:schemeClr>
                </a:solidFill>
              </a:rPr>
              <a:t>Special access bits</a:t>
            </a:r>
            <a:endParaRPr lang="en-US" sz="4400" dirty="0">
              <a:solidFill>
                <a:schemeClr val="bg2">
                  <a:lumMod val="50000"/>
                </a:schemeClr>
              </a:solidFill>
            </a:endParaRPr>
          </a:p>
        </p:txBody>
      </p:sp>
      <p:sp>
        <p:nvSpPr>
          <p:cNvPr id="5" name="TextBox 4"/>
          <p:cNvSpPr txBox="1"/>
          <p:nvPr/>
        </p:nvSpPr>
        <p:spPr>
          <a:xfrm>
            <a:off x="381000" y="914400"/>
            <a:ext cx="1197764" cy="369332"/>
          </a:xfrm>
          <a:prstGeom prst="rect">
            <a:avLst/>
          </a:prstGeom>
          <a:noFill/>
        </p:spPr>
        <p:txBody>
          <a:bodyPr wrap="none" rtlCol="0">
            <a:spAutoFit/>
          </a:bodyPr>
          <a:lstStyle/>
          <a:p>
            <a:r>
              <a:rPr lang="en-US" dirty="0" smtClean="0">
                <a:solidFill>
                  <a:schemeClr val="accent1">
                    <a:lumMod val="75000"/>
                  </a:schemeClr>
                </a:solidFill>
              </a:rPr>
              <a:t>Sticky Bit</a:t>
            </a:r>
            <a:endParaRPr lang="en-US" dirty="0">
              <a:solidFill>
                <a:schemeClr val="accent1">
                  <a:lumMod val="75000"/>
                </a:schemeClr>
              </a:solidFill>
            </a:endParaRPr>
          </a:p>
        </p:txBody>
      </p:sp>
      <p:sp>
        <p:nvSpPr>
          <p:cNvPr id="6" name="Content Placeholder 1"/>
          <p:cNvSpPr>
            <a:spLocks noGrp="1"/>
          </p:cNvSpPr>
          <p:nvPr>
            <p:ph idx="1"/>
          </p:nvPr>
        </p:nvSpPr>
        <p:spPr>
          <a:xfrm>
            <a:off x="0" y="762000"/>
            <a:ext cx="9296400" cy="4572000"/>
          </a:xfrm>
        </p:spPr>
        <p:txBody>
          <a:bodyPr>
            <a:normAutofit fontScale="92500" lnSpcReduction="20000"/>
          </a:bodyPr>
          <a:lstStyle/>
          <a:p>
            <a:pPr>
              <a:buNone/>
            </a:pPr>
            <a:endParaRPr lang="en-US" sz="1800" dirty="0" smtClean="0">
              <a:solidFill>
                <a:schemeClr val="accent1">
                  <a:lumMod val="75000"/>
                </a:schemeClr>
              </a:solidFill>
            </a:endParaRPr>
          </a:p>
          <a:p>
            <a:pPr>
              <a:buNone/>
            </a:pPr>
            <a:r>
              <a:rPr lang="en-US" sz="1800" dirty="0" smtClean="0">
                <a:solidFill>
                  <a:schemeClr val="accent1">
                    <a:lumMod val="75000"/>
                  </a:schemeClr>
                </a:solidFill>
              </a:rPr>
              <a:t>      </a:t>
            </a:r>
          </a:p>
          <a:p>
            <a:pPr>
              <a:buNone/>
            </a:pPr>
            <a:r>
              <a:rPr lang="en-US" sz="1800" dirty="0" smtClean="0">
                <a:solidFill>
                  <a:schemeClr val="bg2">
                    <a:lumMod val="50000"/>
                  </a:schemeClr>
                </a:solidFill>
              </a:rPr>
              <a:t>    </a:t>
            </a:r>
            <a:r>
              <a:rPr lang="en-US" sz="1600" dirty="0" err="1" smtClean="0">
                <a:solidFill>
                  <a:schemeClr val="bg2">
                    <a:lumMod val="50000"/>
                  </a:schemeClr>
                </a:solidFill>
              </a:rPr>
              <a:t>chmod</a:t>
            </a:r>
            <a:r>
              <a:rPr lang="en-US" sz="1600" dirty="0" smtClean="0">
                <a:solidFill>
                  <a:schemeClr val="bg2">
                    <a:lumMod val="50000"/>
                  </a:schemeClr>
                </a:solidFill>
              </a:rPr>
              <a:t>    1741      </a:t>
            </a:r>
            <a:r>
              <a:rPr lang="en-US" sz="1600" dirty="0" err="1" smtClean="0">
                <a:solidFill>
                  <a:schemeClr val="bg2">
                    <a:lumMod val="50000"/>
                  </a:schemeClr>
                </a:solidFill>
              </a:rPr>
              <a:t>myfile</a:t>
            </a:r>
            <a:r>
              <a:rPr lang="en-US" sz="1600" dirty="0" smtClean="0">
                <a:solidFill>
                  <a:schemeClr val="bg2">
                    <a:lumMod val="50000"/>
                  </a:schemeClr>
                </a:solidFill>
              </a:rPr>
              <a:t>            </a:t>
            </a:r>
            <a:r>
              <a:rPr lang="en-US" sz="1400" dirty="0" smtClean="0">
                <a:solidFill>
                  <a:schemeClr val="bg2">
                    <a:lumMod val="50000"/>
                  </a:schemeClr>
                </a:solidFill>
              </a:rPr>
              <a:t>Will assign special permissions to other user  </a:t>
            </a:r>
          </a:p>
          <a:p>
            <a:pPr>
              <a:buNone/>
            </a:pPr>
            <a:r>
              <a:rPr lang="en-US" sz="1600" dirty="0" smtClean="0">
                <a:solidFill>
                  <a:schemeClr val="bg2">
                    <a:lumMod val="50000"/>
                  </a:schemeClr>
                </a:solidFill>
              </a:rPr>
              <a:t>     # </a:t>
            </a:r>
            <a:r>
              <a:rPr lang="en-US" sz="1600" dirty="0" err="1" smtClean="0">
                <a:solidFill>
                  <a:schemeClr val="bg2">
                    <a:lumMod val="50000"/>
                  </a:schemeClr>
                </a:solidFill>
              </a:rPr>
              <a:t>ls</a:t>
            </a:r>
            <a:r>
              <a:rPr lang="en-US" sz="1600" dirty="0" smtClean="0">
                <a:solidFill>
                  <a:schemeClr val="bg2">
                    <a:lumMod val="50000"/>
                  </a:schemeClr>
                </a:solidFill>
              </a:rPr>
              <a:t> –l     </a:t>
            </a:r>
            <a:r>
              <a:rPr lang="en-US" sz="1600" dirty="0" err="1" smtClean="0">
                <a:solidFill>
                  <a:schemeClr val="bg2">
                    <a:lumMod val="50000"/>
                  </a:schemeClr>
                </a:solidFill>
              </a:rPr>
              <a:t>myfile</a:t>
            </a:r>
            <a:endParaRPr lang="en-US" sz="1600" dirty="0" smtClean="0">
              <a:solidFill>
                <a:schemeClr val="bg2">
                  <a:lumMod val="50000"/>
                </a:schemeClr>
              </a:solidFill>
            </a:endParaRPr>
          </a:p>
          <a:p>
            <a:pPr>
              <a:buNone/>
            </a:pPr>
            <a:r>
              <a:rPr lang="en-US" sz="1600" dirty="0">
                <a:solidFill>
                  <a:schemeClr val="bg2">
                    <a:lumMod val="50000"/>
                  </a:schemeClr>
                </a:solidFill>
              </a:rPr>
              <a:t> </a:t>
            </a:r>
            <a:r>
              <a:rPr lang="en-US" sz="1600" dirty="0" smtClean="0">
                <a:solidFill>
                  <a:schemeClr val="bg2">
                    <a:lumMod val="50000"/>
                  </a:schemeClr>
                </a:solidFill>
              </a:rPr>
              <a:t>    </a:t>
            </a:r>
            <a:r>
              <a:rPr lang="en-US" sz="1600" dirty="0" smtClean="0"/>
              <a:t>-</a:t>
            </a:r>
            <a:r>
              <a:rPr lang="en-US" sz="1600" dirty="0" err="1" smtClean="0"/>
              <a:t>rwxr</a:t>
            </a:r>
            <a:r>
              <a:rPr lang="en-US" sz="1600" dirty="0" smtClean="0"/>
              <a:t>----</a:t>
            </a:r>
            <a:r>
              <a:rPr lang="en-US" sz="1600" dirty="0"/>
              <a:t>t</a:t>
            </a:r>
            <a:r>
              <a:rPr lang="en-US" sz="1600" dirty="0" smtClean="0"/>
              <a:t>       1     </a:t>
            </a:r>
            <a:r>
              <a:rPr lang="en-US" sz="1600" dirty="0" err="1" smtClean="0"/>
              <a:t>ali</a:t>
            </a:r>
            <a:r>
              <a:rPr lang="en-US" sz="1600" dirty="0" smtClean="0"/>
              <a:t>      faculty       12 may 09:35       </a:t>
            </a:r>
            <a:r>
              <a:rPr lang="en-US" sz="1600" dirty="0" err="1" smtClean="0"/>
              <a:t>myfile</a:t>
            </a:r>
            <a:endParaRPr lang="en-US" sz="1600" dirty="0" smtClean="0"/>
          </a:p>
          <a:p>
            <a:pPr>
              <a:buNone/>
            </a:pPr>
            <a:r>
              <a:rPr lang="en-US" sz="1600" dirty="0" smtClean="0">
                <a:solidFill>
                  <a:schemeClr val="bg2">
                    <a:lumMod val="50000"/>
                  </a:schemeClr>
                </a:solidFill>
              </a:rPr>
              <a:t>             </a:t>
            </a:r>
          </a:p>
          <a:p>
            <a:pPr>
              <a:buNone/>
            </a:pPr>
            <a:r>
              <a:rPr lang="en-US" sz="2000" dirty="0" smtClean="0">
                <a:solidFill>
                  <a:schemeClr val="bg2">
                    <a:lumMod val="25000"/>
                  </a:schemeClr>
                </a:solidFill>
              </a:rPr>
              <a:t>    </a:t>
            </a:r>
            <a:r>
              <a:rPr lang="en-US" sz="1600" dirty="0" err="1" smtClean="0">
                <a:solidFill>
                  <a:schemeClr val="bg2">
                    <a:lumMod val="50000"/>
                  </a:schemeClr>
                </a:solidFill>
              </a:rPr>
              <a:t>chmod</a:t>
            </a:r>
            <a:r>
              <a:rPr lang="en-US" sz="1600" dirty="0" smtClean="0">
                <a:solidFill>
                  <a:schemeClr val="bg2">
                    <a:lumMod val="50000"/>
                  </a:schemeClr>
                </a:solidFill>
              </a:rPr>
              <a:t>     +</a:t>
            </a:r>
            <a:r>
              <a:rPr lang="en-US" sz="1600" dirty="0">
                <a:solidFill>
                  <a:schemeClr val="bg2">
                    <a:lumMod val="50000"/>
                  </a:schemeClr>
                </a:solidFill>
              </a:rPr>
              <a:t>t</a:t>
            </a:r>
            <a:r>
              <a:rPr lang="en-US" sz="1600" dirty="0" smtClean="0">
                <a:solidFill>
                  <a:schemeClr val="bg2">
                    <a:lumMod val="50000"/>
                  </a:schemeClr>
                </a:solidFill>
              </a:rPr>
              <a:t>      </a:t>
            </a:r>
            <a:r>
              <a:rPr lang="en-US" sz="1600" dirty="0" err="1" smtClean="0">
                <a:solidFill>
                  <a:schemeClr val="bg2">
                    <a:lumMod val="50000"/>
                  </a:schemeClr>
                </a:solidFill>
              </a:rPr>
              <a:t>myfile</a:t>
            </a:r>
            <a:r>
              <a:rPr lang="en-US" sz="1600" dirty="0" smtClean="0">
                <a:solidFill>
                  <a:schemeClr val="bg2">
                    <a:lumMod val="50000"/>
                  </a:schemeClr>
                </a:solidFill>
              </a:rPr>
              <a:t>             </a:t>
            </a:r>
            <a:r>
              <a:rPr lang="en-US" sz="1400" dirty="0">
                <a:solidFill>
                  <a:schemeClr val="bg2">
                    <a:lumMod val="50000"/>
                  </a:schemeClr>
                </a:solidFill>
              </a:rPr>
              <a:t>W</a:t>
            </a:r>
            <a:r>
              <a:rPr lang="en-US" sz="1400" dirty="0" smtClean="0">
                <a:solidFill>
                  <a:schemeClr val="bg2">
                    <a:lumMod val="50000"/>
                  </a:schemeClr>
                </a:solidFill>
              </a:rPr>
              <a:t>ill also assign special permissions to other user </a:t>
            </a:r>
          </a:p>
          <a:p>
            <a:pPr>
              <a:buNone/>
            </a:pPr>
            <a:r>
              <a:rPr lang="en-US" sz="1600" dirty="0" smtClean="0">
                <a:solidFill>
                  <a:schemeClr val="bg2">
                    <a:lumMod val="50000"/>
                  </a:schemeClr>
                </a:solidFill>
              </a:rPr>
              <a:t>     # </a:t>
            </a:r>
            <a:r>
              <a:rPr lang="en-US" sz="1600" dirty="0" err="1">
                <a:solidFill>
                  <a:schemeClr val="bg2">
                    <a:lumMod val="50000"/>
                  </a:schemeClr>
                </a:solidFill>
              </a:rPr>
              <a:t>ls</a:t>
            </a:r>
            <a:r>
              <a:rPr lang="en-US" sz="1600" dirty="0">
                <a:solidFill>
                  <a:schemeClr val="bg2">
                    <a:lumMod val="50000"/>
                  </a:schemeClr>
                </a:solidFill>
              </a:rPr>
              <a:t> –l    </a:t>
            </a:r>
            <a:r>
              <a:rPr lang="en-US" sz="1600" dirty="0" smtClean="0">
                <a:solidFill>
                  <a:schemeClr val="bg2">
                    <a:lumMod val="50000"/>
                  </a:schemeClr>
                </a:solidFill>
              </a:rPr>
              <a:t>  </a:t>
            </a:r>
            <a:r>
              <a:rPr lang="en-US" sz="1600" dirty="0" err="1">
                <a:solidFill>
                  <a:schemeClr val="bg2">
                    <a:lumMod val="50000"/>
                  </a:schemeClr>
                </a:solidFill>
              </a:rPr>
              <a:t>myfile</a:t>
            </a:r>
            <a:endParaRPr lang="en-US" sz="1600" dirty="0">
              <a:solidFill>
                <a:schemeClr val="bg2">
                  <a:lumMod val="50000"/>
                </a:schemeClr>
              </a:solidFill>
            </a:endParaRPr>
          </a:p>
          <a:p>
            <a:pPr>
              <a:buNone/>
            </a:pPr>
            <a:r>
              <a:rPr lang="en-US" sz="1600" dirty="0">
                <a:solidFill>
                  <a:schemeClr val="bg2">
                    <a:lumMod val="50000"/>
                  </a:schemeClr>
                </a:solidFill>
              </a:rPr>
              <a:t>     </a:t>
            </a:r>
            <a:r>
              <a:rPr lang="en-US" sz="1600" dirty="0"/>
              <a:t>-</a:t>
            </a:r>
            <a:r>
              <a:rPr lang="en-US" sz="1600" dirty="0" err="1" smtClean="0"/>
              <a:t>rwxr</a:t>
            </a:r>
            <a:r>
              <a:rPr lang="en-US" sz="1600" dirty="0" smtClean="0"/>
              <a:t>----</a:t>
            </a:r>
            <a:r>
              <a:rPr lang="en-US" sz="1600" dirty="0"/>
              <a:t>T</a:t>
            </a:r>
            <a:r>
              <a:rPr lang="en-US" sz="1600" dirty="0" smtClean="0"/>
              <a:t>       </a:t>
            </a:r>
            <a:r>
              <a:rPr lang="en-US" sz="1600" dirty="0"/>
              <a:t>1     </a:t>
            </a:r>
            <a:r>
              <a:rPr lang="en-US" sz="1600" dirty="0" err="1"/>
              <a:t>ali</a:t>
            </a:r>
            <a:r>
              <a:rPr lang="en-US" sz="1600" dirty="0"/>
              <a:t>      faculty       12 may 09:35       </a:t>
            </a:r>
            <a:r>
              <a:rPr lang="en-US" sz="1600" dirty="0" err="1"/>
              <a:t>myfile</a:t>
            </a:r>
            <a:endParaRPr lang="en-US" sz="1600" dirty="0"/>
          </a:p>
          <a:p>
            <a:pPr>
              <a:buNone/>
            </a:pPr>
            <a:endParaRPr lang="en-US" sz="1600" dirty="0" smtClean="0">
              <a:solidFill>
                <a:schemeClr val="bg2">
                  <a:lumMod val="50000"/>
                </a:schemeClr>
              </a:solidFill>
            </a:endParaRPr>
          </a:p>
          <a:p>
            <a:pPr>
              <a:buNone/>
            </a:pPr>
            <a:r>
              <a:rPr lang="en-US" sz="1600" dirty="0" smtClean="0">
                <a:solidFill>
                  <a:schemeClr val="bg2">
                    <a:lumMod val="50000"/>
                  </a:schemeClr>
                </a:solidFill>
              </a:rPr>
              <a:t>     </a:t>
            </a:r>
            <a:r>
              <a:rPr lang="en-US" sz="1600" dirty="0" err="1" smtClean="0">
                <a:solidFill>
                  <a:schemeClr val="bg2">
                    <a:lumMod val="50000"/>
                  </a:schemeClr>
                </a:solidFill>
              </a:rPr>
              <a:t>chmod</a:t>
            </a:r>
            <a:r>
              <a:rPr lang="en-US" sz="1600" smtClean="0">
                <a:solidFill>
                  <a:schemeClr val="bg2">
                    <a:lumMod val="50000"/>
                  </a:schemeClr>
                </a:solidFill>
              </a:rPr>
              <a:t>      </a:t>
            </a:r>
            <a:r>
              <a:rPr lang="en-US" sz="1600" smtClean="0">
                <a:solidFill>
                  <a:schemeClr val="bg2">
                    <a:lumMod val="50000"/>
                  </a:schemeClr>
                </a:solidFill>
              </a:rPr>
              <a:t>-</a:t>
            </a:r>
            <a:r>
              <a:rPr lang="en-US" sz="1600" smtClean="0">
                <a:solidFill>
                  <a:schemeClr val="bg2">
                    <a:lumMod val="50000"/>
                  </a:schemeClr>
                </a:solidFill>
              </a:rPr>
              <a:t>t</a:t>
            </a:r>
            <a:r>
              <a:rPr lang="en-US" sz="1600" smtClean="0">
                <a:solidFill>
                  <a:schemeClr val="bg2">
                    <a:lumMod val="50000"/>
                  </a:schemeClr>
                </a:solidFill>
              </a:rPr>
              <a:t>       </a:t>
            </a:r>
            <a:r>
              <a:rPr lang="en-US" sz="1600" dirty="0" err="1">
                <a:solidFill>
                  <a:schemeClr val="bg2">
                    <a:lumMod val="50000"/>
                  </a:schemeClr>
                </a:solidFill>
              </a:rPr>
              <a:t>myfile</a:t>
            </a:r>
            <a:r>
              <a:rPr lang="en-US" sz="1600" dirty="0">
                <a:solidFill>
                  <a:schemeClr val="bg2">
                    <a:lumMod val="50000"/>
                  </a:schemeClr>
                </a:solidFill>
              </a:rPr>
              <a:t> </a:t>
            </a:r>
            <a:r>
              <a:rPr lang="en-US" sz="1600" dirty="0" smtClean="0">
                <a:solidFill>
                  <a:schemeClr val="bg2">
                    <a:lumMod val="50000"/>
                  </a:schemeClr>
                </a:solidFill>
              </a:rPr>
              <a:t>             </a:t>
            </a:r>
            <a:r>
              <a:rPr lang="en-US" sz="1600" dirty="0">
                <a:solidFill>
                  <a:schemeClr val="bg2">
                    <a:lumMod val="50000"/>
                  </a:schemeClr>
                </a:solidFill>
              </a:rPr>
              <a:t>W</a:t>
            </a:r>
            <a:r>
              <a:rPr lang="en-US" sz="1600" dirty="0" smtClean="0">
                <a:solidFill>
                  <a:schemeClr val="bg2">
                    <a:lumMod val="50000"/>
                  </a:schemeClr>
                </a:solidFill>
              </a:rPr>
              <a:t>ill role back </a:t>
            </a:r>
            <a:r>
              <a:rPr lang="en-US" sz="1600" dirty="0">
                <a:solidFill>
                  <a:schemeClr val="bg2">
                    <a:lumMod val="50000"/>
                  </a:schemeClr>
                </a:solidFill>
              </a:rPr>
              <a:t>special permissions </a:t>
            </a:r>
            <a:r>
              <a:rPr lang="en-US" sz="1600" dirty="0" smtClean="0">
                <a:solidFill>
                  <a:schemeClr val="bg2">
                    <a:lumMod val="50000"/>
                  </a:schemeClr>
                </a:solidFill>
              </a:rPr>
              <a:t>from other user </a:t>
            </a:r>
            <a:endParaRPr lang="en-US" sz="1600" dirty="0">
              <a:solidFill>
                <a:schemeClr val="bg2">
                  <a:lumMod val="50000"/>
                </a:schemeClr>
              </a:solidFill>
            </a:endParaRPr>
          </a:p>
          <a:p>
            <a:pPr>
              <a:buNone/>
            </a:pPr>
            <a:r>
              <a:rPr lang="en-US" sz="1600" dirty="0">
                <a:solidFill>
                  <a:schemeClr val="bg2">
                    <a:lumMod val="50000"/>
                  </a:schemeClr>
                </a:solidFill>
              </a:rPr>
              <a:t>     # </a:t>
            </a:r>
            <a:r>
              <a:rPr lang="en-US" sz="1600" dirty="0" err="1">
                <a:solidFill>
                  <a:schemeClr val="bg2">
                    <a:lumMod val="50000"/>
                  </a:schemeClr>
                </a:solidFill>
              </a:rPr>
              <a:t>ls</a:t>
            </a:r>
            <a:r>
              <a:rPr lang="en-US" sz="1600" dirty="0">
                <a:solidFill>
                  <a:schemeClr val="bg2">
                    <a:lumMod val="50000"/>
                  </a:schemeClr>
                </a:solidFill>
              </a:rPr>
              <a:t> –l        </a:t>
            </a:r>
            <a:r>
              <a:rPr lang="en-US" sz="1600" dirty="0" err="1">
                <a:solidFill>
                  <a:schemeClr val="bg2">
                    <a:lumMod val="50000"/>
                  </a:schemeClr>
                </a:solidFill>
              </a:rPr>
              <a:t>myfile</a:t>
            </a:r>
            <a:endParaRPr lang="en-US" sz="1600" dirty="0">
              <a:solidFill>
                <a:schemeClr val="bg2">
                  <a:lumMod val="50000"/>
                </a:schemeClr>
              </a:solidFill>
            </a:endParaRPr>
          </a:p>
          <a:p>
            <a:pPr>
              <a:buNone/>
            </a:pPr>
            <a:r>
              <a:rPr lang="en-US" sz="1600" dirty="0">
                <a:solidFill>
                  <a:schemeClr val="bg2">
                    <a:lumMod val="50000"/>
                  </a:schemeClr>
                </a:solidFill>
              </a:rPr>
              <a:t>     </a:t>
            </a:r>
            <a:r>
              <a:rPr lang="en-US" sz="1600" dirty="0"/>
              <a:t>-</a:t>
            </a:r>
            <a:r>
              <a:rPr lang="en-US" sz="1600" dirty="0" err="1" smtClean="0"/>
              <a:t>rwxr</a:t>
            </a:r>
            <a:r>
              <a:rPr lang="en-US" sz="1600" dirty="0" smtClean="0"/>
              <a:t>----x       </a:t>
            </a:r>
            <a:r>
              <a:rPr lang="en-US" sz="1600" dirty="0"/>
              <a:t>1     </a:t>
            </a:r>
            <a:r>
              <a:rPr lang="en-US" sz="1600" dirty="0" err="1"/>
              <a:t>ali</a:t>
            </a:r>
            <a:r>
              <a:rPr lang="en-US" sz="1600" dirty="0"/>
              <a:t>      faculty       12 may 09:35       </a:t>
            </a:r>
            <a:r>
              <a:rPr lang="en-US" sz="1600" dirty="0" err="1"/>
              <a:t>myfile</a:t>
            </a:r>
            <a:endParaRPr lang="en-US" sz="1600" dirty="0"/>
          </a:p>
          <a:p>
            <a:pPr>
              <a:buNone/>
            </a:pPr>
            <a:endParaRPr lang="en-US" sz="1500" dirty="0" smtClean="0">
              <a:solidFill>
                <a:schemeClr val="bg2">
                  <a:lumMod val="50000"/>
                </a:schemeClr>
              </a:solidFill>
            </a:endParaRPr>
          </a:p>
          <a:p>
            <a:pPr>
              <a:buNone/>
            </a:pPr>
            <a:endParaRPr lang="en-US" sz="1400" dirty="0" smtClean="0">
              <a:solidFill>
                <a:schemeClr val="bg2">
                  <a:lumMod val="50000"/>
                </a:schemeClr>
              </a:solidFill>
            </a:endParaRPr>
          </a:p>
          <a:p>
            <a:pPr>
              <a:buNone/>
            </a:pPr>
            <a:r>
              <a:rPr lang="en-US" sz="1600" dirty="0" smtClean="0">
                <a:solidFill>
                  <a:schemeClr val="bg2">
                    <a:lumMod val="50000"/>
                  </a:schemeClr>
                </a:solidFill>
              </a:rPr>
              <a:t>    </a:t>
            </a:r>
            <a:endParaRPr lang="en-US" sz="1600" dirty="0" smtClean="0">
              <a:solidFill>
                <a:schemeClr val="bg2">
                  <a:lumMod val="25000"/>
                </a:schemeClr>
              </a:solidFill>
            </a:endParaRPr>
          </a:p>
          <a:p>
            <a:pPr lvl="1">
              <a:buFont typeface="Wingdings" pitchFamily="2" charset="2"/>
              <a:buChar char="Ø"/>
            </a:pPr>
            <a:endParaRPr lang="en-US" sz="1600" dirty="0" smtClean="0">
              <a:solidFill>
                <a:schemeClr val="bg2">
                  <a:lumMod val="25000"/>
                </a:schemeClr>
              </a:solidFill>
            </a:endParaRPr>
          </a:p>
          <a:p>
            <a:pPr lvl="1">
              <a:buNone/>
            </a:pPr>
            <a:endParaRPr lang="en-US" sz="1600" dirty="0" smtClean="0">
              <a:solidFill>
                <a:schemeClr val="bg2">
                  <a:lumMod val="25000"/>
                </a:schemeClr>
              </a:solidFill>
            </a:endParaRPr>
          </a:p>
          <a:p>
            <a:pPr lvl="1">
              <a:buNone/>
            </a:pPr>
            <a:r>
              <a:rPr lang="en-US" sz="1600" dirty="0" smtClean="0">
                <a:solidFill>
                  <a:schemeClr val="bg2">
                    <a:lumMod val="25000"/>
                  </a:schemeClr>
                </a:solidFill>
              </a:rPr>
              <a:t>                     </a:t>
            </a:r>
          </a:p>
        </p:txBody>
      </p:sp>
    </p:spTree>
    <p:extLst>
      <p:ext uri="{BB962C8B-B14F-4D97-AF65-F5344CB8AC3E}">
        <p14:creationId xmlns:p14="http://schemas.microsoft.com/office/powerpoint/2010/main" xmlns="" val="2366544844"/>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533401"/>
            <a:ext cx="8839200" cy="6019799"/>
          </a:xfrm>
        </p:spPr>
        <p:txBody>
          <a:bodyPr>
            <a:normAutofit/>
          </a:bodyPr>
          <a:lstStyle/>
          <a:p>
            <a:pPr>
              <a:buFont typeface="Arial" pitchFamily="34" charset="0"/>
              <a:buChar char="•"/>
            </a:pPr>
            <a:r>
              <a:rPr lang="en-US" sz="1600" dirty="0" smtClean="0">
                <a:solidFill>
                  <a:schemeClr val="bg2">
                    <a:lumMod val="50000"/>
                  </a:schemeClr>
                </a:solidFill>
              </a:rPr>
              <a:t>/    </a:t>
            </a:r>
            <a:r>
              <a:rPr lang="en-US" sz="1400" dirty="0" smtClean="0">
                <a:solidFill>
                  <a:schemeClr val="bg2">
                    <a:lumMod val="50000"/>
                  </a:schemeClr>
                </a:solidFill>
              </a:rPr>
              <a:t>     “native root” – It is the main directory in which all the rest UNIX directories are located </a:t>
            </a:r>
          </a:p>
          <a:p>
            <a:pPr>
              <a:buFont typeface="Arial" pitchFamily="34" charset="0"/>
              <a:buChar char="•"/>
            </a:pPr>
            <a:r>
              <a:rPr lang="en-US" sz="1600" dirty="0" smtClean="0">
                <a:solidFill>
                  <a:schemeClr val="bg2">
                    <a:lumMod val="75000"/>
                  </a:schemeClr>
                </a:solidFill>
              </a:rPr>
              <a:t>/bin   -</a:t>
            </a:r>
            <a:r>
              <a:rPr lang="en-US" sz="1400" dirty="0" smtClean="0">
                <a:solidFill>
                  <a:schemeClr val="bg2">
                    <a:lumMod val="50000"/>
                  </a:schemeClr>
                </a:solidFill>
              </a:rPr>
              <a:t>It requires about 550mb of space, contain essential commands used by the system  </a:t>
            </a:r>
          </a:p>
          <a:p>
            <a:pPr>
              <a:buNone/>
            </a:pPr>
            <a:r>
              <a:rPr lang="en-US" sz="1400" dirty="0" smtClean="0">
                <a:solidFill>
                  <a:schemeClr val="bg2">
                    <a:lumMod val="50000"/>
                  </a:schemeClr>
                </a:solidFill>
              </a:rPr>
              <a:t>                  when running and booting UNIX</a:t>
            </a:r>
            <a:r>
              <a:rPr lang="en-US" sz="1400" dirty="0" smtClean="0">
                <a:solidFill>
                  <a:schemeClr val="accent1">
                    <a:lumMod val="75000"/>
                  </a:schemeClr>
                </a:solidFill>
              </a:rPr>
              <a:t>.</a:t>
            </a:r>
            <a:r>
              <a:rPr lang="en-US" sz="1600" dirty="0" smtClean="0">
                <a:solidFill>
                  <a:schemeClr val="bg2">
                    <a:lumMod val="75000"/>
                  </a:schemeClr>
                </a:solidFill>
              </a:rPr>
              <a:t> </a:t>
            </a:r>
          </a:p>
          <a:p>
            <a:pPr>
              <a:buFont typeface="Arial" pitchFamily="34" charset="0"/>
              <a:buChar char="•"/>
            </a:pPr>
            <a:r>
              <a:rPr lang="en-US" sz="1600" dirty="0" smtClean="0">
                <a:solidFill>
                  <a:schemeClr val="bg2">
                    <a:lumMod val="75000"/>
                  </a:schemeClr>
                </a:solidFill>
              </a:rPr>
              <a:t>/</a:t>
            </a:r>
            <a:r>
              <a:rPr lang="en-US" sz="1600" dirty="0" err="1" smtClean="0">
                <a:solidFill>
                  <a:schemeClr val="bg2">
                    <a:lumMod val="75000"/>
                  </a:schemeClr>
                </a:solidFill>
              </a:rPr>
              <a:t>sbin</a:t>
            </a:r>
            <a:r>
              <a:rPr lang="en-US" sz="1600" dirty="0" smtClean="0">
                <a:solidFill>
                  <a:schemeClr val="bg2">
                    <a:lumMod val="75000"/>
                  </a:schemeClr>
                </a:solidFill>
              </a:rPr>
              <a:t>   </a:t>
            </a:r>
            <a:r>
              <a:rPr lang="en-US" sz="1400" dirty="0" smtClean="0">
                <a:solidFill>
                  <a:schemeClr val="bg2">
                    <a:lumMod val="75000"/>
                  </a:schemeClr>
                </a:solidFill>
              </a:rPr>
              <a:t>-</a:t>
            </a:r>
            <a:r>
              <a:rPr lang="en-US" sz="1400" dirty="0" smtClean="0">
                <a:solidFill>
                  <a:schemeClr val="bg2">
                    <a:lumMod val="50000"/>
                  </a:schemeClr>
                </a:solidFill>
              </a:rPr>
              <a:t>It requires about 550mb of space, contain essential commands used by the system  </a:t>
            </a:r>
          </a:p>
          <a:p>
            <a:pPr>
              <a:buNone/>
            </a:pPr>
            <a:r>
              <a:rPr lang="en-US" sz="1400" dirty="0" smtClean="0">
                <a:solidFill>
                  <a:schemeClr val="bg2">
                    <a:lumMod val="50000"/>
                  </a:schemeClr>
                </a:solidFill>
              </a:rPr>
              <a:t>                   when running and booting UNIX</a:t>
            </a:r>
            <a:r>
              <a:rPr lang="en-US" sz="1400" dirty="0" smtClean="0">
                <a:solidFill>
                  <a:schemeClr val="accent1">
                    <a:lumMod val="75000"/>
                  </a:schemeClr>
                </a:solidFill>
              </a:rPr>
              <a:t>.</a:t>
            </a:r>
            <a:endParaRPr lang="en-US" sz="1400" dirty="0" smtClean="0">
              <a:solidFill>
                <a:schemeClr val="bg2">
                  <a:lumMod val="75000"/>
                </a:schemeClr>
              </a:solidFill>
            </a:endParaRPr>
          </a:p>
          <a:p>
            <a:pPr>
              <a:buFont typeface="Arial" pitchFamily="34" charset="0"/>
              <a:buChar char="•"/>
            </a:pPr>
            <a:r>
              <a:rPr lang="en-US" sz="1600" dirty="0" smtClean="0">
                <a:solidFill>
                  <a:schemeClr val="bg2">
                    <a:lumMod val="75000"/>
                  </a:schemeClr>
                </a:solidFill>
              </a:rPr>
              <a:t>/boot  </a:t>
            </a:r>
            <a:r>
              <a:rPr lang="en-US" sz="1400" dirty="0" smtClean="0">
                <a:solidFill>
                  <a:schemeClr val="bg2">
                    <a:lumMod val="75000"/>
                  </a:schemeClr>
                </a:solidFill>
              </a:rPr>
              <a:t>-</a:t>
            </a:r>
            <a:r>
              <a:rPr lang="en-US" sz="1400" dirty="0" smtClean="0">
                <a:solidFill>
                  <a:schemeClr val="bg2">
                    <a:lumMod val="50000"/>
                  </a:schemeClr>
                </a:solidFill>
              </a:rPr>
              <a:t>It contains UNIX kernel which is loaded at boot </a:t>
            </a:r>
            <a:r>
              <a:rPr lang="en-US" sz="1400" dirty="0" err="1" smtClean="0">
                <a:solidFill>
                  <a:schemeClr val="bg2">
                    <a:lumMod val="50000"/>
                  </a:schemeClr>
                </a:solidFill>
              </a:rPr>
              <a:t>time</a:t>
            </a:r>
            <a:r>
              <a:rPr lang="en-US" sz="1400" dirty="0" err="1" smtClean="0">
                <a:solidFill>
                  <a:schemeClr val="accent1">
                    <a:lumMod val="75000"/>
                  </a:schemeClr>
                </a:solidFill>
              </a:rPr>
              <a:t>.</a:t>
            </a:r>
            <a:r>
              <a:rPr lang="en-US" sz="1400" dirty="0" err="1" smtClean="0">
                <a:solidFill>
                  <a:schemeClr val="bg2">
                    <a:lumMod val="50000"/>
                  </a:schemeClr>
                </a:solidFill>
              </a:rPr>
              <a:t>It</a:t>
            </a:r>
            <a:r>
              <a:rPr lang="en-US" sz="1400" dirty="0" smtClean="0">
                <a:solidFill>
                  <a:schemeClr val="bg2">
                    <a:lumMod val="50000"/>
                  </a:schemeClr>
                </a:solidFill>
              </a:rPr>
              <a:t> also contain files that contain  </a:t>
            </a:r>
          </a:p>
          <a:p>
            <a:pPr>
              <a:buNone/>
            </a:pPr>
            <a:r>
              <a:rPr lang="en-US" sz="1400" dirty="0" smtClean="0">
                <a:solidFill>
                  <a:schemeClr val="bg2">
                    <a:lumMod val="50000"/>
                  </a:schemeClr>
                </a:solidFill>
              </a:rPr>
              <a:t>                   information for booting Linux.</a:t>
            </a:r>
            <a:r>
              <a:rPr lang="en-US" sz="1600" dirty="0" smtClean="0">
                <a:solidFill>
                  <a:schemeClr val="bg2">
                    <a:lumMod val="75000"/>
                  </a:schemeClr>
                </a:solidFill>
              </a:rPr>
              <a:t>   </a:t>
            </a:r>
          </a:p>
          <a:p>
            <a:pPr>
              <a:buFont typeface="Arial" pitchFamily="34" charset="0"/>
              <a:buChar char="•"/>
            </a:pPr>
            <a:r>
              <a:rPr lang="en-US" sz="1600" dirty="0" smtClean="0">
                <a:solidFill>
                  <a:schemeClr val="bg2">
                    <a:lumMod val="75000"/>
                  </a:schemeClr>
                </a:solidFill>
              </a:rPr>
              <a:t>/</a:t>
            </a:r>
            <a:r>
              <a:rPr lang="en-US" sz="1600" dirty="0" err="1" smtClean="0">
                <a:solidFill>
                  <a:schemeClr val="bg2">
                    <a:lumMod val="75000"/>
                  </a:schemeClr>
                </a:solidFill>
              </a:rPr>
              <a:t>dev</a:t>
            </a:r>
            <a:r>
              <a:rPr lang="en-US" sz="1600" dirty="0" smtClean="0">
                <a:solidFill>
                  <a:schemeClr val="bg2">
                    <a:lumMod val="75000"/>
                  </a:schemeClr>
                </a:solidFill>
              </a:rPr>
              <a:t>    -</a:t>
            </a:r>
            <a:r>
              <a:rPr lang="en-US" sz="1400" dirty="0" smtClean="0">
                <a:solidFill>
                  <a:schemeClr val="bg2">
                    <a:lumMod val="50000"/>
                  </a:schemeClr>
                </a:solidFill>
              </a:rPr>
              <a:t>It contains 7500 files representing devices.</a:t>
            </a:r>
            <a:endParaRPr lang="en-US" sz="1400" dirty="0" smtClean="0">
              <a:solidFill>
                <a:schemeClr val="bg2">
                  <a:lumMod val="75000"/>
                </a:schemeClr>
              </a:solidFill>
            </a:endParaRPr>
          </a:p>
          <a:p>
            <a:pPr>
              <a:buFont typeface="Arial" pitchFamily="34" charset="0"/>
              <a:buChar char="•"/>
            </a:pPr>
            <a:r>
              <a:rPr lang="en-US" sz="1600" dirty="0" smtClean="0">
                <a:solidFill>
                  <a:schemeClr val="bg2">
                    <a:lumMod val="75000"/>
                  </a:schemeClr>
                </a:solidFill>
              </a:rPr>
              <a:t>/</a:t>
            </a:r>
            <a:r>
              <a:rPr lang="en-US" sz="1600" dirty="0" err="1" smtClean="0">
                <a:solidFill>
                  <a:schemeClr val="bg2">
                    <a:lumMod val="75000"/>
                  </a:schemeClr>
                </a:solidFill>
              </a:rPr>
              <a:t>etc</a:t>
            </a:r>
            <a:r>
              <a:rPr lang="en-US" sz="1600" dirty="0" smtClean="0">
                <a:solidFill>
                  <a:schemeClr val="bg2">
                    <a:lumMod val="75000"/>
                  </a:schemeClr>
                </a:solidFill>
              </a:rPr>
              <a:t>     -</a:t>
            </a:r>
            <a:r>
              <a:rPr lang="en-US" sz="1400" dirty="0" smtClean="0">
                <a:solidFill>
                  <a:schemeClr val="bg2">
                    <a:lumMod val="50000"/>
                  </a:schemeClr>
                </a:solidFill>
              </a:rPr>
              <a:t>It contains more then 20mb system configuration files and directories .Containing  </a:t>
            </a:r>
          </a:p>
          <a:p>
            <a:pPr>
              <a:buNone/>
            </a:pPr>
            <a:r>
              <a:rPr lang="en-US" sz="1400" dirty="0" smtClean="0">
                <a:solidFill>
                  <a:schemeClr val="bg2">
                    <a:lumMod val="50000"/>
                  </a:schemeClr>
                </a:solidFill>
              </a:rPr>
              <a:t>                   some major software packages like apache , </a:t>
            </a:r>
            <a:r>
              <a:rPr lang="en-US" sz="1400" dirty="0" err="1" smtClean="0">
                <a:solidFill>
                  <a:schemeClr val="bg2">
                    <a:lumMod val="50000"/>
                  </a:schemeClr>
                </a:solidFill>
              </a:rPr>
              <a:t>Openssh</a:t>
            </a:r>
            <a:r>
              <a:rPr lang="en-US" sz="1400" dirty="0" smtClean="0">
                <a:solidFill>
                  <a:schemeClr val="bg2">
                    <a:lumMod val="50000"/>
                  </a:schemeClr>
                </a:solidFill>
              </a:rPr>
              <a:t> and </a:t>
            </a:r>
            <a:r>
              <a:rPr lang="en-US" sz="1400" dirty="0" err="1" smtClean="0">
                <a:solidFill>
                  <a:schemeClr val="bg2">
                    <a:lumMod val="50000"/>
                  </a:schemeClr>
                </a:solidFill>
              </a:rPr>
              <a:t>passwd</a:t>
            </a:r>
            <a:r>
              <a:rPr lang="en-US" sz="1400" dirty="0" smtClean="0">
                <a:solidFill>
                  <a:schemeClr val="bg2">
                    <a:lumMod val="50000"/>
                  </a:schemeClr>
                </a:solidFill>
              </a:rPr>
              <a:t> file.</a:t>
            </a:r>
            <a:r>
              <a:rPr lang="en-US" sz="1600" dirty="0" smtClean="0">
                <a:solidFill>
                  <a:schemeClr val="bg2">
                    <a:lumMod val="75000"/>
                  </a:schemeClr>
                </a:solidFill>
              </a:rPr>
              <a:t> </a:t>
            </a:r>
          </a:p>
          <a:p>
            <a:pPr>
              <a:buFont typeface="Arial" pitchFamily="34" charset="0"/>
              <a:buChar char="•"/>
            </a:pPr>
            <a:r>
              <a:rPr lang="en-US" sz="1600" dirty="0" smtClean="0">
                <a:solidFill>
                  <a:schemeClr val="bg2">
                    <a:lumMod val="75000"/>
                  </a:schemeClr>
                </a:solidFill>
              </a:rPr>
              <a:t>/home -</a:t>
            </a:r>
            <a:r>
              <a:rPr lang="en-US" sz="1400" dirty="0" smtClean="0">
                <a:solidFill>
                  <a:schemeClr val="bg2">
                    <a:lumMod val="50000"/>
                  </a:schemeClr>
                </a:solidFill>
              </a:rPr>
              <a:t>It contains the directories of all the normal users, when ever a new user is created  </a:t>
            </a:r>
          </a:p>
          <a:p>
            <a:pPr>
              <a:buNone/>
            </a:pPr>
            <a:r>
              <a:rPr lang="en-US" sz="1400" dirty="0" smtClean="0">
                <a:solidFill>
                  <a:schemeClr val="bg2">
                    <a:lumMod val="50000"/>
                  </a:schemeClr>
                </a:solidFill>
              </a:rPr>
              <a:t>                   then automatically a directory will be created by his/her name inside home directory.</a:t>
            </a:r>
          </a:p>
          <a:p>
            <a:pPr>
              <a:buNone/>
            </a:pPr>
            <a:r>
              <a:rPr lang="en-US" sz="1400" dirty="0" smtClean="0">
                <a:solidFill>
                  <a:schemeClr val="bg2">
                    <a:lumMod val="50000"/>
                  </a:schemeClr>
                </a:solidFill>
              </a:rPr>
              <a:t>                   when ever a user will login then he/she will automatically will jump in his/her home  </a:t>
            </a:r>
          </a:p>
          <a:p>
            <a:pPr>
              <a:buNone/>
            </a:pPr>
            <a:r>
              <a:rPr lang="en-US" sz="1400" dirty="0" smtClean="0">
                <a:solidFill>
                  <a:schemeClr val="bg2">
                    <a:lumMod val="50000"/>
                  </a:schemeClr>
                </a:solidFill>
              </a:rPr>
              <a:t>                   directory.</a:t>
            </a:r>
          </a:p>
          <a:p>
            <a:pPr>
              <a:buFont typeface="Arial" pitchFamily="34" charset="0"/>
              <a:buChar char="•"/>
            </a:pPr>
            <a:r>
              <a:rPr lang="en-US" sz="1600" dirty="0" smtClean="0">
                <a:solidFill>
                  <a:schemeClr val="bg2">
                    <a:lumMod val="75000"/>
                  </a:schemeClr>
                </a:solidFill>
              </a:rPr>
              <a:t>/</a:t>
            </a:r>
            <a:r>
              <a:rPr lang="en-US" sz="1600" dirty="0" err="1" smtClean="0">
                <a:solidFill>
                  <a:schemeClr val="bg2">
                    <a:lumMod val="75000"/>
                  </a:schemeClr>
                </a:solidFill>
              </a:rPr>
              <a:t>proc</a:t>
            </a:r>
            <a:r>
              <a:rPr lang="en-US" sz="1600" dirty="0" smtClean="0">
                <a:solidFill>
                  <a:schemeClr val="bg2">
                    <a:lumMod val="75000"/>
                  </a:schemeClr>
                </a:solidFill>
              </a:rPr>
              <a:t>  -</a:t>
            </a:r>
            <a:r>
              <a:rPr lang="en-US" sz="1400" dirty="0" smtClean="0">
                <a:solidFill>
                  <a:schemeClr val="bg2">
                    <a:lumMod val="50000"/>
                  </a:schemeClr>
                </a:solidFill>
              </a:rPr>
              <a:t>It only exist while UNIX is running and it shows different memory usage.</a:t>
            </a:r>
            <a:r>
              <a:rPr lang="en-US" sz="1400" dirty="0" smtClean="0">
                <a:solidFill>
                  <a:schemeClr val="bg2">
                    <a:lumMod val="75000"/>
                  </a:schemeClr>
                </a:solidFill>
              </a:rPr>
              <a:t> </a:t>
            </a:r>
            <a:r>
              <a:rPr lang="en-US" sz="1600" dirty="0" smtClean="0">
                <a:solidFill>
                  <a:schemeClr val="bg2">
                    <a:lumMod val="75000"/>
                  </a:schemeClr>
                </a:solidFill>
              </a:rPr>
              <a:t> </a:t>
            </a:r>
          </a:p>
          <a:p>
            <a:pPr>
              <a:buFont typeface="Arial" pitchFamily="34" charset="0"/>
              <a:buChar char="•"/>
            </a:pPr>
            <a:r>
              <a:rPr lang="en-US" sz="1600" dirty="0" smtClean="0">
                <a:solidFill>
                  <a:schemeClr val="bg2">
                    <a:lumMod val="75000"/>
                  </a:schemeClr>
                </a:solidFill>
              </a:rPr>
              <a:t>/</a:t>
            </a:r>
            <a:r>
              <a:rPr lang="en-US" sz="1600" dirty="0" err="1" smtClean="0">
                <a:solidFill>
                  <a:schemeClr val="bg2">
                    <a:lumMod val="75000"/>
                  </a:schemeClr>
                </a:solidFill>
              </a:rPr>
              <a:t>usr</a:t>
            </a:r>
            <a:r>
              <a:rPr lang="en-US" sz="1600" dirty="0" smtClean="0">
                <a:solidFill>
                  <a:schemeClr val="bg2">
                    <a:lumMod val="75000"/>
                  </a:schemeClr>
                </a:solidFill>
              </a:rPr>
              <a:t>    </a:t>
            </a:r>
            <a:r>
              <a:rPr lang="en-US" sz="1400" dirty="0" smtClean="0">
                <a:solidFill>
                  <a:schemeClr val="bg2">
                    <a:lumMod val="50000"/>
                  </a:schemeClr>
                </a:solidFill>
              </a:rPr>
              <a:t>-It is </a:t>
            </a:r>
            <a:r>
              <a:rPr lang="en-US" sz="1400" dirty="0" err="1" smtClean="0">
                <a:solidFill>
                  <a:schemeClr val="bg2">
                    <a:lumMod val="50000"/>
                  </a:schemeClr>
                </a:solidFill>
              </a:rPr>
              <a:t>approx</a:t>
            </a:r>
            <a:r>
              <a:rPr lang="en-US" sz="1400" dirty="0" smtClean="0">
                <a:solidFill>
                  <a:schemeClr val="bg2">
                    <a:lumMod val="50000"/>
                  </a:schemeClr>
                </a:solidFill>
              </a:rPr>
              <a:t> 5GB in size and contains software applications and libraries.</a:t>
            </a:r>
          </a:p>
          <a:p>
            <a:pPr>
              <a:buFont typeface="Arial" pitchFamily="34" charset="0"/>
              <a:buChar char="•"/>
            </a:pPr>
            <a:r>
              <a:rPr lang="en-US" sz="1600" dirty="0" smtClean="0">
                <a:solidFill>
                  <a:schemeClr val="bg2">
                    <a:lumMod val="75000"/>
                  </a:schemeClr>
                </a:solidFill>
              </a:rPr>
              <a:t>/</a:t>
            </a:r>
            <a:r>
              <a:rPr lang="en-US" sz="1600" dirty="0" err="1" smtClean="0">
                <a:solidFill>
                  <a:schemeClr val="bg2">
                    <a:lumMod val="75000"/>
                  </a:schemeClr>
                </a:solidFill>
              </a:rPr>
              <a:t>tmp</a:t>
            </a:r>
            <a:r>
              <a:rPr lang="en-US" sz="1600" dirty="0" smtClean="0">
                <a:solidFill>
                  <a:schemeClr val="bg2">
                    <a:lumMod val="75000"/>
                  </a:schemeClr>
                </a:solidFill>
              </a:rPr>
              <a:t>   </a:t>
            </a:r>
            <a:r>
              <a:rPr lang="en-US" sz="1400" dirty="0" smtClean="0">
                <a:solidFill>
                  <a:schemeClr val="bg2">
                    <a:lumMod val="50000"/>
                  </a:schemeClr>
                </a:solidFill>
              </a:rPr>
              <a:t>-it is used for </a:t>
            </a:r>
            <a:r>
              <a:rPr lang="en-US" sz="1400" dirty="0" err="1" smtClean="0">
                <a:solidFill>
                  <a:schemeClr val="bg2">
                    <a:lumMod val="50000"/>
                  </a:schemeClr>
                </a:solidFill>
              </a:rPr>
              <a:t>temporaty</a:t>
            </a:r>
            <a:r>
              <a:rPr lang="en-US" sz="1400" dirty="0" smtClean="0">
                <a:solidFill>
                  <a:schemeClr val="bg2">
                    <a:lumMod val="50000"/>
                  </a:schemeClr>
                </a:solidFill>
              </a:rPr>
              <a:t> file </a:t>
            </a:r>
            <a:r>
              <a:rPr lang="en-US" sz="1400" dirty="0" err="1" smtClean="0">
                <a:solidFill>
                  <a:schemeClr val="bg2">
                    <a:lumMod val="50000"/>
                  </a:schemeClr>
                </a:solidFill>
              </a:rPr>
              <a:t>storage.The</a:t>
            </a:r>
            <a:r>
              <a:rPr lang="en-US" sz="1400" dirty="0" smtClean="0">
                <a:solidFill>
                  <a:schemeClr val="bg2">
                    <a:lumMod val="50000"/>
                  </a:schemeClr>
                </a:solidFill>
              </a:rPr>
              <a:t> </a:t>
            </a:r>
            <a:r>
              <a:rPr lang="en-US" sz="1400" dirty="0" err="1" smtClean="0">
                <a:solidFill>
                  <a:schemeClr val="bg2">
                    <a:lumMod val="50000"/>
                  </a:schemeClr>
                </a:solidFill>
              </a:rPr>
              <a:t>tmp</a:t>
            </a:r>
            <a:r>
              <a:rPr lang="en-US" sz="1400" dirty="0" smtClean="0">
                <a:solidFill>
                  <a:schemeClr val="bg2">
                    <a:lumMod val="50000"/>
                  </a:schemeClr>
                </a:solidFill>
              </a:rPr>
              <a:t> directory is cleaned of each day and will  </a:t>
            </a:r>
          </a:p>
          <a:p>
            <a:pPr>
              <a:buNone/>
            </a:pPr>
            <a:r>
              <a:rPr lang="en-US" sz="1400" dirty="0" smtClean="0">
                <a:solidFill>
                  <a:schemeClr val="bg2">
                    <a:lumMod val="50000"/>
                  </a:schemeClr>
                </a:solidFill>
              </a:rPr>
              <a:t>                    delete files that are not used for 10 days.</a:t>
            </a:r>
          </a:p>
          <a:p>
            <a:pPr>
              <a:buFont typeface="Arial" pitchFamily="34" charset="0"/>
              <a:buChar char="•"/>
            </a:pPr>
            <a:r>
              <a:rPr lang="en-US" sz="1600" dirty="0" smtClean="0">
                <a:solidFill>
                  <a:schemeClr val="bg2">
                    <a:lumMod val="75000"/>
                  </a:schemeClr>
                </a:solidFill>
              </a:rPr>
              <a:t>/</a:t>
            </a:r>
            <a:r>
              <a:rPr lang="en-US" sz="1600" dirty="0" err="1" smtClean="0">
                <a:solidFill>
                  <a:schemeClr val="bg2">
                    <a:lumMod val="75000"/>
                  </a:schemeClr>
                </a:solidFill>
              </a:rPr>
              <a:t>var</a:t>
            </a:r>
            <a:r>
              <a:rPr lang="en-US" sz="1600" dirty="0" smtClean="0">
                <a:solidFill>
                  <a:schemeClr val="bg2">
                    <a:lumMod val="75000"/>
                  </a:schemeClr>
                </a:solidFill>
              </a:rPr>
              <a:t>     -</a:t>
            </a:r>
            <a:r>
              <a:rPr lang="en-US" sz="1400" dirty="0" smtClean="0">
                <a:solidFill>
                  <a:schemeClr val="bg2">
                    <a:lumMod val="50000"/>
                  </a:schemeClr>
                </a:solidFill>
              </a:rPr>
              <a:t>It contains directories and sub directories used by various system services </a:t>
            </a:r>
            <a:r>
              <a:rPr lang="en-US" sz="1400" dirty="0" err="1" smtClean="0">
                <a:solidFill>
                  <a:schemeClr val="bg2">
                    <a:lumMod val="50000"/>
                  </a:schemeClr>
                </a:solidFill>
              </a:rPr>
              <a:t>e.g</a:t>
            </a:r>
            <a:r>
              <a:rPr lang="en-US" sz="1400" dirty="0" smtClean="0">
                <a:solidFill>
                  <a:schemeClr val="bg2">
                    <a:lumMod val="50000"/>
                  </a:schemeClr>
                </a:solidFill>
              </a:rPr>
              <a:t> mail ,  </a:t>
            </a:r>
          </a:p>
          <a:p>
            <a:pPr>
              <a:buNone/>
            </a:pPr>
            <a:r>
              <a:rPr lang="en-US" sz="1400" dirty="0" smtClean="0">
                <a:solidFill>
                  <a:schemeClr val="bg2">
                    <a:lumMod val="50000"/>
                  </a:schemeClr>
                </a:solidFill>
              </a:rPr>
              <a:t>                    ftp etc… </a:t>
            </a:r>
          </a:p>
          <a:p>
            <a:pPr>
              <a:buNone/>
            </a:pPr>
            <a:endParaRPr lang="en-US" sz="1600" dirty="0" smtClean="0">
              <a:solidFill>
                <a:schemeClr val="bg2">
                  <a:lumMod val="75000"/>
                </a:schemeClr>
              </a:solidFill>
            </a:endParaRPr>
          </a:p>
        </p:txBody>
      </p:sp>
      <p:sp>
        <p:nvSpPr>
          <p:cNvPr id="3" name="Title 2"/>
          <p:cNvSpPr>
            <a:spLocks noGrp="1"/>
          </p:cNvSpPr>
          <p:nvPr>
            <p:ph type="title"/>
          </p:nvPr>
        </p:nvSpPr>
        <p:spPr>
          <a:xfrm>
            <a:off x="457200" y="-152400"/>
            <a:ext cx="8229600" cy="914400"/>
          </a:xfrm>
        </p:spPr>
        <p:txBody>
          <a:bodyPr/>
          <a:lstStyle/>
          <a:p>
            <a:r>
              <a:rPr lang="en-US" dirty="0" smtClean="0">
                <a:solidFill>
                  <a:schemeClr val="bg2">
                    <a:lumMod val="50000"/>
                  </a:schemeClr>
                </a:solidFill>
              </a:rPr>
              <a:t>Directory structure </a:t>
            </a:r>
            <a:endParaRPr lang="en-US" dirty="0">
              <a:solidFill>
                <a:schemeClr val="bg2">
                  <a:lumMod val="50000"/>
                </a:schemeClr>
              </a:solidFill>
            </a:endParaRPr>
          </a:p>
        </p:txBody>
      </p:sp>
    </p:spTree>
    <p:extLst>
      <p:ext uri="{BB962C8B-B14F-4D97-AF65-F5344CB8AC3E}">
        <p14:creationId xmlns:p14="http://schemas.microsoft.com/office/powerpoint/2010/main" xmlns="" val="1489407304"/>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a:xfrm>
            <a:off x="1752600" y="76200"/>
            <a:ext cx="7543800" cy="6400800"/>
          </a:xfrm>
        </p:spPr>
        <p:txBody>
          <a:bodyPr>
            <a:normAutofit/>
          </a:bodyPr>
          <a:lstStyle/>
          <a:p>
            <a:r>
              <a:rPr lang="en-US" sz="3600" dirty="0" smtClean="0">
                <a:solidFill>
                  <a:srgbClr val="0070C0"/>
                </a:solidFill>
              </a:rPr>
              <a:t>Types of Files</a:t>
            </a:r>
            <a:br>
              <a:rPr lang="en-US" sz="3600" dirty="0" smtClean="0">
                <a:solidFill>
                  <a:srgbClr val="0070C0"/>
                </a:solidFill>
              </a:rPr>
            </a:br>
            <a:r>
              <a:rPr lang="en-US" sz="3600" dirty="0" smtClean="0">
                <a:solidFill>
                  <a:srgbClr val="0070C0"/>
                </a:solidFill>
              </a:rPr>
              <a:t> </a:t>
            </a:r>
            <a:br>
              <a:rPr lang="en-US" sz="3600" dirty="0" smtClean="0">
                <a:solidFill>
                  <a:srgbClr val="0070C0"/>
                </a:solidFill>
              </a:rPr>
            </a:br>
            <a:r>
              <a:rPr lang="en-US" sz="2700" dirty="0" smtClean="0">
                <a:solidFill>
                  <a:schemeClr val="bg2">
                    <a:lumMod val="50000"/>
                  </a:schemeClr>
                </a:solidFill>
              </a:rPr>
              <a:t>-simple/ordinary files</a:t>
            </a:r>
            <a:br>
              <a:rPr lang="en-US" sz="2700" dirty="0" smtClean="0">
                <a:solidFill>
                  <a:schemeClr val="bg2">
                    <a:lumMod val="50000"/>
                  </a:schemeClr>
                </a:solidFill>
              </a:rPr>
            </a:br>
            <a:r>
              <a:rPr lang="en-US" sz="1600" dirty="0" smtClean="0">
                <a:solidFill>
                  <a:schemeClr val="bg2">
                    <a:lumMod val="50000"/>
                  </a:schemeClr>
                </a:solidFill>
              </a:rPr>
              <a:t>------simple text files</a:t>
            </a:r>
            <a:br>
              <a:rPr lang="en-US" sz="1600" dirty="0" smtClean="0">
                <a:solidFill>
                  <a:schemeClr val="bg2">
                    <a:lumMod val="50000"/>
                  </a:schemeClr>
                </a:solidFill>
              </a:rPr>
            </a:br>
            <a:r>
              <a:rPr lang="en-US" sz="2700" dirty="0" smtClean="0">
                <a:solidFill>
                  <a:schemeClr val="bg2">
                    <a:lumMod val="50000"/>
                  </a:schemeClr>
                </a:solidFill>
              </a:rPr>
              <a:t/>
            </a:r>
            <a:br>
              <a:rPr lang="en-US" sz="2700" dirty="0" smtClean="0">
                <a:solidFill>
                  <a:schemeClr val="bg2">
                    <a:lumMod val="50000"/>
                  </a:schemeClr>
                </a:solidFill>
              </a:rPr>
            </a:br>
            <a:r>
              <a:rPr lang="en-US" sz="2700" dirty="0" smtClean="0">
                <a:solidFill>
                  <a:schemeClr val="bg2">
                    <a:lumMod val="50000"/>
                  </a:schemeClr>
                </a:solidFill>
              </a:rPr>
              <a:t>-directory</a:t>
            </a:r>
            <a:br>
              <a:rPr lang="en-US" sz="2700" dirty="0" smtClean="0">
                <a:solidFill>
                  <a:schemeClr val="bg2">
                    <a:lumMod val="50000"/>
                  </a:schemeClr>
                </a:solidFill>
              </a:rPr>
            </a:br>
            <a:r>
              <a:rPr lang="en-US" sz="1600" dirty="0" smtClean="0">
                <a:solidFill>
                  <a:schemeClr val="bg2">
                    <a:lumMod val="50000"/>
                  </a:schemeClr>
                </a:solidFill>
              </a:rPr>
              <a:t>------contain more directories and files</a:t>
            </a:r>
            <a:br>
              <a:rPr lang="en-US" sz="1600" dirty="0" smtClean="0">
                <a:solidFill>
                  <a:schemeClr val="bg2">
                    <a:lumMod val="50000"/>
                  </a:schemeClr>
                </a:solidFill>
              </a:rPr>
            </a:br>
            <a:r>
              <a:rPr lang="en-US" sz="2700" dirty="0" smtClean="0">
                <a:solidFill>
                  <a:schemeClr val="bg2">
                    <a:lumMod val="50000"/>
                  </a:schemeClr>
                </a:solidFill>
              </a:rPr>
              <a:t/>
            </a:r>
            <a:br>
              <a:rPr lang="en-US" sz="2700" dirty="0" smtClean="0">
                <a:solidFill>
                  <a:schemeClr val="bg2">
                    <a:lumMod val="50000"/>
                  </a:schemeClr>
                </a:solidFill>
              </a:rPr>
            </a:br>
            <a:r>
              <a:rPr lang="en-US" sz="2700" dirty="0" smtClean="0">
                <a:solidFill>
                  <a:schemeClr val="bg2">
                    <a:lumMod val="50000"/>
                  </a:schemeClr>
                </a:solidFill>
              </a:rPr>
              <a:t>-symbolic (soft) links</a:t>
            </a:r>
            <a:br>
              <a:rPr lang="en-US" sz="2700" dirty="0" smtClean="0">
                <a:solidFill>
                  <a:schemeClr val="bg2">
                    <a:lumMod val="50000"/>
                  </a:schemeClr>
                </a:solidFill>
              </a:rPr>
            </a:br>
            <a:r>
              <a:rPr lang="en-US" sz="1600" dirty="0" smtClean="0">
                <a:solidFill>
                  <a:schemeClr val="bg2">
                    <a:lumMod val="50000"/>
                  </a:schemeClr>
                </a:solidFill>
              </a:rPr>
              <a:t>------Active duplicate links</a:t>
            </a:r>
            <a:br>
              <a:rPr lang="en-US" sz="1600" dirty="0" smtClean="0">
                <a:solidFill>
                  <a:schemeClr val="bg2">
                    <a:lumMod val="50000"/>
                  </a:schemeClr>
                </a:solidFill>
              </a:rPr>
            </a:br>
            <a:r>
              <a:rPr lang="en-US" sz="1600" dirty="0" smtClean="0">
                <a:solidFill>
                  <a:schemeClr val="bg2">
                    <a:lumMod val="50000"/>
                  </a:schemeClr>
                </a:solidFill>
              </a:rPr>
              <a:t> </a:t>
            </a:r>
            <a:r>
              <a:rPr lang="en-US" sz="2700" dirty="0" smtClean="0">
                <a:solidFill>
                  <a:schemeClr val="bg2">
                    <a:lumMod val="50000"/>
                  </a:schemeClr>
                </a:solidFill>
              </a:rPr>
              <a:t/>
            </a:r>
            <a:br>
              <a:rPr lang="en-US" sz="2700" dirty="0" smtClean="0">
                <a:solidFill>
                  <a:schemeClr val="bg2">
                    <a:lumMod val="50000"/>
                  </a:schemeClr>
                </a:solidFill>
              </a:rPr>
            </a:br>
            <a:r>
              <a:rPr lang="en-US" sz="2700" dirty="0" smtClean="0">
                <a:solidFill>
                  <a:schemeClr val="bg2">
                    <a:lumMod val="50000"/>
                  </a:schemeClr>
                </a:solidFill>
              </a:rPr>
              <a:t>-special files</a:t>
            </a:r>
            <a:br>
              <a:rPr lang="en-US" sz="2700" dirty="0" smtClean="0">
                <a:solidFill>
                  <a:schemeClr val="bg2">
                    <a:lumMod val="50000"/>
                  </a:schemeClr>
                </a:solidFill>
              </a:rPr>
            </a:br>
            <a:r>
              <a:rPr lang="en-US" sz="1600" dirty="0" smtClean="0">
                <a:solidFill>
                  <a:schemeClr val="bg2">
                    <a:lumMod val="50000"/>
                  </a:schemeClr>
                </a:solidFill>
              </a:rPr>
              <a:t>------Hardware files </a:t>
            </a:r>
            <a:br>
              <a:rPr lang="en-US" sz="1600" dirty="0" smtClean="0">
                <a:solidFill>
                  <a:schemeClr val="bg2">
                    <a:lumMod val="50000"/>
                  </a:schemeClr>
                </a:solidFill>
              </a:rPr>
            </a:br>
            <a:r>
              <a:rPr lang="en-US" sz="2700" dirty="0" smtClean="0">
                <a:solidFill>
                  <a:schemeClr val="bg2">
                    <a:lumMod val="50000"/>
                  </a:schemeClr>
                </a:solidFill>
              </a:rPr>
              <a:t/>
            </a:r>
            <a:br>
              <a:rPr lang="en-US" sz="2700" dirty="0" smtClean="0">
                <a:solidFill>
                  <a:schemeClr val="bg2">
                    <a:lumMod val="50000"/>
                  </a:schemeClr>
                </a:solidFill>
              </a:rPr>
            </a:br>
            <a:r>
              <a:rPr lang="en-US" sz="2700" dirty="0" smtClean="0">
                <a:solidFill>
                  <a:schemeClr val="bg2">
                    <a:lumMod val="50000"/>
                  </a:schemeClr>
                </a:solidFill>
              </a:rPr>
              <a:t>-named pipe and socket</a:t>
            </a:r>
            <a:br>
              <a:rPr lang="en-US" sz="2700" dirty="0" smtClean="0">
                <a:solidFill>
                  <a:schemeClr val="bg2">
                    <a:lumMod val="50000"/>
                  </a:schemeClr>
                </a:solidFill>
              </a:rPr>
            </a:br>
            <a:r>
              <a:rPr lang="en-US" sz="1600" dirty="0" smtClean="0">
                <a:solidFill>
                  <a:schemeClr val="bg2">
                    <a:lumMod val="50000"/>
                  </a:schemeClr>
                </a:solidFill>
              </a:rPr>
              <a:t>------network related files</a:t>
            </a:r>
            <a:r>
              <a:rPr lang="en-US" sz="6000" dirty="0" smtClean="0">
                <a:solidFill>
                  <a:schemeClr val="bg2">
                    <a:lumMod val="50000"/>
                  </a:schemeClr>
                </a:solidFill>
              </a:rPr>
              <a:t/>
            </a:r>
            <a:br>
              <a:rPr lang="en-US" sz="6000" dirty="0" smtClean="0">
                <a:solidFill>
                  <a:schemeClr val="bg2">
                    <a:lumMod val="50000"/>
                  </a:schemeClr>
                </a:solidFill>
              </a:rPr>
            </a:br>
            <a:r>
              <a:rPr lang="en-US" sz="2200" dirty="0" smtClean="0">
                <a:solidFill>
                  <a:schemeClr val="bg2">
                    <a:lumMod val="50000"/>
                  </a:schemeClr>
                </a:solidFill>
              </a:rPr>
              <a:t> </a:t>
            </a:r>
            <a:endParaRPr lang="en-US" sz="2200" dirty="0">
              <a:solidFill>
                <a:schemeClr val="bg2">
                  <a:lumMod val="50000"/>
                </a:schemeClr>
              </a:solidFill>
            </a:endParaRPr>
          </a:p>
        </p:txBody>
      </p:sp>
      <p:sp>
        <p:nvSpPr>
          <p:cNvPr id="5" name="Title 2"/>
          <p:cNvSpPr txBox="1">
            <a:spLocks/>
          </p:cNvSpPr>
          <p:nvPr/>
        </p:nvSpPr>
        <p:spPr>
          <a:xfrm>
            <a:off x="457200" y="2133600"/>
            <a:ext cx="8610600" cy="1524000"/>
          </a:xfrm>
          <a:prstGeom prst="rect">
            <a:avLst/>
          </a:prstGeom>
        </p:spPr>
        <p:txBody>
          <a:bodyPr vert="horz" rtlCol="0" anchor="ctr">
            <a:normAutofit fontScale="90000" lnSpcReduction="10000"/>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6000" dirty="0" smtClean="0">
                <a:solidFill>
                  <a:schemeClr val="bg2">
                    <a:lumMod val="50000"/>
                  </a:schemeClr>
                </a:solidFill>
              </a:rPr>
              <a:t/>
            </a:r>
            <a:br>
              <a:rPr lang="en-US" sz="6000" dirty="0" smtClean="0">
                <a:solidFill>
                  <a:schemeClr val="bg2">
                    <a:lumMod val="50000"/>
                  </a:schemeClr>
                </a:solidFill>
              </a:rPr>
            </a:br>
            <a:endParaRPr lang="en-US" sz="4900" dirty="0">
              <a:solidFill>
                <a:schemeClr val="bg2">
                  <a:lumMod val="50000"/>
                </a:schemeClr>
              </a:solidFill>
            </a:endParaRPr>
          </a:p>
        </p:txBody>
      </p:sp>
      <p:sp>
        <p:nvSpPr>
          <p:cNvPr id="8" name="Title 2"/>
          <p:cNvSpPr txBox="1">
            <a:spLocks/>
          </p:cNvSpPr>
          <p:nvPr/>
        </p:nvSpPr>
        <p:spPr>
          <a:xfrm>
            <a:off x="762000" y="571500"/>
            <a:ext cx="6629400" cy="1181100"/>
          </a:xfrm>
          <a:prstGeom prst="rect">
            <a:avLst/>
          </a:prstGeom>
          <a:ln>
            <a:noFill/>
          </a:ln>
        </p:spPr>
        <p:txBody>
          <a:bodyPr vert="horz" rtlCol="0" anchor="ctr">
            <a:normAutofit fontScale="97500" lnSpcReduction="10000"/>
            <a:scene3d>
              <a:camera prst="orthographicFront"/>
              <a:lightRig rig="soft" dir="t"/>
            </a:scene3d>
            <a:sp3d prstMaterial="softEdge">
              <a:bevelT w="25400" h="25400"/>
            </a:sp3d>
          </a:bodyPr>
          <a:lstStyle>
            <a:lvl1pPr algn="l" rtl="0" eaLnBrk="1" latinLnBrk="0" hangingPunct="1">
              <a:spcBef>
                <a:spcPct val="0"/>
              </a:spcBef>
              <a:buNone/>
              <a:defRPr kumimoji="0" sz="4100" b="1" kern="1200">
                <a:solidFill>
                  <a:schemeClr val="tx2"/>
                </a:solidFill>
                <a:effectLst>
                  <a:outerShdw blurRad="31750" dist="25400" dir="5400000" algn="tl" rotWithShape="0">
                    <a:srgbClr val="000000">
                      <a:alpha val="25000"/>
                    </a:srgbClr>
                  </a:outerShdw>
                </a:effectLst>
                <a:latin typeface="+mj-lt"/>
                <a:ea typeface="+mj-ea"/>
                <a:cs typeface="+mj-cs"/>
              </a:defRPr>
            </a:lvl1pPr>
            <a:extLst/>
          </a:lstStyle>
          <a:p>
            <a:r>
              <a:rPr lang="en-US" sz="3000" dirty="0" smtClean="0">
                <a:solidFill>
                  <a:srgbClr val="0070C0"/>
                </a:solidFill>
              </a:rPr>
              <a:t> </a:t>
            </a:r>
            <a:r>
              <a:rPr lang="en-US" sz="6000" dirty="0" smtClean="0">
                <a:solidFill>
                  <a:schemeClr val="bg2">
                    <a:lumMod val="50000"/>
                  </a:schemeClr>
                </a:solidFill>
              </a:rPr>
              <a:t/>
            </a:r>
            <a:br>
              <a:rPr lang="en-US" sz="6000" dirty="0" smtClean="0">
                <a:solidFill>
                  <a:schemeClr val="bg2">
                    <a:lumMod val="50000"/>
                  </a:schemeClr>
                </a:solidFill>
              </a:rPr>
            </a:br>
            <a:endParaRPr lang="en-US" sz="4900" dirty="0">
              <a:solidFill>
                <a:schemeClr val="bg2">
                  <a:lumMod val="50000"/>
                </a:schemeClr>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4097777" y="4648200"/>
            <a:ext cx="457200" cy="457200"/>
          </a:xfrm>
          <a:prstGeom prst="rect">
            <a:avLst/>
          </a:prstGeom>
        </p:spPr>
      </p:pic>
      <p:pic>
        <p:nvPicPr>
          <p:cNvPr id="6" name="Picture 5"/>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4580412" y="4724400"/>
            <a:ext cx="411804" cy="411804"/>
          </a:xfrm>
          <a:prstGeom prst="rect">
            <a:avLst/>
          </a:prstGeom>
        </p:spPr>
      </p:pic>
      <p:pic>
        <p:nvPicPr>
          <p:cNvPr id="9" name="Picture 8"/>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4724400" y="3790950"/>
            <a:ext cx="533400" cy="400050"/>
          </a:xfrm>
          <a:prstGeom prst="rect">
            <a:avLst/>
          </a:prstGeom>
        </p:spPr>
      </p:pic>
      <p:pic>
        <p:nvPicPr>
          <p:cNvPr id="10" name="Picture 9"/>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5181600" y="3790950"/>
            <a:ext cx="533400" cy="400050"/>
          </a:xfrm>
          <a:prstGeom prst="rect">
            <a:avLst/>
          </a:prstGeom>
        </p:spPr>
      </p:pic>
      <p:pic>
        <p:nvPicPr>
          <p:cNvPr id="11" name="Picture 10"/>
          <p:cNvPicPr>
            <a:picLocks noChangeAspect="1"/>
          </p:cNvPicPr>
          <p:nvPr/>
        </p:nvPicPr>
        <p:blipFill>
          <a:blip r:embed="rId5" cstate="print">
            <a:extLst>
              <a:ext uri="{28A0092B-C50C-407E-A947-70E740481C1C}">
                <a14:useLocalDpi xmlns:a14="http://schemas.microsoft.com/office/drawing/2010/main" xmlns="" val="0"/>
              </a:ext>
            </a:extLst>
          </a:blip>
          <a:stretch>
            <a:fillRect/>
          </a:stretch>
        </p:blipFill>
        <p:spPr>
          <a:xfrm>
            <a:off x="6019800" y="2590800"/>
            <a:ext cx="533400" cy="533400"/>
          </a:xfrm>
          <a:prstGeom prst="rect">
            <a:avLst/>
          </a:prstGeom>
        </p:spPr>
      </p:pic>
      <p:pic>
        <p:nvPicPr>
          <p:cNvPr id="12" name="Picture 11"/>
          <p:cNvPicPr>
            <a:picLocks noChangeAspect="1"/>
          </p:cNvPicPr>
          <p:nvPr/>
        </p:nvPicPr>
        <p:blipFill>
          <a:blip r:embed="rId6" cstate="print">
            <a:extLst>
              <a:ext uri="{28A0092B-C50C-407E-A947-70E740481C1C}">
                <a14:useLocalDpi xmlns:a14="http://schemas.microsoft.com/office/drawing/2010/main" xmlns="" val="0"/>
              </a:ext>
            </a:extLst>
          </a:blip>
          <a:stretch>
            <a:fillRect/>
          </a:stretch>
        </p:blipFill>
        <p:spPr>
          <a:xfrm>
            <a:off x="4705350" y="5791200"/>
            <a:ext cx="552450" cy="552450"/>
          </a:xfrm>
          <a:prstGeom prst="rect">
            <a:avLst/>
          </a:prstGeom>
        </p:spPr>
      </p:pic>
      <p:pic>
        <p:nvPicPr>
          <p:cNvPr id="13" name="Picture 12"/>
          <p:cNvPicPr>
            <a:picLocks noChangeAspect="1"/>
          </p:cNvPicPr>
          <p:nvPr/>
        </p:nvPicPr>
        <p:blipFill>
          <a:blip r:embed="rId7" cstate="print">
            <a:extLst>
              <a:ext uri="{28A0092B-C50C-407E-A947-70E740481C1C}">
                <a14:useLocalDpi xmlns:a14="http://schemas.microsoft.com/office/drawing/2010/main" xmlns="" val="0"/>
              </a:ext>
            </a:extLst>
          </a:blip>
          <a:stretch>
            <a:fillRect/>
          </a:stretch>
        </p:blipFill>
        <p:spPr>
          <a:xfrm>
            <a:off x="4191000" y="1676400"/>
            <a:ext cx="445009" cy="445009"/>
          </a:xfrm>
          <a:prstGeom prst="rect">
            <a:avLst/>
          </a:prstGeom>
        </p:spPr>
      </p:pic>
    </p:spTree>
    <p:extLst>
      <p:ext uri="{BB962C8B-B14F-4D97-AF65-F5344CB8AC3E}">
        <p14:creationId xmlns:p14="http://schemas.microsoft.com/office/powerpoint/2010/main" xmlns="" val="192294672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533401"/>
            <a:ext cx="8229600" cy="6324599"/>
          </a:xfrm>
        </p:spPr>
        <p:txBody>
          <a:bodyPr/>
          <a:lstStyle/>
          <a:p>
            <a:pPr>
              <a:buNone/>
            </a:pPr>
            <a:r>
              <a:rPr lang="en-US" sz="2400" dirty="0" smtClean="0">
                <a:solidFill>
                  <a:schemeClr val="bg2">
                    <a:lumMod val="50000"/>
                  </a:schemeClr>
                </a:solidFill>
              </a:rPr>
              <a:t>List down files and directories </a:t>
            </a:r>
          </a:p>
          <a:p>
            <a:r>
              <a:rPr lang="en-US" sz="2000" dirty="0" err="1" smtClean="0">
                <a:solidFill>
                  <a:schemeClr val="bg2">
                    <a:lumMod val="50000"/>
                  </a:schemeClr>
                </a:solidFill>
              </a:rPr>
              <a:t>ls</a:t>
            </a:r>
            <a:r>
              <a:rPr lang="en-US" sz="2400" dirty="0" smtClean="0">
                <a:solidFill>
                  <a:schemeClr val="bg2">
                    <a:lumMod val="50000"/>
                  </a:schemeClr>
                </a:solidFill>
              </a:rPr>
              <a:t>      =</a:t>
            </a:r>
            <a:r>
              <a:rPr lang="en-US" sz="1600" dirty="0" smtClean="0">
                <a:solidFill>
                  <a:schemeClr val="bg2">
                    <a:lumMod val="50000"/>
                  </a:schemeClr>
                </a:solidFill>
              </a:rPr>
              <a:t>list down all the files and directories.</a:t>
            </a:r>
          </a:p>
          <a:p>
            <a:pPr>
              <a:buNone/>
            </a:pPr>
            <a:r>
              <a:rPr lang="en-US" sz="1600" dirty="0" smtClean="0">
                <a:solidFill>
                  <a:schemeClr val="bg2">
                    <a:lumMod val="50000"/>
                  </a:schemeClr>
                </a:solidFill>
              </a:rPr>
              <a:t> </a:t>
            </a:r>
            <a:r>
              <a:rPr lang="en-US" sz="2400" dirty="0" smtClean="0">
                <a:solidFill>
                  <a:schemeClr val="bg2">
                    <a:lumMod val="50000"/>
                  </a:schemeClr>
                </a:solidFill>
              </a:rPr>
              <a:t> </a:t>
            </a:r>
            <a:endParaRPr lang="en-US" sz="1800" dirty="0" smtClean="0">
              <a:solidFill>
                <a:schemeClr val="accent1">
                  <a:lumMod val="75000"/>
                </a:schemeClr>
              </a:solidFill>
            </a:endParaRPr>
          </a:p>
          <a:p>
            <a:pPr>
              <a:buNone/>
            </a:pPr>
            <a:endParaRPr lang="en-US" sz="2400" dirty="0" smtClean="0">
              <a:solidFill>
                <a:schemeClr val="bg2">
                  <a:lumMod val="50000"/>
                </a:schemeClr>
              </a:solidFill>
            </a:endParaRPr>
          </a:p>
          <a:p>
            <a:r>
              <a:rPr lang="en-US" sz="2000" dirty="0" err="1" smtClean="0">
                <a:solidFill>
                  <a:schemeClr val="bg2">
                    <a:lumMod val="50000"/>
                  </a:schemeClr>
                </a:solidFill>
              </a:rPr>
              <a:t>ls</a:t>
            </a:r>
            <a:r>
              <a:rPr lang="en-US" sz="2000" dirty="0" smtClean="0">
                <a:solidFill>
                  <a:schemeClr val="bg2">
                    <a:lumMod val="50000"/>
                  </a:schemeClr>
                </a:solidFill>
              </a:rPr>
              <a:t> –a   </a:t>
            </a:r>
            <a:r>
              <a:rPr lang="en-US" sz="2400" dirty="0" smtClean="0">
                <a:solidFill>
                  <a:schemeClr val="bg2">
                    <a:lumMod val="50000"/>
                  </a:schemeClr>
                </a:solidFill>
              </a:rPr>
              <a:t>=</a:t>
            </a:r>
            <a:r>
              <a:rPr lang="en-US" sz="1600" dirty="0" smtClean="0">
                <a:solidFill>
                  <a:schemeClr val="bg2">
                    <a:lumMod val="50000"/>
                  </a:schemeClr>
                </a:solidFill>
              </a:rPr>
              <a:t>It will list down all hidden the files and directories</a:t>
            </a:r>
          </a:p>
          <a:p>
            <a:pPr>
              <a:buNone/>
            </a:pPr>
            <a:r>
              <a:rPr lang="en-US" sz="1800" dirty="0" smtClean="0">
                <a:solidFill>
                  <a:schemeClr val="accent1">
                    <a:lumMod val="75000"/>
                  </a:schemeClr>
                </a:solidFill>
              </a:rPr>
              <a:t>   </a:t>
            </a:r>
          </a:p>
          <a:p>
            <a:pPr>
              <a:buNone/>
            </a:pPr>
            <a:endParaRPr lang="en-US" sz="1600" dirty="0" smtClean="0">
              <a:solidFill>
                <a:schemeClr val="bg2">
                  <a:lumMod val="50000"/>
                </a:schemeClr>
              </a:solidFill>
            </a:endParaRPr>
          </a:p>
          <a:p>
            <a:pPr>
              <a:buNone/>
            </a:pPr>
            <a:endParaRPr lang="en-US" sz="1600" dirty="0" smtClean="0">
              <a:solidFill>
                <a:schemeClr val="bg2">
                  <a:lumMod val="50000"/>
                </a:schemeClr>
              </a:solidFill>
            </a:endParaRPr>
          </a:p>
          <a:p>
            <a:r>
              <a:rPr lang="en-US" sz="2000" dirty="0" err="1" smtClean="0">
                <a:solidFill>
                  <a:schemeClr val="bg2">
                    <a:lumMod val="50000"/>
                  </a:schemeClr>
                </a:solidFill>
              </a:rPr>
              <a:t>ls</a:t>
            </a:r>
            <a:r>
              <a:rPr lang="en-US" sz="2000" dirty="0" smtClean="0">
                <a:solidFill>
                  <a:schemeClr val="bg2">
                    <a:lumMod val="50000"/>
                  </a:schemeClr>
                </a:solidFill>
              </a:rPr>
              <a:t> –la  </a:t>
            </a:r>
            <a:r>
              <a:rPr lang="en-US" sz="2400" dirty="0" smtClean="0">
                <a:solidFill>
                  <a:schemeClr val="bg2">
                    <a:lumMod val="50000"/>
                  </a:schemeClr>
                </a:solidFill>
              </a:rPr>
              <a:t>=</a:t>
            </a:r>
            <a:r>
              <a:rPr lang="en-US" sz="1600" dirty="0" smtClean="0">
                <a:solidFill>
                  <a:schemeClr val="bg2">
                    <a:lumMod val="50000"/>
                  </a:schemeClr>
                </a:solidFill>
              </a:rPr>
              <a:t>It will list down all hidden the files and directories in detail</a:t>
            </a:r>
          </a:p>
          <a:p>
            <a:pPr>
              <a:buNone/>
            </a:pPr>
            <a:endParaRPr lang="en-US" sz="1600" dirty="0" smtClean="0">
              <a:solidFill>
                <a:schemeClr val="bg2">
                  <a:lumMod val="50000"/>
                </a:schemeClr>
              </a:solidFill>
            </a:endParaRPr>
          </a:p>
          <a:p>
            <a:pPr>
              <a:buNone/>
            </a:pPr>
            <a:endParaRPr lang="en-US" sz="1600" dirty="0" smtClean="0">
              <a:solidFill>
                <a:schemeClr val="bg2">
                  <a:lumMod val="50000"/>
                </a:schemeClr>
              </a:solidFill>
            </a:endParaRPr>
          </a:p>
          <a:p>
            <a:pPr>
              <a:buNone/>
            </a:pPr>
            <a:endParaRPr lang="en-US" sz="1600" dirty="0" smtClean="0">
              <a:solidFill>
                <a:schemeClr val="bg2">
                  <a:lumMod val="50000"/>
                </a:schemeClr>
              </a:solidFill>
            </a:endParaRPr>
          </a:p>
          <a:p>
            <a:pPr>
              <a:buNone/>
            </a:pPr>
            <a:r>
              <a:rPr lang="en-US" sz="1600" dirty="0" smtClean="0">
                <a:solidFill>
                  <a:schemeClr val="bg2">
                    <a:lumMod val="50000"/>
                  </a:schemeClr>
                </a:solidFill>
              </a:rPr>
              <a:t> </a:t>
            </a:r>
          </a:p>
          <a:p>
            <a:pPr marL="109728" indent="0">
              <a:buNone/>
            </a:pPr>
            <a:endParaRPr lang="en-US" sz="1800" dirty="0" smtClean="0">
              <a:solidFill>
                <a:schemeClr val="bg2">
                  <a:lumMod val="50000"/>
                </a:schemeClr>
              </a:solidFill>
            </a:endParaRPr>
          </a:p>
          <a:p>
            <a:pPr>
              <a:buNone/>
            </a:pPr>
            <a:r>
              <a:rPr lang="en-US" sz="1600" dirty="0" smtClean="0">
                <a:solidFill>
                  <a:schemeClr val="bg2">
                    <a:lumMod val="75000"/>
                  </a:schemeClr>
                </a:solidFill>
              </a:rPr>
              <a:t> </a:t>
            </a:r>
            <a:r>
              <a:rPr lang="en-US" sz="2400" dirty="0" smtClean="0">
                <a:solidFill>
                  <a:schemeClr val="bg2">
                    <a:lumMod val="50000"/>
                  </a:schemeClr>
                </a:solidFill>
              </a:rPr>
              <a:t>  </a:t>
            </a:r>
          </a:p>
        </p:txBody>
      </p:sp>
      <p:sp>
        <p:nvSpPr>
          <p:cNvPr id="3" name="Title 2"/>
          <p:cNvSpPr>
            <a:spLocks noGrp="1"/>
          </p:cNvSpPr>
          <p:nvPr>
            <p:ph type="title"/>
          </p:nvPr>
        </p:nvSpPr>
        <p:spPr>
          <a:xfrm>
            <a:off x="457200" y="-152400"/>
            <a:ext cx="8229600" cy="914400"/>
          </a:xfrm>
        </p:spPr>
        <p:txBody>
          <a:bodyPr/>
          <a:lstStyle/>
          <a:p>
            <a:r>
              <a:rPr lang="en-US" dirty="0" smtClean="0">
                <a:solidFill>
                  <a:schemeClr val="bg2">
                    <a:lumMod val="50000"/>
                  </a:schemeClr>
                </a:solidFill>
              </a:rPr>
              <a:t>Some basic commands </a:t>
            </a:r>
            <a:endParaRPr lang="en-US" dirty="0">
              <a:solidFill>
                <a:schemeClr val="bg2">
                  <a:lumMod val="50000"/>
                </a:schemeClr>
              </a:solidFill>
            </a:endParaRPr>
          </a:p>
        </p:txBody>
      </p:sp>
      <p:sp>
        <p:nvSpPr>
          <p:cNvPr id="4" name="Content Placeholder 1"/>
          <p:cNvSpPr txBox="1">
            <a:spLocks/>
          </p:cNvSpPr>
          <p:nvPr/>
        </p:nvSpPr>
        <p:spPr>
          <a:xfrm>
            <a:off x="1371600" y="1371600"/>
            <a:ext cx="5105400" cy="685800"/>
          </a:xfrm>
          <a:prstGeom prst="rect">
            <a:avLst/>
          </a:prstGeom>
        </p:spPr>
        <p:style>
          <a:lnRef idx="2">
            <a:schemeClr val="accent4"/>
          </a:lnRef>
          <a:fillRef idx="1">
            <a:schemeClr val="lt1"/>
          </a:fillRef>
          <a:effectRef idx="0">
            <a:schemeClr val="accent4"/>
          </a:effectRef>
          <a:fontRef idx="minor">
            <a:schemeClr val="dk1"/>
          </a:fontRef>
        </p:style>
        <p:txBody>
          <a:bodyPr vert="horz">
            <a:normAutofit fontScale="55000" lnSpcReduction="20000"/>
          </a:bodyPr>
          <a:lstStyle/>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lang="en-US" sz="2200" dirty="0" smtClean="0">
                <a:solidFill>
                  <a:schemeClr val="bg2">
                    <a:lumMod val="50000"/>
                  </a:schemeClr>
                </a:solidFill>
              </a:rPr>
              <a:t>bin  dev  home  lib  etc  </a:t>
            </a:r>
            <a:r>
              <a:rPr lang="en-US" sz="2200" dirty="0" err="1" smtClean="0">
                <a:solidFill>
                  <a:schemeClr val="tx1"/>
                </a:solidFill>
              </a:rPr>
              <a:t>myfilea</a:t>
            </a:r>
            <a:r>
              <a:rPr lang="en-US" sz="2200" dirty="0" smtClean="0">
                <a:solidFill>
                  <a:schemeClr val="bg2">
                    <a:lumMod val="50000"/>
                  </a:schemeClr>
                </a:solidFill>
              </a:rPr>
              <a:t>  </a:t>
            </a:r>
            <a:r>
              <a:rPr lang="en-US" sz="2200" dirty="0" err="1" smtClean="0">
                <a:solidFill>
                  <a:schemeClr val="tx1"/>
                </a:solidFill>
              </a:rPr>
              <a:t>mYfilea</a:t>
            </a:r>
            <a:r>
              <a:rPr lang="en-US" sz="2200" dirty="0" smtClean="0">
                <a:solidFill>
                  <a:schemeClr val="bg2">
                    <a:lumMod val="50000"/>
                  </a:schemeClr>
                </a:solidFill>
              </a:rPr>
              <a:t> </a:t>
            </a:r>
            <a:r>
              <a:rPr lang="en-US" sz="2200" dirty="0" err="1" smtClean="0">
                <a:solidFill>
                  <a:schemeClr val="tx1"/>
                </a:solidFill>
              </a:rPr>
              <a:t>myFilea</a:t>
            </a:r>
            <a:r>
              <a:rPr lang="en-US" sz="2200" dirty="0" smtClean="0">
                <a:solidFill>
                  <a:schemeClr val="tx1"/>
                </a:solidFill>
              </a:rPr>
              <a:t> </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lang="en-US" sz="2200" dirty="0" smtClean="0">
                <a:solidFill>
                  <a:schemeClr val="bg2">
                    <a:lumMod val="50000"/>
                  </a:schemeClr>
                </a:solidFill>
              </a:rPr>
              <a:t>m</a:t>
            </a:r>
            <a:r>
              <a:rPr kumimoji="0" lang="en-US" sz="2200" b="0" i="0" u="none" strike="noStrike" kern="1200" cap="none" spc="0" normalizeH="0" baseline="0" noProof="0" dirty="0" err="1" smtClean="0">
                <a:ln>
                  <a:noFill/>
                </a:ln>
                <a:solidFill>
                  <a:schemeClr val="bg2">
                    <a:lumMod val="50000"/>
                  </a:schemeClr>
                </a:solidFill>
                <a:effectLst/>
                <a:uLnTx/>
                <a:uFillTx/>
                <a:latin typeface="+mn-lt"/>
                <a:ea typeface="+mn-ea"/>
                <a:cs typeface="+mn-cs"/>
              </a:rPr>
              <a:t>nt</a:t>
            </a:r>
            <a:r>
              <a:rPr kumimoji="0" lang="en-US" sz="2200" b="0" i="0" u="none" strike="noStrike" kern="1200" cap="none" spc="0" normalizeH="0" noProof="0" dirty="0" smtClean="0">
                <a:ln>
                  <a:noFill/>
                </a:ln>
                <a:solidFill>
                  <a:schemeClr val="bg2">
                    <a:lumMod val="50000"/>
                  </a:schemeClr>
                </a:solidFill>
                <a:effectLst/>
                <a:uLnTx/>
                <a:uFillTx/>
                <a:latin typeface="+mn-lt"/>
                <a:ea typeface="+mn-ea"/>
                <a:cs typeface="+mn-cs"/>
              </a:rPr>
              <a:t>  </a:t>
            </a:r>
            <a:r>
              <a:rPr kumimoji="0" lang="en-US" sz="2200" b="0" i="0" u="none" strike="noStrike" kern="1200" cap="none" spc="0" normalizeH="0" noProof="0" dirty="0" err="1" smtClean="0">
                <a:ln>
                  <a:noFill/>
                </a:ln>
                <a:solidFill>
                  <a:schemeClr val="bg2">
                    <a:lumMod val="50000"/>
                  </a:schemeClr>
                </a:solidFill>
                <a:effectLst/>
                <a:uLnTx/>
                <a:uFillTx/>
                <a:latin typeface="+mn-lt"/>
                <a:ea typeface="+mn-ea"/>
                <a:cs typeface="+mn-cs"/>
              </a:rPr>
              <a:t>usr</a:t>
            </a:r>
            <a:r>
              <a:rPr kumimoji="0" lang="en-US" sz="2200" b="0" i="0" u="none" strike="noStrike" kern="1200" cap="none" spc="0" normalizeH="0" noProof="0" dirty="0" smtClean="0">
                <a:ln>
                  <a:noFill/>
                </a:ln>
                <a:solidFill>
                  <a:schemeClr val="bg2">
                    <a:lumMod val="50000"/>
                  </a:schemeClr>
                </a:solidFill>
                <a:effectLst/>
                <a:uLnTx/>
                <a:uFillTx/>
                <a:latin typeface="+mn-lt"/>
                <a:ea typeface="+mn-ea"/>
                <a:cs typeface="+mn-cs"/>
              </a:rPr>
              <a:t> </a:t>
            </a:r>
            <a:r>
              <a:rPr kumimoji="0" lang="en-US" sz="1600" b="0" i="0" u="none" strike="noStrike" kern="1200" cap="none" spc="0" normalizeH="0" baseline="0" noProof="0" dirty="0" smtClean="0">
                <a:ln>
                  <a:noFill/>
                </a:ln>
                <a:solidFill>
                  <a:srgbClr val="FF0000"/>
                </a:solidFill>
                <a:effectLst/>
                <a:uLnTx/>
                <a:uFillTx/>
                <a:latin typeface="+mn-lt"/>
                <a:ea typeface="+mn-ea"/>
                <a:cs typeface="+mn-cs"/>
              </a:rPr>
              <a:t> </a:t>
            </a:r>
            <a:r>
              <a:rPr kumimoji="0" lang="en-US" sz="2200" b="0" i="0" u="none" strike="noStrike" kern="1200" cap="none" spc="0" normalizeH="0" baseline="0" noProof="0" dirty="0" smtClean="0">
                <a:ln>
                  <a:noFill/>
                </a:ln>
                <a:solidFill>
                  <a:srgbClr val="FF0000"/>
                </a:solidFill>
                <a:effectLst/>
                <a:uLnTx/>
                <a:uFillTx/>
                <a:latin typeface="+mn-lt"/>
                <a:ea typeface="+mn-ea"/>
                <a:cs typeface="+mn-cs"/>
              </a:rPr>
              <a:t>myhomedirbk17oct2013.tar</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en-US" sz="1600" b="0" i="0" u="none" strike="noStrike" kern="1200" cap="none" spc="0" normalizeH="0" baseline="0" noProof="0" dirty="0" smtClean="0">
                <a:ln>
                  <a:noFill/>
                </a:ln>
                <a:solidFill>
                  <a:schemeClr val="bg2">
                    <a:lumMod val="75000"/>
                  </a:schemeClr>
                </a:solidFill>
                <a:effectLst/>
                <a:uLnTx/>
                <a:uFillTx/>
                <a:latin typeface="+mn-lt"/>
                <a:ea typeface="+mn-ea"/>
                <a:cs typeface="+mn-cs"/>
              </a:rPr>
              <a:t> </a:t>
            </a:r>
            <a:r>
              <a:rPr kumimoji="0" lang="en-US" sz="2400" b="0" i="0" u="none" strike="noStrike" kern="1200" cap="none" spc="0" normalizeH="0" baseline="0" noProof="0" dirty="0" smtClean="0">
                <a:ln>
                  <a:noFill/>
                </a:ln>
                <a:solidFill>
                  <a:schemeClr val="bg2">
                    <a:lumMod val="50000"/>
                  </a:schemeClr>
                </a:solidFill>
                <a:effectLst/>
                <a:uLnTx/>
                <a:uFillTx/>
                <a:latin typeface="+mn-lt"/>
                <a:ea typeface="+mn-ea"/>
                <a:cs typeface="+mn-cs"/>
              </a:rPr>
              <a:t>  </a:t>
            </a:r>
          </a:p>
        </p:txBody>
      </p:sp>
      <p:sp>
        <p:nvSpPr>
          <p:cNvPr id="5" name="Content Placeholder 1"/>
          <p:cNvSpPr txBox="1">
            <a:spLocks/>
          </p:cNvSpPr>
          <p:nvPr/>
        </p:nvSpPr>
        <p:spPr>
          <a:xfrm>
            <a:off x="1371600" y="2667000"/>
            <a:ext cx="5105400" cy="685800"/>
          </a:xfrm>
          <a:prstGeom prst="rect">
            <a:avLst/>
          </a:prstGeom>
        </p:spPr>
        <p:style>
          <a:lnRef idx="2">
            <a:schemeClr val="accent4"/>
          </a:lnRef>
          <a:fillRef idx="1">
            <a:schemeClr val="lt1"/>
          </a:fillRef>
          <a:effectRef idx="0">
            <a:schemeClr val="accent4"/>
          </a:effectRef>
          <a:fontRef idx="minor">
            <a:schemeClr val="dk1"/>
          </a:fontRef>
        </p:style>
        <p:txBody>
          <a:bodyPr vert="horz">
            <a:normAutofit fontScale="55000" lnSpcReduction="20000"/>
          </a:bodyPr>
          <a:lstStyle/>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lang="en-US" sz="2200" dirty="0" smtClean="0">
                <a:solidFill>
                  <a:schemeClr val="tx1"/>
                </a:solidFill>
              </a:rPr>
              <a:t>.profile</a:t>
            </a:r>
            <a:r>
              <a:rPr lang="en-US" sz="2200" dirty="0" smtClean="0">
                <a:solidFill>
                  <a:schemeClr val="bg2">
                    <a:lumMod val="50000"/>
                  </a:schemeClr>
                </a:solidFill>
              </a:rPr>
              <a:t>  </a:t>
            </a:r>
            <a:r>
              <a:rPr lang="en-US" sz="2200" dirty="0" smtClean="0">
                <a:solidFill>
                  <a:schemeClr val="tx1"/>
                </a:solidFill>
              </a:rPr>
              <a:t>.login</a:t>
            </a:r>
            <a:r>
              <a:rPr lang="en-US" sz="2200" dirty="0" smtClean="0">
                <a:solidFill>
                  <a:schemeClr val="bg2">
                    <a:lumMod val="50000"/>
                  </a:schemeClr>
                </a:solidFill>
              </a:rPr>
              <a:t>  bin  dev  home  lib  etc  </a:t>
            </a:r>
            <a:r>
              <a:rPr lang="en-US" sz="2200" dirty="0" err="1" smtClean="0">
                <a:solidFill>
                  <a:schemeClr val="tx1"/>
                </a:solidFill>
              </a:rPr>
              <a:t>myfilea</a:t>
            </a:r>
            <a:r>
              <a:rPr lang="en-US" sz="2200" dirty="0" smtClean="0">
                <a:solidFill>
                  <a:schemeClr val="bg2">
                    <a:lumMod val="50000"/>
                  </a:schemeClr>
                </a:solidFill>
              </a:rPr>
              <a:t>  </a:t>
            </a:r>
            <a:r>
              <a:rPr lang="en-US" sz="2200" dirty="0" err="1" smtClean="0">
                <a:solidFill>
                  <a:schemeClr val="tx1"/>
                </a:solidFill>
              </a:rPr>
              <a:t>mYfilea</a:t>
            </a:r>
            <a:r>
              <a:rPr lang="en-US" sz="2200" dirty="0" smtClean="0">
                <a:solidFill>
                  <a:schemeClr val="bg2">
                    <a:lumMod val="50000"/>
                  </a:schemeClr>
                </a:solidFill>
              </a:rPr>
              <a:t> </a:t>
            </a:r>
            <a:r>
              <a:rPr lang="en-US" sz="2200" dirty="0" err="1" smtClean="0">
                <a:solidFill>
                  <a:schemeClr val="tx1"/>
                </a:solidFill>
              </a:rPr>
              <a:t>myFilea</a:t>
            </a:r>
            <a:r>
              <a:rPr lang="en-US" sz="2200" dirty="0" smtClean="0">
                <a:solidFill>
                  <a:schemeClr val="tx1"/>
                </a:solidFill>
              </a:rPr>
              <a:t> </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lang="en-US" sz="2200" dirty="0" smtClean="0">
                <a:solidFill>
                  <a:schemeClr val="bg2">
                    <a:lumMod val="50000"/>
                  </a:schemeClr>
                </a:solidFill>
              </a:rPr>
              <a:t>m</a:t>
            </a:r>
            <a:r>
              <a:rPr kumimoji="0" lang="en-US" sz="2200" b="0" i="0" u="none" strike="noStrike" kern="1200" cap="none" spc="0" normalizeH="0" baseline="0" noProof="0" dirty="0" err="1" smtClean="0">
                <a:ln>
                  <a:noFill/>
                </a:ln>
                <a:solidFill>
                  <a:schemeClr val="bg2">
                    <a:lumMod val="50000"/>
                  </a:schemeClr>
                </a:solidFill>
                <a:effectLst/>
                <a:uLnTx/>
                <a:uFillTx/>
                <a:latin typeface="+mn-lt"/>
                <a:ea typeface="+mn-ea"/>
                <a:cs typeface="+mn-cs"/>
              </a:rPr>
              <a:t>nt</a:t>
            </a:r>
            <a:r>
              <a:rPr kumimoji="0" lang="en-US" sz="2200" b="0" i="0" u="none" strike="noStrike" kern="1200" cap="none" spc="0" normalizeH="0" noProof="0" dirty="0" smtClean="0">
                <a:ln>
                  <a:noFill/>
                </a:ln>
                <a:solidFill>
                  <a:schemeClr val="bg2">
                    <a:lumMod val="50000"/>
                  </a:schemeClr>
                </a:solidFill>
                <a:effectLst/>
                <a:uLnTx/>
                <a:uFillTx/>
                <a:latin typeface="+mn-lt"/>
                <a:ea typeface="+mn-ea"/>
                <a:cs typeface="+mn-cs"/>
              </a:rPr>
              <a:t>  </a:t>
            </a:r>
            <a:r>
              <a:rPr kumimoji="0" lang="en-US" sz="2200" b="0" i="0" u="none" strike="noStrike" kern="1200" cap="none" spc="0" normalizeH="0" noProof="0" dirty="0" err="1" smtClean="0">
                <a:ln>
                  <a:noFill/>
                </a:ln>
                <a:solidFill>
                  <a:schemeClr val="bg2">
                    <a:lumMod val="50000"/>
                  </a:schemeClr>
                </a:solidFill>
                <a:effectLst/>
                <a:uLnTx/>
                <a:uFillTx/>
                <a:latin typeface="+mn-lt"/>
                <a:ea typeface="+mn-ea"/>
                <a:cs typeface="+mn-cs"/>
              </a:rPr>
              <a:t>usr</a:t>
            </a:r>
            <a:r>
              <a:rPr kumimoji="0" lang="en-US" sz="2200" b="0" i="0" u="none" strike="noStrike" kern="1200" cap="none" spc="0" normalizeH="0" noProof="0" dirty="0" smtClean="0">
                <a:ln>
                  <a:noFill/>
                </a:ln>
                <a:solidFill>
                  <a:schemeClr val="bg2">
                    <a:lumMod val="50000"/>
                  </a:schemeClr>
                </a:solidFill>
                <a:effectLst/>
                <a:uLnTx/>
                <a:uFillTx/>
                <a:latin typeface="+mn-lt"/>
                <a:ea typeface="+mn-ea"/>
                <a:cs typeface="+mn-cs"/>
              </a:rPr>
              <a:t> </a:t>
            </a:r>
            <a:r>
              <a:rPr kumimoji="0" lang="en-US" sz="1600" b="0" i="0" u="none" strike="noStrike" kern="1200" cap="none" spc="0" normalizeH="0" baseline="0" noProof="0" dirty="0" smtClean="0">
                <a:ln>
                  <a:noFill/>
                </a:ln>
                <a:solidFill>
                  <a:srgbClr val="FF0000"/>
                </a:solidFill>
                <a:effectLst/>
                <a:uLnTx/>
                <a:uFillTx/>
                <a:latin typeface="+mn-lt"/>
                <a:ea typeface="+mn-ea"/>
                <a:cs typeface="+mn-cs"/>
              </a:rPr>
              <a:t> </a:t>
            </a:r>
            <a:r>
              <a:rPr kumimoji="0" lang="en-US" sz="2200" b="0" i="0" u="none" strike="noStrike" kern="1200" cap="none" spc="0" normalizeH="0" baseline="0" noProof="0" dirty="0" smtClean="0">
                <a:ln>
                  <a:noFill/>
                </a:ln>
                <a:solidFill>
                  <a:srgbClr val="FF0000"/>
                </a:solidFill>
                <a:effectLst/>
                <a:uLnTx/>
                <a:uFillTx/>
                <a:latin typeface="+mn-lt"/>
                <a:ea typeface="+mn-ea"/>
                <a:cs typeface="+mn-cs"/>
              </a:rPr>
              <a:t>myhomedirbk17oct2013.tar</a:t>
            </a: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en-US" sz="1600" b="0" i="0" u="none" strike="noStrike" kern="1200" cap="none" spc="0" normalizeH="0" baseline="0" noProof="0" dirty="0" smtClean="0">
                <a:ln>
                  <a:noFill/>
                </a:ln>
                <a:solidFill>
                  <a:schemeClr val="bg2">
                    <a:lumMod val="75000"/>
                  </a:schemeClr>
                </a:solidFill>
                <a:effectLst/>
                <a:uLnTx/>
                <a:uFillTx/>
                <a:latin typeface="+mn-lt"/>
                <a:ea typeface="+mn-ea"/>
                <a:cs typeface="+mn-cs"/>
              </a:rPr>
              <a:t> </a:t>
            </a:r>
            <a:r>
              <a:rPr kumimoji="0" lang="en-US" sz="2400" b="0" i="0" u="none" strike="noStrike" kern="1200" cap="none" spc="0" normalizeH="0" baseline="0" noProof="0" dirty="0" smtClean="0">
                <a:ln>
                  <a:noFill/>
                </a:ln>
                <a:solidFill>
                  <a:schemeClr val="bg2">
                    <a:lumMod val="50000"/>
                  </a:schemeClr>
                </a:solidFill>
                <a:effectLst/>
                <a:uLnTx/>
                <a:uFillTx/>
                <a:latin typeface="+mn-lt"/>
                <a:ea typeface="+mn-ea"/>
                <a:cs typeface="+mn-cs"/>
              </a:rPr>
              <a:t>  </a:t>
            </a:r>
          </a:p>
        </p:txBody>
      </p:sp>
      <p:sp>
        <p:nvSpPr>
          <p:cNvPr id="6" name="Content Placeholder 1"/>
          <p:cNvSpPr txBox="1">
            <a:spLocks/>
          </p:cNvSpPr>
          <p:nvPr/>
        </p:nvSpPr>
        <p:spPr>
          <a:xfrm>
            <a:off x="1295400" y="3962400"/>
            <a:ext cx="6172200" cy="990600"/>
          </a:xfrm>
          <a:prstGeom prst="rect">
            <a:avLst/>
          </a:prstGeom>
        </p:spPr>
        <p:style>
          <a:lnRef idx="2">
            <a:schemeClr val="accent4"/>
          </a:lnRef>
          <a:fillRef idx="1">
            <a:schemeClr val="lt1"/>
          </a:fillRef>
          <a:effectRef idx="0">
            <a:schemeClr val="accent4"/>
          </a:effectRef>
          <a:fontRef idx="minor">
            <a:schemeClr val="dk1"/>
          </a:fontRef>
        </p:style>
        <p:txBody>
          <a:bodyPr vert="horz">
            <a:normAutofit fontScale="92500" lnSpcReduction="20000"/>
          </a:bodyPr>
          <a:lstStyle/>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lang="en-US" sz="1300" dirty="0" smtClean="0">
                <a:solidFill>
                  <a:schemeClr val="tx1"/>
                </a:solidFill>
              </a:rPr>
              <a:t>-</a:t>
            </a:r>
            <a:r>
              <a:rPr lang="en-US" sz="1300" dirty="0" err="1" smtClean="0">
                <a:solidFill>
                  <a:schemeClr val="tx1"/>
                </a:solidFill>
              </a:rPr>
              <a:t>rwxrwxrw</a:t>
            </a:r>
            <a:r>
              <a:rPr lang="en-US" sz="1300" dirty="0" smtClean="0">
                <a:solidFill>
                  <a:schemeClr val="tx1"/>
                </a:solidFill>
              </a:rPr>
              <a:t>-     1     root       </a:t>
            </a:r>
            <a:r>
              <a:rPr lang="en-US" sz="1300" dirty="0" err="1" smtClean="0">
                <a:solidFill>
                  <a:schemeClr val="tx1"/>
                </a:solidFill>
              </a:rPr>
              <a:t>root</a:t>
            </a:r>
            <a:r>
              <a:rPr lang="en-US" sz="1300" dirty="0" smtClean="0">
                <a:solidFill>
                  <a:schemeClr val="tx1"/>
                </a:solidFill>
              </a:rPr>
              <a:t>     5 </a:t>
            </a:r>
            <a:r>
              <a:rPr lang="en-US" sz="1300" dirty="0" err="1" smtClean="0">
                <a:solidFill>
                  <a:schemeClr val="tx1"/>
                </a:solidFill>
              </a:rPr>
              <a:t>aug</a:t>
            </a:r>
            <a:r>
              <a:rPr lang="en-US" sz="1300" dirty="0" smtClean="0">
                <a:solidFill>
                  <a:schemeClr val="tx1"/>
                </a:solidFill>
              </a:rPr>
              <a:t> 2008    17:34    654     .profile</a:t>
            </a:r>
            <a:r>
              <a:rPr lang="en-US" sz="1300" dirty="0" smtClean="0">
                <a:solidFill>
                  <a:schemeClr val="bg2">
                    <a:lumMod val="50000"/>
                  </a:schemeClr>
                </a:solidFill>
              </a:rPr>
              <a:t>  </a:t>
            </a:r>
          </a:p>
          <a:p>
            <a:pPr marL="365760" indent="-256032">
              <a:spcBef>
                <a:spcPts val="400"/>
              </a:spcBef>
              <a:buClr>
                <a:schemeClr val="accent1"/>
              </a:buClr>
              <a:buSzPct val="68000"/>
            </a:pPr>
            <a:r>
              <a:rPr lang="en-US" sz="1300" dirty="0" err="1" smtClean="0">
                <a:solidFill>
                  <a:schemeClr val="tx1"/>
                </a:solidFill>
              </a:rPr>
              <a:t>drwxrw-rw</a:t>
            </a:r>
            <a:r>
              <a:rPr lang="en-US" sz="1300" dirty="0" smtClean="0">
                <a:solidFill>
                  <a:schemeClr val="tx1"/>
                </a:solidFill>
              </a:rPr>
              <a:t>-     2     root       </a:t>
            </a:r>
            <a:r>
              <a:rPr lang="en-US" sz="1300" dirty="0" err="1" smtClean="0">
                <a:solidFill>
                  <a:schemeClr val="tx1"/>
                </a:solidFill>
              </a:rPr>
              <a:t>root</a:t>
            </a:r>
            <a:r>
              <a:rPr lang="en-US" sz="1300" dirty="0" smtClean="0">
                <a:solidFill>
                  <a:schemeClr val="tx1"/>
                </a:solidFill>
              </a:rPr>
              <a:t>     8 </a:t>
            </a:r>
            <a:r>
              <a:rPr lang="en-US" sz="1300" dirty="0" err="1" smtClean="0">
                <a:solidFill>
                  <a:schemeClr val="tx1"/>
                </a:solidFill>
              </a:rPr>
              <a:t>aug</a:t>
            </a:r>
            <a:r>
              <a:rPr lang="en-US" sz="1300" dirty="0" smtClean="0">
                <a:solidFill>
                  <a:schemeClr val="tx1"/>
                </a:solidFill>
              </a:rPr>
              <a:t> 2010    12:34    598      </a:t>
            </a:r>
            <a:r>
              <a:rPr lang="en-US" sz="1300" dirty="0" smtClean="0">
                <a:solidFill>
                  <a:schemeClr val="bg2">
                    <a:lumMod val="50000"/>
                  </a:schemeClr>
                </a:solidFill>
              </a:rPr>
              <a:t>bin  </a:t>
            </a:r>
          </a:p>
          <a:p>
            <a:pPr marL="365760" indent="-256032">
              <a:spcBef>
                <a:spcPts val="400"/>
              </a:spcBef>
              <a:buClr>
                <a:schemeClr val="accent1"/>
              </a:buClr>
              <a:buSzPct val="68000"/>
            </a:pPr>
            <a:r>
              <a:rPr lang="en-US" sz="1300" dirty="0" smtClean="0">
                <a:solidFill>
                  <a:schemeClr val="tx1"/>
                </a:solidFill>
              </a:rPr>
              <a:t>-r—r—r--        1     </a:t>
            </a:r>
            <a:r>
              <a:rPr lang="en-US" sz="1300" dirty="0" err="1" smtClean="0">
                <a:solidFill>
                  <a:schemeClr val="tx1"/>
                </a:solidFill>
              </a:rPr>
              <a:t>usman</a:t>
            </a:r>
            <a:r>
              <a:rPr lang="en-US" sz="1300" dirty="0" smtClean="0">
                <a:solidFill>
                  <a:schemeClr val="tx1"/>
                </a:solidFill>
              </a:rPr>
              <a:t>   </a:t>
            </a:r>
            <a:r>
              <a:rPr lang="en-US" sz="1300" dirty="0" err="1" smtClean="0">
                <a:solidFill>
                  <a:schemeClr val="tx1"/>
                </a:solidFill>
              </a:rPr>
              <a:t>ali</a:t>
            </a:r>
            <a:r>
              <a:rPr lang="en-US" sz="1300" dirty="0" smtClean="0">
                <a:solidFill>
                  <a:schemeClr val="tx1"/>
                </a:solidFill>
              </a:rPr>
              <a:t>        14 sep 2005  05:12     746     </a:t>
            </a:r>
            <a:r>
              <a:rPr lang="en-US" sz="1300" dirty="0" err="1" smtClean="0">
                <a:solidFill>
                  <a:schemeClr val="tx1"/>
                </a:solidFill>
              </a:rPr>
              <a:t>Myfilea</a:t>
            </a:r>
            <a:r>
              <a:rPr lang="en-US" sz="1300" dirty="0" smtClean="0">
                <a:solidFill>
                  <a:schemeClr val="bg2">
                    <a:lumMod val="50000"/>
                  </a:schemeClr>
                </a:solidFill>
              </a:rPr>
              <a:t> </a:t>
            </a:r>
            <a:endParaRPr kumimoji="0" lang="en-US" sz="1300" b="0" i="0" u="none" strike="noStrike" kern="1200" cap="none" spc="0" normalizeH="0" baseline="0" noProof="0" dirty="0" smtClean="0">
              <a:ln>
                <a:noFill/>
              </a:ln>
              <a:solidFill>
                <a:srgbClr val="FF0000"/>
              </a:solidFill>
              <a:effectLst/>
              <a:uLnTx/>
              <a:uFillTx/>
              <a:latin typeface="+mn-lt"/>
              <a:ea typeface="+mn-ea"/>
              <a:cs typeface="+mn-cs"/>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en-US" sz="1600" b="0" i="0" u="none" strike="noStrike" kern="1200" cap="none" spc="0" normalizeH="0" baseline="0" noProof="0" dirty="0" smtClean="0">
                <a:ln>
                  <a:noFill/>
                </a:ln>
                <a:solidFill>
                  <a:schemeClr val="bg2">
                    <a:lumMod val="75000"/>
                  </a:schemeClr>
                </a:solidFill>
                <a:effectLst/>
                <a:uLnTx/>
                <a:uFillTx/>
                <a:latin typeface="+mn-lt"/>
                <a:ea typeface="+mn-ea"/>
                <a:cs typeface="+mn-cs"/>
              </a:rPr>
              <a:t> </a:t>
            </a:r>
            <a:r>
              <a:rPr kumimoji="0" lang="en-US" sz="2400" b="0" i="0" u="none" strike="noStrike" kern="1200" cap="none" spc="0" normalizeH="0" baseline="0" noProof="0" dirty="0" smtClean="0">
                <a:ln>
                  <a:noFill/>
                </a:ln>
                <a:solidFill>
                  <a:schemeClr val="bg2">
                    <a:lumMod val="50000"/>
                  </a:schemeClr>
                </a:solidFill>
                <a:effectLst/>
                <a:uLnTx/>
                <a:uFillTx/>
                <a:latin typeface="+mn-lt"/>
                <a:ea typeface="+mn-ea"/>
                <a:cs typeface="+mn-cs"/>
              </a:rPr>
              <a:t>  </a:t>
            </a:r>
          </a:p>
        </p:txBody>
      </p:sp>
    </p:spTree>
    <p:extLst>
      <p:ext uri="{BB962C8B-B14F-4D97-AF65-F5344CB8AC3E}">
        <p14:creationId xmlns:p14="http://schemas.microsoft.com/office/powerpoint/2010/main" xmlns="" val="319078022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066801"/>
            <a:ext cx="8229600" cy="6324599"/>
          </a:xfrm>
        </p:spPr>
        <p:txBody>
          <a:bodyPr/>
          <a:lstStyle/>
          <a:p>
            <a:pPr>
              <a:buNone/>
            </a:pPr>
            <a:r>
              <a:rPr lang="en-US" sz="2400" dirty="0" smtClean="0">
                <a:solidFill>
                  <a:schemeClr val="bg2">
                    <a:lumMod val="50000"/>
                  </a:schemeClr>
                </a:solidFill>
              </a:rPr>
              <a:t>Unique number for each directory and file </a:t>
            </a:r>
          </a:p>
          <a:p>
            <a:pPr>
              <a:buNone/>
            </a:pPr>
            <a:r>
              <a:rPr lang="en-US" sz="2400" dirty="0" smtClean="0"/>
              <a:t>   The human retina </a:t>
            </a:r>
            <a:r>
              <a:rPr lang="en-US" sz="2400" dirty="0"/>
              <a:t>is a thin </a:t>
            </a:r>
            <a:r>
              <a:rPr lang="en-US" sz="2400" dirty="0" smtClean="0"/>
              <a:t>tissue </a:t>
            </a:r>
            <a:r>
              <a:rPr lang="en-US" sz="2400" dirty="0"/>
              <a:t>composed of neural cells that is located in the posterior portion of the eye. Because of the complex structure of the capillaries that supply the retina with blood, each person's retina is </a:t>
            </a:r>
            <a:r>
              <a:rPr lang="en-US" sz="2400" dirty="0" smtClean="0"/>
              <a:t>unique.</a:t>
            </a:r>
          </a:p>
          <a:p>
            <a:r>
              <a:rPr lang="en-US" sz="2000" dirty="0" err="1" smtClean="0">
                <a:solidFill>
                  <a:schemeClr val="bg2">
                    <a:lumMod val="50000"/>
                  </a:schemeClr>
                </a:solidFill>
              </a:rPr>
              <a:t>ls</a:t>
            </a:r>
            <a:r>
              <a:rPr lang="en-US" sz="2400" dirty="0" smtClean="0">
                <a:solidFill>
                  <a:schemeClr val="bg2">
                    <a:lumMod val="50000"/>
                  </a:schemeClr>
                </a:solidFill>
              </a:rPr>
              <a:t> -i     =</a:t>
            </a:r>
            <a:r>
              <a:rPr lang="en-US" sz="1600" dirty="0" smtClean="0">
                <a:solidFill>
                  <a:schemeClr val="bg2">
                    <a:lumMod val="50000"/>
                  </a:schemeClr>
                </a:solidFill>
              </a:rPr>
              <a:t>list down all the files and directories with .</a:t>
            </a:r>
          </a:p>
          <a:p>
            <a:pPr>
              <a:buNone/>
            </a:pPr>
            <a:r>
              <a:rPr lang="en-US" sz="1100" dirty="0" smtClean="0">
                <a:solidFill>
                  <a:schemeClr val="bg2">
                    <a:lumMod val="50000"/>
                  </a:schemeClr>
                </a:solidFill>
              </a:rPr>
              <a:t> </a:t>
            </a:r>
            <a:r>
              <a:rPr lang="en-US" sz="1600" dirty="0" smtClean="0">
                <a:solidFill>
                  <a:schemeClr val="bg2">
                    <a:lumMod val="50000"/>
                  </a:schemeClr>
                </a:solidFill>
              </a:rPr>
              <a:t>                       i-node number .</a:t>
            </a:r>
            <a:endParaRPr lang="en-US" sz="1100" dirty="0" smtClean="0">
              <a:solidFill>
                <a:schemeClr val="bg2">
                  <a:lumMod val="50000"/>
                </a:schemeClr>
              </a:solidFill>
            </a:endParaRPr>
          </a:p>
          <a:p>
            <a:pPr>
              <a:buNone/>
            </a:pPr>
            <a:r>
              <a:rPr lang="en-US" sz="1800" dirty="0" smtClean="0">
                <a:solidFill>
                  <a:schemeClr val="accent1">
                    <a:lumMod val="75000"/>
                  </a:schemeClr>
                </a:solidFill>
              </a:rPr>
              <a:t>   </a:t>
            </a:r>
          </a:p>
          <a:p>
            <a:pPr>
              <a:buNone/>
            </a:pPr>
            <a:endParaRPr lang="en-US" sz="1600" dirty="0" smtClean="0">
              <a:solidFill>
                <a:schemeClr val="bg2">
                  <a:lumMod val="50000"/>
                </a:schemeClr>
              </a:solidFill>
            </a:endParaRPr>
          </a:p>
          <a:p>
            <a:pPr>
              <a:buNone/>
            </a:pPr>
            <a:endParaRPr lang="en-US" sz="1600" dirty="0" smtClean="0">
              <a:solidFill>
                <a:schemeClr val="bg2">
                  <a:lumMod val="50000"/>
                </a:schemeClr>
              </a:solidFill>
            </a:endParaRPr>
          </a:p>
          <a:p>
            <a:pPr marL="109728" indent="0">
              <a:buNone/>
            </a:pPr>
            <a:endParaRPr lang="en-US" sz="1600" dirty="0" smtClean="0">
              <a:solidFill>
                <a:schemeClr val="bg2">
                  <a:lumMod val="50000"/>
                </a:schemeClr>
              </a:solidFill>
            </a:endParaRPr>
          </a:p>
          <a:p>
            <a:pPr>
              <a:buNone/>
            </a:pPr>
            <a:endParaRPr lang="en-US" sz="1600" dirty="0" smtClean="0">
              <a:solidFill>
                <a:schemeClr val="bg2">
                  <a:lumMod val="50000"/>
                </a:schemeClr>
              </a:solidFill>
            </a:endParaRPr>
          </a:p>
          <a:p>
            <a:pPr>
              <a:buNone/>
            </a:pPr>
            <a:endParaRPr lang="en-US" sz="1600" dirty="0" smtClean="0">
              <a:solidFill>
                <a:schemeClr val="bg2">
                  <a:lumMod val="50000"/>
                </a:schemeClr>
              </a:solidFill>
            </a:endParaRPr>
          </a:p>
          <a:p>
            <a:pPr>
              <a:buNone/>
            </a:pPr>
            <a:endParaRPr lang="en-US" sz="1600" dirty="0" smtClean="0">
              <a:solidFill>
                <a:schemeClr val="bg2">
                  <a:lumMod val="50000"/>
                </a:schemeClr>
              </a:solidFill>
            </a:endParaRPr>
          </a:p>
          <a:p>
            <a:pPr>
              <a:buNone/>
            </a:pPr>
            <a:r>
              <a:rPr lang="en-US" sz="1600" dirty="0" smtClean="0">
                <a:solidFill>
                  <a:schemeClr val="bg2">
                    <a:lumMod val="50000"/>
                  </a:schemeClr>
                </a:solidFill>
              </a:rPr>
              <a:t> </a:t>
            </a:r>
          </a:p>
          <a:p>
            <a:pPr marL="109728" indent="0">
              <a:buNone/>
            </a:pPr>
            <a:endParaRPr lang="en-US" sz="1800" dirty="0" smtClean="0">
              <a:solidFill>
                <a:schemeClr val="bg2">
                  <a:lumMod val="50000"/>
                </a:schemeClr>
              </a:solidFill>
            </a:endParaRPr>
          </a:p>
          <a:p>
            <a:pPr>
              <a:buNone/>
            </a:pPr>
            <a:r>
              <a:rPr lang="en-US" sz="1600" dirty="0" smtClean="0">
                <a:solidFill>
                  <a:schemeClr val="bg2">
                    <a:lumMod val="75000"/>
                  </a:schemeClr>
                </a:solidFill>
              </a:rPr>
              <a:t> </a:t>
            </a:r>
            <a:r>
              <a:rPr lang="en-US" sz="2400" dirty="0" smtClean="0">
                <a:solidFill>
                  <a:schemeClr val="bg2">
                    <a:lumMod val="50000"/>
                  </a:schemeClr>
                </a:solidFill>
              </a:rPr>
              <a:t>  </a:t>
            </a:r>
          </a:p>
        </p:txBody>
      </p:sp>
      <p:sp>
        <p:nvSpPr>
          <p:cNvPr id="3" name="Title 2"/>
          <p:cNvSpPr>
            <a:spLocks noGrp="1"/>
          </p:cNvSpPr>
          <p:nvPr>
            <p:ph type="title"/>
          </p:nvPr>
        </p:nvSpPr>
        <p:spPr>
          <a:xfrm>
            <a:off x="457200" y="-76200"/>
            <a:ext cx="8229600" cy="1219200"/>
          </a:xfrm>
        </p:spPr>
        <p:txBody>
          <a:bodyPr>
            <a:normAutofit fontScale="90000"/>
          </a:bodyPr>
          <a:lstStyle/>
          <a:p>
            <a:r>
              <a:rPr lang="en-US" dirty="0" smtClean="0">
                <a:solidFill>
                  <a:schemeClr val="bg2">
                    <a:lumMod val="50000"/>
                  </a:schemeClr>
                </a:solidFill>
              </a:rPr>
              <a:t>eye-node</a:t>
            </a:r>
            <a:br>
              <a:rPr lang="en-US" dirty="0" smtClean="0">
                <a:solidFill>
                  <a:schemeClr val="bg2">
                    <a:lumMod val="50000"/>
                  </a:schemeClr>
                </a:solidFill>
              </a:rPr>
            </a:br>
            <a:r>
              <a:rPr lang="en-US" dirty="0" smtClean="0">
                <a:solidFill>
                  <a:schemeClr val="bg2">
                    <a:lumMod val="50000"/>
                  </a:schemeClr>
                </a:solidFill>
              </a:rPr>
              <a:t>  i  - </a:t>
            </a:r>
            <a:r>
              <a:rPr lang="en-US" dirty="0">
                <a:solidFill>
                  <a:schemeClr val="bg2">
                    <a:lumMod val="50000"/>
                  </a:schemeClr>
                </a:solidFill>
              </a:rPr>
              <a:t>node number</a:t>
            </a:r>
          </a:p>
        </p:txBody>
      </p:sp>
      <p:pic>
        <p:nvPicPr>
          <p:cNvPr id="7" name="Picture 6"/>
          <p:cNvPicPr>
            <a:picLocks noChangeAspect="1"/>
          </p:cNvPicPr>
          <p:nvPr/>
        </p:nvPicPr>
        <p:blipFill>
          <a:blip r:embed="rId2">
            <a:extLst>
              <a:ext uri="{28A0092B-C50C-407E-A947-70E740481C1C}">
                <a14:useLocalDpi xmlns:a14="http://schemas.microsoft.com/office/drawing/2010/main" xmlns="" val="0"/>
              </a:ext>
            </a:extLst>
          </a:blip>
          <a:stretch>
            <a:fillRect/>
          </a:stretch>
        </p:blipFill>
        <p:spPr>
          <a:xfrm>
            <a:off x="6677025" y="3276378"/>
            <a:ext cx="2238375" cy="1676621"/>
          </a:xfrm>
          <a:prstGeom prst="rect">
            <a:avLst/>
          </a:prstGeom>
        </p:spPr>
      </p:pic>
      <p:sp>
        <p:nvSpPr>
          <p:cNvPr id="8" name="Content Placeholder 1"/>
          <p:cNvSpPr txBox="1">
            <a:spLocks/>
          </p:cNvSpPr>
          <p:nvPr/>
        </p:nvSpPr>
        <p:spPr>
          <a:xfrm>
            <a:off x="838200" y="4114800"/>
            <a:ext cx="5105400" cy="685800"/>
          </a:xfrm>
          <a:prstGeom prst="rect">
            <a:avLst/>
          </a:prstGeom>
        </p:spPr>
        <p:style>
          <a:lnRef idx="2">
            <a:schemeClr val="accent4"/>
          </a:lnRef>
          <a:fillRef idx="1">
            <a:schemeClr val="lt1"/>
          </a:fillRef>
          <a:effectRef idx="0">
            <a:schemeClr val="accent4"/>
          </a:effectRef>
          <a:fontRef idx="minor">
            <a:schemeClr val="dk1"/>
          </a:fontRef>
        </p:style>
        <p:txBody>
          <a:bodyPr vert="horz">
            <a:normAutofit fontScale="85000" lnSpcReduction="10000"/>
          </a:bodyPr>
          <a:lstStyle/>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lang="en-US" sz="2200" dirty="0" smtClean="0">
                <a:solidFill>
                  <a:schemeClr val="tx1"/>
                </a:solidFill>
              </a:rPr>
              <a:t>7874 bin    8932 home    47334 </a:t>
            </a:r>
            <a:r>
              <a:rPr lang="en-US" sz="2200" dirty="0" err="1" smtClean="0">
                <a:solidFill>
                  <a:schemeClr val="tx1"/>
                </a:solidFill>
              </a:rPr>
              <a:t>myFilea</a:t>
            </a:r>
            <a:r>
              <a:rPr lang="en-US" sz="2200" dirty="0" smtClean="0">
                <a:solidFill>
                  <a:schemeClr val="tx1"/>
                </a:solidFill>
              </a:rPr>
              <a:t> </a:t>
            </a:r>
            <a:endParaRPr kumimoji="0" lang="en-US" sz="2200" b="0" i="0" u="none" strike="noStrike" kern="1200" cap="none" spc="0" normalizeH="0" baseline="0" noProof="0" dirty="0" smtClean="0">
              <a:ln>
                <a:noFill/>
              </a:ln>
              <a:solidFill>
                <a:schemeClr val="tx1"/>
              </a:solidFill>
              <a:effectLst/>
              <a:uLnTx/>
              <a:uFillTx/>
            </a:endParaRPr>
          </a:p>
          <a:p>
            <a:pPr marL="365760" marR="0" lvl="0" indent="-256032" algn="l" defTabSz="914400" rtl="0" eaLnBrk="1" fontAlgn="auto" latinLnBrk="0" hangingPunct="1">
              <a:lnSpc>
                <a:spcPct val="100000"/>
              </a:lnSpc>
              <a:spcBef>
                <a:spcPts val="400"/>
              </a:spcBef>
              <a:spcAft>
                <a:spcPts val="0"/>
              </a:spcAft>
              <a:buClr>
                <a:schemeClr val="accent1"/>
              </a:buClr>
              <a:buSzPct val="68000"/>
              <a:buFont typeface="Wingdings 3"/>
              <a:buNone/>
              <a:tabLst/>
              <a:defRPr/>
            </a:pPr>
            <a:r>
              <a:rPr kumimoji="0" lang="en-US" sz="1600" b="0" i="0" u="none" strike="noStrike" kern="1200" cap="none" spc="0" normalizeH="0" baseline="0" noProof="0" dirty="0" smtClean="0">
                <a:ln>
                  <a:noFill/>
                </a:ln>
                <a:solidFill>
                  <a:schemeClr val="bg2">
                    <a:lumMod val="75000"/>
                  </a:schemeClr>
                </a:solidFill>
                <a:effectLst/>
                <a:uLnTx/>
                <a:uFillTx/>
                <a:latin typeface="+mn-lt"/>
                <a:ea typeface="+mn-ea"/>
                <a:cs typeface="+mn-cs"/>
              </a:rPr>
              <a:t> </a:t>
            </a:r>
            <a:r>
              <a:rPr kumimoji="0" lang="en-US" sz="2400" b="0" i="0" u="none" strike="noStrike" kern="1200" cap="none" spc="0" normalizeH="0" baseline="0" noProof="0" dirty="0" smtClean="0">
                <a:ln>
                  <a:noFill/>
                </a:ln>
                <a:solidFill>
                  <a:schemeClr val="bg2">
                    <a:lumMod val="50000"/>
                  </a:schemeClr>
                </a:solidFill>
                <a:effectLst/>
                <a:uLnTx/>
                <a:uFillTx/>
                <a:latin typeface="+mn-lt"/>
                <a:ea typeface="+mn-ea"/>
                <a:cs typeface="+mn-cs"/>
              </a:rPr>
              <a:t>  </a:t>
            </a:r>
          </a:p>
        </p:txBody>
      </p:sp>
      <p:pic>
        <p:nvPicPr>
          <p:cNvPr id="9" name="Picture 8"/>
          <p:cNvPicPr>
            <a:picLocks noChangeAspect="1"/>
          </p:cNvPicPr>
          <p:nvPr/>
        </p:nvPicPr>
        <p:blipFill>
          <a:blip r:embed="rId3">
            <a:extLst>
              <a:ext uri="{28A0092B-C50C-407E-A947-70E740481C1C}">
                <a14:useLocalDpi xmlns:a14="http://schemas.microsoft.com/office/drawing/2010/main" xmlns="" val="0"/>
              </a:ext>
            </a:extLst>
          </a:blip>
          <a:stretch>
            <a:fillRect/>
          </a:stretch>
        </p:blipFill>
        <p:spPr>
          <a:xfrm>
            <a:off x="7036078" y="10887"/>
            <a:ext cx="2184122" cy="1894114"/>
          </a:xfrm>
          <a:prstGeom prst="rect">
            <a:avLst/>
          </a:prstGeom>
        </p:spPr>
      </p:pic>
    </p:spTree>
    <p:extLst>
      <p:ext uri="{BB962C8B-B14F-4D97-AF65-F5344CB8AC3E}">
        <p14:creationId xmlns:p14="http://schemas.microsoft.com/office/powerpoint/2010/main" xmlns="" val="2748768688"/>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533401"/>
            <a:ext cx="9753600" cy="7391399"/>
          </a:xfrm>
        </p:spPr>
        <p:txBody>
          <a:bodyPr>
            <a:normAutofit/>
          </a:bodyPr>
          <a:lstStyle/>
          <a:p>
            <a:pPr>
              <a:buNone/>
            </a:pPr>
            <a:r>
              <a:rPr lang="en-US" sz="2400" dirty="0" smtClean="0">
                <a:solidFill>
                  <a:schemeClr val="bg2">
                    <a:lumMod val="50000"/>
                  </a:schemeClr>
                </a:solidFill>
              </a:rPr>
              <a:t>             </a:t>
            </a:r>
            <a:r>
              <a:rPr lang="en-US" sz="2000" dirty="0" smtClean="0">
                <a:solidFill>
                  <a:schemeClr val="bg2">
                    <a:lumMod val="50000"/>
                  </a:schemeClr>
                </a:solidFill>
              </a:rPr>
              <a:t> </a:t>
            </a:r>
            <a:r>
              <a:rPr lang="en-US" sz="2000" dirty="0" smtClean="0">
                <a:solidFill>
                  <a:schemeClr val="accent1">
                    <a:lumMod val="75000"/>
                  </a:schemeClr>
                </a:solidFill>
              </a:rPr>
              <a:t>Creating files and directories+ special characters</a:t>
            </a:r>
          </a:p>
          <a:p>
            <a:pPr lvl="1">
              <a:buFont typeface="Arial" pitchFamily="34" charset="0"/>
              <a:buChar char="•"/>
            </a:pPr>
            <a:r>
              <a:rPr lang="en-US" sz="1500" dirty="0" err="1" smtClean="0">
                <a:solidFill>
                  <a:schemeClr val="bg2">
                    <a:lumMod val="25000"/>
                  </a:schemeClr>
                </a:solidFill>
              </a:rPr>
              <a:t>rm</a:t>
            </a:r>
            <a:r>
              <a:rPr lang="en-US" sz="1500" dirty="0" smtClean="0">
                <a:solidFill>
                  <a:schemeClr val="bg2">
                    <a:lumMod val="25000"/>
                  </a:schemeClr>
                </a:solidFill>
              </a:rPr>
              <a:t> file*            </a:t>
            </a:r>
            <a:r>
              <a:rPr lang="en-US" sz="1500" dirty="0" smtClean="0">
                <a:solidFill>
                  <a:schemeClr val="bg2">
                    <a:lumMod val="50000"/>
                  </a:schemeClr>
                </a:solidFill>
              </a:rPr>
              <a:t>-It will remove all the files starting from the name file no matter </a:t>
            </a:r>
          </a:p>
          <a:p>
            <a:pPr lvl="1">
              <a:buNone/>
            </a:pPr>
            <a:r>
              <a:rPr lang="en-US" sz="1500" dirty="0" smtClean="0">
                <a:solidFill>
                  <a:schemeClr val="bg2">
                    <a:lumMod val="50000"/>
                  </a:schemeClr>
                </a:solidFill>
              </a:rPr>
              <a:t>                            how lengthy there name is, will remove file1, file111, fileabc43er, </a:t>
            </a:r>
            <a:r>
              <a:rPr lang="en-US" sz="1500" dirty="0" err="1" smtClean="0">
                <a:solidFill>
                  <a:schemeClr val="bg2">
                    <a:lumMod val="50000"/>
                  </a:schemeClr>
                </a:solidFill>
              </a:rPr>
              <a:t>fileg</a:t>
            </a:r>
            <a:endParaRPr lang="en-US" sz="1500" dirty="0" smtClean="0">
              <a:solidFill>
                <a:schemeClr val="bg2">
                  <a:lumMod val="50000"/>
                </a:schemeClr>
              </a:solidFill>
            </a:endParaRPr>
          </a:p>
          <a:p>
            <a:pPr lvl="1">
              <a:buNone/>
            </a:pPr>
            <a:r>
              <a:rPr lang="en-US" sz="1500" dirty="0" smtClean="0">
                <a:solidFill>
                  <a:schemeClr val="bg2">
                    <a:lumMod val="50000"/>
                  </a:schemeClr>
                </a:solidFill>
              </a:rPr>
              <a:t>                            * is a meta character which has a special meaning behind it (meaning every  </a:t>
            </a:r>
          </a:p>
          <a:p>
            <a:pPr lvl="1">
              <a:buNone/>
            </a:pPr>
            <a:r>
              <a:rPr lang="en-US" sz="1500" dirty="0" smtClean="0">
                <a:solidFill>
                  <a:schemeClr val="bg2">
                    <a:lumMod val="50000"/>
                  </a:schemeClr>
                </a:solidFill>
              </a:rPr>
              <a:t>                            thing) </a:t>
            </a:r>
            <a:r>
              <a:rPr lang="en-US" sz="1500" dirty="0" smtClean="0">
                <a:solidFill>
                  <a:schemeClr val="bg2">
                    <a:lumMod val="25000"/>
                  </a:schemeClr>
                </a:solidFill>
              </a:rPr>
              <a:t>     </a:t>
            </a:r>
            <a:endParaRPr lang="en-US" sz="1200" dirty="0" smtClean="0">
              <a:solidFill>
                <a:schemeClr val="bg2">
                  <a:lumMod val="25000"/>
                </a:schemeClr>
              </a:solidFill>
            </a:endParaRPr>
          </a:p>
          <a:p>
            <a:pPr lvl="1">
              <a:buFont typeface="Arial" pitchFamily="34" charset="0"/>
              <a:buChar char="•"/>
            </a:pPr>
            <a:r>
              <a:rPr lang="en-US" sz="1500" dirty="0" err="1" smtClean="0">
                <a:solidFill>
                  <a:schemeClr val="bg2">
                    <a:lumMod val="25000"/>
                  </a:schemeClr>
                </a:solidFill>
              </a:rPr>
              <a:t>rm</a:t>
            </a:r>
            <a:r>
              <a:rPr lang="en-US" sz="1500" dirty="0" smtClean="0">
                <a:solidFill>
                  <a:schemeClr val="bg2">
                    <a:lumMod val="25000"/>
                  </a:schemeClr>
                </a:solidFill>
              </a:rPr>
              <a:t> file?           </a:t>
            </a:r>
            <a:r>
              <a:rPr lang="en-US" sz="1500" dirty="0" smtClean="0">
                <a:solidFill>
                  <a:schemeClr val="bg2">
                    <a:lumMod val="50000"/>
                  </a:schemeClr>
                </a:solidFill>
              </a:rPr>
              <a:t> -It will remove all the files starting from the name file and just one more </a:t>
            </a:r>
          </a:p>
          <a:p>
            <a:pPr lvl="1">
              <a:buNone/>
            </a:pPr>
            <a:r>
              <a:rPr lang="en-US" sz="1500" dirty="0" smtClean="0">
                <a:solidFill>
                  <a:schemeClr val="bg2">
                    <a:lumMod val="50000"/>
                  </a:schemeClr>
                </a:solidFill>
              </a:rPr>
              <a:t>                           extra character in the name, will remove file1, </a:t>
            </a:r>
            <a:r>
              <a:rPr lang="en-US" sz="1500" dirty="0" err="1" smtClean="0">
                <a:solidFill>
                  <a:schemeClr val="bg2">
                    <a:lumMod val="50000"/>
                  </a:schemeClr>
                </a:solidFill>
              </a:rPr>
              <a:t>fileB</a:t>
            </a:r>
            <a:r>
              <a:rPr lang="en-US" sz="1500" dirty="0" smtClean="0">
                <a:solidFill>
                  <a:schemeClr val="bg2">
                    <a:lumMod val="50000"/>
                  </a:schemeClr>
                </a:solidFill>
              </a:rPr>
              <a:t>, </a:t>
            </a:r>
            <a:r>
              <a:rPr lang="en-US" sz="1500" dirty="0" err="1" smtClean="0">
                <a:solidFill>
                  <a:schemeClr val="bg2">
                    <a:lumMod val="50000"/>
                  </a:schemeClr>
                </a:solidFill>
              </a:rPr>
              <a:t>filec</a:t>
            </a:r>
            <a:r>
              <a:rPr lang="en-US" sz="1500" dirty="0" smtClean="0">
                <a:solidFill>
                  <a:schemeClr val="bg2">
                    <a:lumMod val="50000"/>
                  </a:schemeClr>
                </a:solidFill>
              </a:rPr>
              <a:t>, file8.</a:t>
            </a:r>
          </a:p>
          <a:p>
            <a:pPr lvl="1">
              <a:buNone/>
            </a:pPr>
            <a:r>
              <a:rPr lang="en-US" sz="1500" dirty="0" smtClean="0">
                <a:solidFill>
                  <a:schemeClr val="bg2">
                    <a:lumMod val="50000"/>
                  </a:schemeClr>
                </a:solidFill>
              </a:rPr>
              <a:t>                            ? again is a meta character which has a special meaning behind it (meaning  </a:t>
            </a:r>
          </a:p>
          <a:p>
            <a:pPr lvl="1">
              <a:buNone/>
            </a:pPr>
            <a:r>
              <a:rPr lang="en-US" sz="1500" dirty="0" smtClean="0">
                <a:solidFill>
                  <a:schemeClr val="bg2">
                    <a:lumMod val="50000"/>
                  </a:schemeClr>
                </a:solidFill>
              </a:rPr>
              <a:t>                            just one character or letter), it acts like a fill in the blank</a:t>
            </a:r>
          </a:p>
          <a:p>
            <a:pPr marL="393192" lvl="1" indent="0">
              <a:buNone/>
            </a:pPr>
            <a:endParaRPr lang="en-US" sz="1500" dirty="0" smtClean="0">
              <a:solidFill>
                <a:schemeClr val="bg2">
                  <a:lumMod val="50000"/>
                </a:schemeClr>
              </a:solidFill>
            </a:endParaRPr>
          </a:p>
          <a:p>
            <a:pPr lvl="1">
              <a:buFont typeface="Arial" pitchFamily="34" charset="0"/>
              <a:buChar char="•"/>
            </a:pPr>
            <a:r>
              <a:rPr lang="en-US" sz="1500" dirty="0" err="1">
                <a:solidFill>
                  <a:schemeClr val="bg2">
                    <a:lumMod val="25000"/>
                  </a:schemeClr>
                </a:solidFill>
              </a:rPr>
              <a:t>r</a:t>
            </a:r>
            <a:r>
              <a:rPr lang="en-US" sz="1500" dirty="0" err="1" smtClean="0">
                <a:solidFill>
                  <a:schemeClr val="bg2">
                    <a:lumMod val="25000"/>
                  </a:schemeClr>
                </a:solidFill>
              </a:rPr>
              <a:t>mdir</a:t>
            </a:r>
            <a:r>
              <a:rPr lang="en-US" sz="1500" dirty="0" smtClean="0">
                <a:solidFill>
                  <a:schemeClr val="bg2">
                    <a:lumMod val="25000"/>
                  </a:schemeClr>
                </a:solidFill>
              </a:rPr>
              <a:t>  -p Spring/</a:t>
            </a:r>
            <a:r>
              <a:rPr lang="en-US" sz="1500" dirty="0" err="1" smtClean="0">
                <a:solidFill>
                  <a:schemeClr val="bg2">
                    <a:lumMod val="25000"/>
                  </a:schemeClr>
                </a:solidFill>
              </a:rPr>
              <a:t>junedirectory</a:t>
            </a:r>
            <a:endParaRPr lang="en-US" sz="1500" dirty="0" smtClean="0">
              <a:solidFill>
                <a:schemeClr val="bg2">
                  <a:lumMod val="25000"/>
                </a:schemeClr>
              </a:solidFill>
            </a:endParaRPr>
          </a:p>
          <a:p>
            <a:pPr marL="393192" lvl="1" indent="0">
              <a:buNone/>
            </a:pPr>
            <a:r>
              <a:rPr lang="en-US" sz="1500" dirty="0">
                <a:solidFill>
                  <a:schemeClr val="bg2">
                    <a:lumMod val="25000"/>
                  </a:schemeClr>
                </a:solidFill>
              </a:rPr>
              <a:t> </a:t>
            </a:r>
            <a:r>
              <a:rPr lang="en-US" sz="1500" dirty="0" smtClean="0">
                <a:solidFill>
                  <a:schemeClr val="bg2">
                    <a:lumMod val="25000"/>
                  </a:schemeClr>
                </a:solidFill>
              </a:rPr>
              <a:t>                         -</a:t>
            </a:r>
            <a:r>
              <a:rPr lang="en-US" sz="1500" dirty="0" smtClean="0">
                <a:solidFill>
                  <a:schemeClr val="bg2">
                    <a:lumMod val="50000"/>
                  </a:schemeClr>
                </a:solidFill>
              </a:rPr>
              <a:t>it will delete two directories , a parent directory by the name</a:t>
            </a:r>
          </a:p>
          <a:p>
            <a:pPr marL="393192" lvl="1" indent="0">
              <a:buNone/>
            </a:pPr>
            <a:r>
              <a:rPr lang="en-US" sz="1500" dirty="0">
                <a:solidFill>
                  <a:schemeClr val="bg2">
                    <a:lumMod val="50000"/>
                  </a:schemeClr>
                </a:solidFill>
              </a:rPr>
              <a:t> </a:t>
            </a:r>
            <a:r>
              <a:rPr lang="en-US" sz="1500" dirty="0" smtClean="0">
                <a:solidFill>
                  <a:schemeClr val="bg2">
                    <a:lumMod val="50000"/>
                  </a:schemeClr>
                </a:solidFill>
              </a:rPr>
              <a:t>                           Spring and a subdirectory by the name </a:t>
            </a:r>
            <a:r>
              <a:rPr lang="en-US" sz="1500" dirty="0" err="1" smtClean="0">
                <a:solidFill>
                  <a:schemeClr val="bg2">
                    <a:lumMod val="50000"/>
                  </a:schemeClr>
                </a:solidFill>
              </a:rPr>
              <a:t>junedirectory</a:t>
            </a:r>
            <a:r>
              <a:rPr lang="en-US" sz="1500" dirty="0" smtClean="0">
                <a:solidFill>
                  <a:schemeClr val="bg2">
                    <a:lumMod val="50000"/>
                  </a:schemeClr>
                </a:solidFill>
              </a:rPr>
              <a:t> .</a:t>
            </a:r>
          </a:p>
          <a:p>
            <a:pPr lvl="1">
              <a:buFont typeface="Arial" pitchFamily="34" charset="0"/>
              <a:buChar char="•"/>
            </a:pPr>
            <a:r>
              <a:rPr lang="en-US" sz="1500" dirty="0" smtClean="0">
                <a:solidFill>
                  <a:schemeClr val="bg2">
                    <a:lumMod val="25000"/>
                  </a:schemeClr>
                </a:solidFill>
              </a:rPr>
              <a:t> </a:t>
            </a:r>
            <a:r>
              <a:rPr lang="en-US" sz="1500" dirty="0" err="1" smtClean="0">
                <a:solidFill>
                  <a:schemeClr val="bg2">
                    <a:lumMod val="25000"/>
                  </a:schemeClr>
                </a:solidFill>
              </a:rPr>
              <a:t>rmdir</a:t>
            </a:r>
            <a:r>
              <a:rPr lang="en-US" sz="1500" dirty="0" smtClean="0">
                <a:solidFill>
                  <a:schemeClr val="bg2">
                    <a:lumMod val="25000"/>
                  </a:schemeClr>
                </a:solidFill>
              </a:rPr>
              <a:t>             </a:t>
            </a:r>
            <a:r>
              <a:rPr lang="en-US" sz="1500" dirty="0" smtClean="0">
                <a:solidFill>
                  <a:schemeClr val="bg2">
                    <a:lumMod val="50000"/>
                  </a:schemeClr>
                </a:solidFill>
              </a:rPr>
              <a:t>-to remove a directory</a:t>
            </a:r>
          </a:p>
          <a:p>
            <a:pPr lvl="1">
              <a:buFont typeface="Arial" pitchFamily="34" charset="0"/>
              <a:buChar char="•"/>
            </a:pPr>
            <a:r>
              <a:rPr lang="en-US" sz="1500" dirty="0" smtClean="0">
                <a:solidFill>
                  <a:schemeClr val="bg2">
                    <a:lumMod val="50000"/>
                  </a:schemeClr>
                </a:solidFill>
              </a:rPr>
              <a:t> </a:t>
            </a:r>
            <a:r>
              <a:rPr lang="en-US" sz="1500" dirty="0" err="1" smtClean="0">
                <a:solidFill>
                  <a:schemeClr val="bg2">
                    <a:lumMod val="25000"/>
                  </a:schemeClr>
                </a:solidFill>
              </a:rPr>
              <a:t>mkdir</a:t>
            </a:r>
            <a:r>
              <a:rPr lang="en-US" sz="1500" dirty="0" smtClean="0">
                <a:solidFill>
                  <a:schemeClr val="bg2">
                    <a:lumMod val="50000"/>
                  </a:schemeClr>
                </a:solidFill>
              </a:rPr>
              <a:t>            -It will create a directory ,</a:t>
            </a:r>
            <a:r>
              <a:rPr lang="en-US" sz="1500" dirty="0" err="1" smtClean="0">
                <a:solidFill>
                  <a:schemeClr val="bg2">
                    <a:lumMod val="50000"/>
                  </a:schemeClr>
                </a:solidFill>
              </a:rPr>
              <a:t>e.g</a:t>
            </a:r>
            <a:r>
              <a:rPr lang="en-US" sz="1500" dirty="0" smtClean="0">
                <a:solidFill>
                  <a:schemeClr val="bg2">
                    <a:lumMod val="50000"/>
                  </a:schemeClr>
                </a:solidFill>
              </a:rPr>
              <a:t> </a:t>
            </a:r>
            <a:r>
              <a:rPr lang="en-US" sz="1500" dirty="0" err="1" smtClean="0">
                <a:solidFill>
                  <a:schemeClr val="bg2">
                    <a:lumMod val="25000"/>
                  </a:schemeClr>
                </a:solidFill>
              </a:rPr>
              <a:t>mkdir</a:t>
            </a:r>
            <a:r>
              <a:rPr lang="en-US" sz="1500" dirty="0" smtClean="0">
                <a:solidFill>
                  <a:schemeClr val="bg2">
                    <a:lumMod val="25000"/>
                  </a:schemeClr>
                </a:solidFill>
              </a:rPr>
              <a:t> mydir32</a:t>
            </a:r>
            <a:r>
              <a:rPr lang="en-US" sz="1500" dirty="0" smtClean="0">
                <a:solidFill>
                  <a:schemeClr val="bg2">
                    <a:lumMod val="50000"/>
                  </a:schemeClr>
                </a:solidFill>
              </a:rPr>
              <a:t> </a:t>
            </a:r>
          </a:p>
          <a:p>
            <a:pPr lvl="1">
              <a:buFont typeface="Arial" pitchFamily="34" charset="0"/>
              <a:buChar char="•"/>
            </a:pPr>
            <a:r>
              <a:rPr lang="en-US" sz="1600" dirty="0" smtClean="0">
                <a:solidFill>
                  <a:schemeClr val="bg2">
                    <a:lumMod val="25000"/>
                  </a:schemeClr>
                </a:solidFill>
              </a:rPr>
              <a:t> </a:t>
            </a:r>
            <a:r>
              <a:rPr lang="en-US" sz="1600" dirty="0" err="1" smtClean="0">
                <a:solidFill>
                  <a:schemeClr val="bg2">
                    <a:lumMod val="25000"/>
                  </a:schemeClr>
                </a:solidFill>
              </a:rPr>
              <a:t>mkdir</a:t>
            </a:r>
            <a:r>
              <a:rPr lang="en-US" sz="1600" dirty="0" smtClean="0">
                <a:solidFill>
                  <a:schemeClr val="bg2">
                    <a:lumMod val="25000"/>
                  </a:schemeClr>
                </a:solidFill>
              </a:rPr>
              <a:t>  </a:t>
            </a:r>
            <a:r>
              <a:rPr lang="en-US" sz="1600" dirty="0">
                <a:solidFill>
                  <a:schemeClr val="bg2">
                    <a:lumMod val="25000"/>
                  </a:schemeClr>
                </a:solidFill>
              </a:rPr>
              <a:t>-p </a:t>
            </a:r>
            <a:r>
              <a:rPr lang="en-US" sz="1600" dirty="0" smtClean="0">
                <a:solidFill>
                  <a:schemeClr val="bg2">
                    <a:lumMod val="25000"/>
                  </a:schemeClr>
                </a:solidFill>
              </a:rPr>
              <a:t>Spring/</a:t>
            </a:r>
            <a:r>
              <a:rPr lang="en-US" sz="1600" dirty="0" err="1" smtClean="0">
                <a:solidFill>
                  <a:schemeClr val="bg2">
                    <a:lumMod val="25000"/>
                  </a:schemeClr>
                </a:solidFill>
              </a:rPr>
              <a:t>junedirectory</a:t>
            </a:r>
            <a:endParaRPr lang="en-US" sz="1600" dirty="0" smtClean="0">
              <a:solidFill>
                <a:schemeClr val="bg2">
                  <a:lumMod val="25000"/>
                </a:schemeClr>
              </a:solidFill>
            </a:endParaRPr>
          </a:p>
          <a:p>
            <a:pPr marL="393192" lvl="1" indent="0">
              <a:buNone/>
            </a:pPr>
            <a:r>
              <a:rPr lang="en-US" sz="1600" dirty="0">
                <a:solidFill>
                  <a:schemeClr val="bg2">
                    <a:lumMod val="25000"/>
                  </a:schemeClr>
                </a:solidFill>
              </a:rPr>
              <a:t> </a:t>
            </a:r>
            <a:r>
              <a:rPr lang="en-US" sz="1600" dirty="0" smtClean="0">
                <a:solidFill>
                  <a:schemeClr val="bg2">
                    <a:lumMod val="25000"/>
                  </a:schemeClr>
                </a:solidFill>
              </a:rPr>
              <a:t>                        -</a:t>
            </a:r>
            <a:r>
              <a:rPr lang="en-US" sz="1600" dirty="0" smtClean="0">
                <a:solidFill>
                  <a:schemeClr val="bg2">
                    <a:lumMod val="50000"/>
                  </a:schemeClr>
                </a:solidFill>
              </a:rPr>
              <a:t>it </a:t>
            </a:r>
            <a:r>
              <a:rPr lang="en-US" sz="1600" dirty="0">
                <a:solidFill>
                  <a:schemeClr val="bg2">
                    <a:lumMod val="50000"/>
                  </a:schemeClr>
                </a:solidFill>
              </a:rPr>
              <a:t>will create two directories , a parent directory by the name</a:t>
            </a:r>
          </a:p>
          <a:p>
            <a:pPr marL="393192" lvl="1" indent="0">
              <a:buNone/>
            </a:pPr>
            <a:r>
              <a:rPr lang="en-US" sz="1600" dirty="0">
                <a:solidFill>
                  <a:schemeClr val="bg2">
                    <a:lumMod val="50000"/>
                  </a:schemeClr>
                </a:solidFill>
              </a:rPr>
              <a:t>                          Spring and a subdirectory by the name </a:t>
            </a:r>
            <a:r>
              <a:rPr lang="en-US" sz="1600" dirty="0" err="1">
                <a:solidFill>
                  <a:schemeClr val="bg2">
                    <a:lumMod val="50000"/>
                  </a:schemeClr>
                </a:solidFill>
              </a:rPr>
              <a:t>junedirectory</a:t>
            </a:r>
            <a:endParaRPr lang="en-US" sz="1600" dirty="0" smtClean="0">
              <a:solidFill>
                <a:schemeClr val="bg2">
                  <a:lumMod val="50000"/>
                </a:schemeClr>
              </a:solidFill>
            </a:endParaRPr>
          </a:p>
          <a:p>
            <a:pPr lvl="3">
              <a:buNone/>
            </a:pPr>
            <a:endParaRPr lang="en-US" sz="1200" dirty="0" smtClean="0">
              <a:solidFill>
                <a:schemeClr val="bg2">
                  <a:lumMod val="25000"/>
                </a:schemeClr>
              </a:solidFill>
            </a:endParaRPr>
          </a:p>
          <a:p>
            <a:pPr lvl="3">
              <a:buNone/>
            </a:pPr>
            <a:endParaRPr lang="en-US" sz="1200" dirty="0" smtClean="0">
              <a:solidFill>
                <a:schemeClr val="bg2">
                  <a:lumMod val="25000"/>
                </a:schemeClr>
              </a:solidFill>
            </a:endParaRPr>
          </a:p>
          <a:p>
            <a:pPr lvl="3">
              <a:buNone/>
            </a:pPr>
            <a:r>
              <a:rPr lang="en-US" sz="1200" dirty="0" smtClean="0">
                <a:solidFill>
                  <a:schemeClr val="bg2">
                    <a:lumMod val="25000"/>
                  </a:schemeClr>
                </a:solidFill>
              </a:rPr>
              <a:t>	</a:t>
            </a:r>
          </a:p>
          <a:p>
            <a:pPr lvl="3">
              <a:buNone/>
            </a:pPr>
            <a:endParaRPr lang="en-US" sz="1600" dirty="0" smtClean="0">
              <a:solidFill>
                <a:schemeClr val="bg2">
                  <a:lumMod val="25000"/>
                </a:schemeClr>
              </a:solidFill>
            </a:endParaRPr>
          </a:p>
          <a:p>
            <a:pPr lvl="3">
              <a:buNone/>
            </a:pPr>
            <a:endParaRPr lang="en-US" sz="1200" dirty="0" smtClean="0">
              <a:solidFill>
                <a:schemeClr val="bg2">
                  <a:lumMod val="25000"/>
                </a:schemeClr>
              </a:solidFill>
            </a:endParaRPr>
          </a:p>
          <a:p>
            <a:pPr lvl="3">
              <a:buNone/>
            </a:pPr>
            <a:r>
              <a:rPr lang="en-US" sz="1200" dirty="0" smtClean="0">
                <a:solidFill>
                  <a:schemeClr val="bg2">
                    <a:lumMod val="25000"/>
                  </a:schemeClr>
                </a:solidFill>
              </a:rPr>
              <a:t>                </a:t>
            </a:r>
          </a:p>
          <a:p>
            <a:pPr lvl="3">
              <a:buNone/>
            </a:pPr>
            <a:r>
              <a:rPr lang="en-US" sz="1200" dirty="0" smtClean="0">
                <a:solidFill>
                  <a:schemeClr val="bg2">
                    <a:lumMod val="25000"/>
                  </a:schemeClr>
                </a:solidFill>
              </a:rPr>
              <a:t>                      </a:t>
            </a:r>
          </a:p>
        </p:txBody>
      </p:sp>
      <p:sp>
        <p:nvSpPr>
          <p:cNvPr id="3" name="Title 2"/>
          <p:cNvSpPr>
            <a:spLocks noGrp="1"/>
          </p:cNvSpPr>
          <p:nvPr>
            <p:ph type="title"/>
          </p:nvPr>
        </p:nvSpPr>
        <p:spPr>
          <a:xfrm>
            <a:off x="152400" y="-152400"/>
            <a:ext cx="8534400" cy="914400"/>
          </a:xfrm>
        </p:spPr>
        <p:txBody>
          <a:bodyPr/>
          <a:lstStyle/>
          <a:p>
            <a:r>
              <a:rPr lang="en-US" sz="4400" dirty="0" smtClean="0">
                <a:solidFill>
                  <a:schemeClr val="bg2">
                    <a:lumMod val="50000"/>
                  </a:schemeClr>
                </a:solidFill>
              </a:rPr>
              <a:t>                Commands</a:t>
            </a:r>
            <a:r>
              <a:rPr lang="en-US" dirty="0" smtClean="0">
                <a:solidFill>
                  <a:schemeClr val="bg2">
                    <a:lumMod val="50000"/>
                  </a:schemeClr>
                </a:solidFill>
              </a:rPr>
              <a:t>  </a:t>
            </a:r>
            <a:endParaRPr lang="en-US" dirty="0">
              <a:solidFill>
                <a:schemeClr val="bg2">
                  <a:lumMod val="50000"/>
                </a:schemeClr>
              </a:solidFill>
            </a:endParaRPr>
          </a:p>
        </p:txBody>
      </p:sp>
      <p:pic>
        <p:nvPicPr>
          <p:cNvPr id="5" name="Picture 4" descr="emblem-special-characters.png"/>
          <p:cNvPicPr>
            <a:picLocks noChangeAspect="1"/>
          </p:cNvPicPr>
          <p:nvPr/>
        </p:nvPicPr>
        <p:blipFill>
          <a:blip r:embed="rId2" cstate="print"/>
          <a:stretch>
            <a:fillRect/>
          </a:stretch>
        </p:blipFill>
        <p:spPr>
          <a:xfrm>
            <a:off x="533400" y="1219200"/>
            <a:ext cx="304800" cy="304800"/>
          </a:xfrm>
          <a:prstGeom prst="rect">
            <a:avLst/>
          </a:prstGeom>
        </p:spPr>
      </p:pic>
      <p:pic>
        <p:nvPicPr>
          <p:cNvPr id="6" name="Picture 5" descr="emblem-special-characters.png"/>
          <p:cNvPicPr>
            <a:picLocks noChangeAspect="1"/>
          </p:cNvPicPr>
          <p:nvPr/>
        </p:nvPicPr>
        <p:blipFill>
          <a:blip r:embed="rId2" cstate="print"/>
          <a:stretch>
            <a:fillRect/>
          </a:stretch>
        </p:blipFill>
        <p:spPr>
          <a:xfrm>
            <a:off x="533400" y="2286000"/>
            <a:ext cx="304800" cy="304800"/>
          </a:xfrm>
          <a:prstGeom prst="rect">
            <a:avLst/>
          </a:prstGeom>
        </p:spPr>
      </p:pic>
      <p:pic>
        <p:nvPicPr>
          <p:cNvPr id="11" name="Picture 10" descr="free-icon-design-set-folder-add.jpg"/>
          <p:cNvPicPr>
            <a:picLocks noChangeAspect="1"/>
          </p:cNvPicPr>
          <p:nvPr/>
        </p:nvPicPr>
        <p:blipFill>
          <a:blip r:embed="rId3" cstate="print"/>
          <a:stretch>
            <a:fillRect/>
          </a:stretch>
        </p:blipFill>
        <p:spPr>
          <a:xfrm>
            <a:off x="622300" y="5105400"/>
            <a:ext cx="673100" cy="474565"/>
          </a:xfrm>
          <a:prstGeom prst="rect">
            <a:avLst/>
          </a:prstGeom>
        </p:spPr>
      </p:pic>
    </p:spTree>
    <p:extLst>
      <p:ext uri="{BB962C8B-B14F-4D97-AF65-F5344CB8AC3E}">
        <p14:creationId xmlns:p14="http://schemas.microsoft.com/office/powerpoint/2010/main" xmlns="" val="3493908514"/>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52400" y="533401"/>
            <a:ext cx="9296400" cy="7391399"/>
          </a:xfrm>
        </p:spPr>
        <p:txBody>
          <a:bodyPr>
            <a:normAutofit/>
          </a:bodyPr>
          <a:lstStyle/>
          <a:p>
            <a:pPr>
              <a:buNone/>
            </a:pPr>
            <a:r>
              <a:rPr lang="en-US" sz="2400" dirty="0" smtClean="0">
                <a:solidFill>
                  <a:schemeClr val="bg2">
                    <a:lumMod val="50000"/>
                  </a:schemeClr>
                </a:solidFill>
              </a:rPr>
              <a:t>   </a:t>
            </a:r>
          </a:p>
          <a:p>
            <a:pPr>
              <a:buNone/>
            </a:pPr>
            <a:r>
              <a:rPr lang="en-US" sz="2400" dirty="0" smtClean="0">
                <a:solidFill>
                  <a:schemeClr val="bg2">
                    <a:lumMod val="50000"/>
                  </a:schemeClr>
                </a:solidFill>
              </a:rPr>
              <a:t>   </a:t>
            </a:r>
          </a:p>
          <a:p>
            <a:pPr>
              <a:buNone/>
            </a:pPr>
            <a:r>
              <a:rPr lang="en-US" sz="2400" dirty="0" smtClean="0">
                <a:solidFill>
                  <a:schemeClr val="bg2">
                    <a:lumMod val="50000"/>
                  </a:schemeClr>
                </a:solidFill>
              </a:rPr>
              <a:t>   </a:t>
            </a:r>
            <a:r>
              <a:rPr lang="en-US" sz="2800" dirty="0" smtClean="0">
                <a:solidFill>
                  <a:schemeClr val="bg2">
                    <a:lumMod val="50000"/>
                  </a:schemeClr>
                </a:solidFill>
              </a:rPr>
              <a:t>Back to user Home directory</a:t>
            </a:r>
          </a:p>
          <a:p>
            <a:pPr>
              <a:buNone/>
            </a:pPr>
            <a:r>
              <a:rPr lang="en-US" sz="2000" dirty="0" smtClean="0">
                <a:solidFill>
                  <a:schemeClr val="bg2">
                    <a:lumMod val="50000"/>
                  </a:schemeClr>
                </a:solidFill>
              </a:rPr>
              <a:t>  </a:t>
            </a:r>
            <a:r>
              <a:rPr lang="en-US" sz="2000" dirty="0" smtClean="0">
                <a:solidFill>
                  <a:schemeClr val="bg2">
                    <a:lumMod val="25000"/>
                  </a:schemeClr>
                </a:solidFill>
              </a:rPr>
              <a:t>  When ever a new user is created, UNIX will automatically create a   </a:t>
            </a:r>
          </a:p>
          <a:p>
            <a:pPr>
              <a:buNone/>
            </a:pPr>
            <a:r>
              <a:rPr lang="en-US" sz="2000" dirty="0" smtClean="0">
                <a:solidFill>
                  <a:schemeClr val="bg2">
                    <a:lumMod val="25000"/>
                  </a:schemeClr>
                </a:solidFill>
              </a:rPr>
              <a:t>    folder by exact user name on the path /home</a:t>
            </a:r>
          </a:p>
          <a:p>
            <a:pPr lvl="1">
              <a:buFont typeface="Arial" pitchFamily="34" charset="0"/>
              <a:buChar char="•"/>
            </a:pPr>
            <a:r>
              <a:rPr lang="en-US" sz="1500" dirty="0" err="1" smtClean="0">
                <a:solidFill>
                  <a:schemeClr val="bg2">
                    <a:lumMod val="25000"/>
                  </a:schemeClr>
                </a:solidFill>
              </a:rPr>
              <a:t>cd</a:t>
            </a:r>
            <a:r>
              <a:rPr lang="en-US" sz="1500" dirty="0" smtClean="0">
                <a:solidFill>
                  <a:schemeClr val="bg2">
                    <a:lumMod val="25000"/>
                  </a:schemeClr>
                </a:solidFill>
              </a:rPr>
              <a:t>                  -</a:t>
            </a:r>
            <a:r>
              <a:rPr lang="en-US" sz="1400" dirty="0" smtClean="0">
                <a:solidFill>
                  <a:schemeClr val="bg2">
                    <a:lumMod val="50000"/>
                  </a:schemeClr>
                </a:solidFill>
              </a:rPr>
              <a:t>To move and to go into the home directory of a user. If user </a:t>
            </a:r>
            <a:r>
              <a:rPr lang="en-US" sz="1400" dirty="0" err="1" smtClean="0">
                <a:solidFill>
                  <a:schemeClr val="bg2">
                    <a:lumMod val="50000"/>
                  </a:schemeClr>
                </a:solidFill>
              </a:rPr>
              <a:t>usman</a:t>
            </a:r>
            <a:r>
              <a:rPr lang="en-US" sz="1400" dirty="0" smtClean="0">
                <a:solidFill>
                  <a:schemeClr val="bg2">
                    <a:lumMod val="50000"/>
                  </a:schemeClr>
                </a:solidFill>
              </a:rPr>
              <a:t> </a:t>
            </a:r>
          </a:p>
          <a:p>
            <a:pPr lvl="1">
              <a:buNone/>
            </a:pPr>
            <a:r>
              <a:rPr lang="en-US" sz="1400" dirty="0" smtClean="0">
                <a:solidFill>
                  <a:schemeClr val="bg2">
                    <a:lumMod val="50000"/>
                  </a:schemeClr>
                </a:solidFill>
              </a:rPr>
              <a:t>                              is on the path /home/</a:t>
            </a:r>
            <a:r>
              <a:rPr lang="en-US" sz="1400" dirty="0" err="1" smtClean="0">
                <a:solidFill>
                  <a:schemeClr val="bg2">
                    <a:lumMod val="50000"/>
                  </a:schemeClr>
                </a:solidFill>
              </a:rPr>
              <a:t>ali</a:t>
            </a:r>
            <a:r>
              <a:rPr lang="en-US" sz="1400" dirty="0" smtClean="0">
                <a:solidFill>
                  <a:schemeClr val="bg2">
                    <a:lumMod val="50000"/>
                  </a:schemeClr>
                </a:solidFill>
              </a:rPr>
              <a:t> and he want to go to his home directory which </a:t>
            </a:r>
          </a:p>
          <a:p>
            <a:pPr lvl="1">
              <a:buNone/>
            </a:pPr>
            <a:r>
              <a:rPr lang="en-US" sz="1400" dirty="0" smtClean="0">
                <a:solidFill>
                  <a:schemeClr val="bg2">
                    <a:lumMod val="50000"/>
                  </a:schemeClr>
                </a:solidFill>
              </a:rPr>
              <a:t>                              will be /home/</a:t>
            </a:r>
            <a:r>
              <a:rPr lang="en-US" sz="1400" dirty="0" err="1" smtClean="0">
                <a:solidFill>
                  <a:schemeClr val="bg2">
                    <a:lumMod val="50000"/>
                  </a:schemeClr>
                </a:solidFill>
              </a:rPr>
              <a:t>usman</a:t>
            </a:r>
            <a:r>
              <a:rPr lang="en-US" sz="1400" dirty="0" smtClean="0">
                <a:solidFill>
                  <a:schemeClr val="bg2">
                    <a:lumMod val="50000"/>
                  </a:schemeClr>
                </a:solidFill>
              </a:rPr>
              <a:t> then he will type the command  </a:t>
            </a:r>
            <a:r>
              <a:rPr lang="en-US" sz="1400" dirty="0" err="1" smtClean="0">
                <a:solidFill>
                  <a:schemeClr val="bg2">
                    <a:lumMod val="25000"/>
                  </a:schemeClr>
                </a:solidFill>
              </a:rPr>
              <a:t>cd</a:t>
            </a:r>
            <a:r>
              <a:rPr lang="en-US" sz="1400" dirty="0" smtClean="0">
                <a:solidFill>
                  <a:schemeClr val="bg2">
                    <a:lumMod val="25000"/>
                  </a:schemeClr>
                </a:solidFill>
              </a:rPr>
              <a:t> </a:t>
            </a:r>
          </a:p>
          <a:p>
            <a:pPr lvl="1">
              <a:buNone/>
            </a:pPr>
            <a:endParaRPr lang="en-US" sz="1400" dirty="0" smtClean="0">
              <a:solidFill>
                <a:schemeClr val="bg2">
                  <a:lumMod val="25000"/>
                </a:schemeClr>
              </a:solidFill>
            </a:endParaRPr>
          </a:p>
          <a:p>
            <a:pPr lvl="1">
              <a:buFont typeface="Arial" pitchFamily="34" charset="0"/>
              <a:buChar char="•"/>
            </a:pPr>
            <a:r>
              <a:rPr lang="en-US" sz="1500" dirty="0" err="1" smtClean="0">
                <a:solidFill>
                  <a:schemeClr val="bg2">
                    <a:lumMod val="25000"/>
                  </a:schemeClr>
                </a:solidFill>
              </a:rPr>
              <a:t>cd</a:t>
            </a:r>
            <a:r>
              <a:rPr lang="en-US" sz="1500" dirty="0" smtClean="0">
                <a:solidFill>
                  <a:schemeClr val="bg2">
                    <a:lumMod val="25000"/>
                  </a:schemeClr>
                </a:solidFill>
              </a:rPr>
              <a:t> $HOME      </a:t>
            </a:r>
            <a:r>
              <a:rPr lang="en-US" sz="1400" dirty="0" smtClean="0">
                <a:solidFill>
                  <a:schemeClr val="bg2">
                    <a:lumMod val="25000"/>
                  </a:schemeClr>
                </a:solidFill>
              </a:rPr>
              <a:t>-</a:t>
            </a:r>
            <a:r>
              <a:rPr lang="en-US" sz="1400" dirty="0" smtClean="0">
                <a:solidFill>
                  <a:schemeClr val="bg2">
                    <a:lumMod val="50000"/>
                  </a:schemeClr>
                </a:solidFill>
              </a:rPr>
              <a:t>To move and to go into the home directory of a user. If user </a:t>
            </a:r>
            <a:r>
              <a:rPr lang="en-US" sz="1400" dirty="0" err="1" smtClean="0">
                <a:solidFill>
                  <a:schemeClr val="bg2">
                    <a:lumMod val="50000"/>
                  </a:schemeClr>
                </a:solidFill>
              </a:rPr>
              <a:t>usman</a:t>
            </a:r>
            <a:r>
              <a:rPr lang="en-US" sz="1400" dirty="0" smtClean="0">
                <a:solidFill>
                  <a:schemeClr val="bg2">
                    <a:lumMod val="50000"/>
                  </a:schemeClr>
                </a:solidFill>
              </a:rPr>
              <a:t> </a:t>
            </a:r>
          </a:p>
          <a:p>
            <a:pPr lvl="1">
              <a:buNone/>
            </a:pPr>
            <a:r>
              <a:rPr lang="en-US" sz="1600" dirty="0" smtClean="0">
                <a:solidFill>
                  <a:schemeClr val="bg2">
                    <a:lumMod val="25000"/>
                  </a:schemeClr>
                </a:solidFill>
              </a:rPr>
              <a:t>    </a:t>
            </a:r>
            <a:r>
              <a:rPr lang="en-US" sz="1600" dirty="0" err="1" smtClean="0">
                <a:solidFill>
                  <a:schemeClr val="bg2">
                    <a:lumMod val="25000"/>
                  </a:schemeClr>
                </a:solidFill>
              </a:rPr>
              <a:t>ls</a:t>
            </a:r>
            <a:r>
              <a:rPr lang="en-US" sz="1600" dirty="0" smtClean="0">
                <a:solidFill>
                  <a:schemeClr val="bg2">
                    <a:lumMod val="25000"/>
                  </a:schemeClr>
                </a:solidFill>
              </a:rPr>
              <a:t>  $HOME     </a:t>
            </a:r>
            <a:r>
              <a:rPr lang="en-US" sz="1400" dirty="0" smtClean="0">
                <a:solidFill>
                  <a:schemeClr val="bg2">
                    <a:lumMod val="50000"/>
                  </a:schemeClr>
                </a:solidFill>
              </a:rPr>
              <a:t>is on the path /home/</a:t>
            </a:r>
            <a:r>
              <a:rPr lang="en-US" sz="1400" dirty="0" err="1" smtClean="0">
                <a:solidFill>
                  <a:schemeClr val="bg2">
                    <a:lumMod val="50000"/>
                  </a:schemeClr>
                </a:solidFill>
              </a:rPr>
              <a:t>ali</a:t>
            </a:r>
            <a:r>
              <a:rPr lang="en-US" sz="1400" dirty="0" smtClean="0">
                <a:solidFill>
                  <a:schemeClr val="bg2">
                    <a:lumMod val="50000"/>
                  </a:schemeClr>
                </a:solidFill>
              </a:rPr>
              <a:t> and he want to go to his home directory which </a:t>
            </a:r>
          </a:p>
          <a:p>
            <a:pPr lvl="1">
              <a:buNone/>
            </a:pPr>
            <a:r>
              <a:rPr lang="en-US" sz="1400" dirty="0" smtClean="0">
                <a:solidFill>
                  <a:schemeClr val="bg2">
                    <a:lumMod val="50000"/>
                  </a:schemeClr>
                </a:solidFill>
              </a:rPr>
              <a:t>    </a:t>
            </a:r>
            <a:r>
              <a:rPr lang="en-US" sz="1400" dirty="0" smtClean="0">
                <a:solidFill>
                  <a:schemeClr val="bg2">
                    <a:lumMod val="25000"/>
                  </a:schemeClr>
                </a:solidFill>
              </a:rPr>
              <a:t>echo $HOME</a:t>
            </a:r>
            <a:r>
              <a:rPr lang="en-US" sz="1400" dirty="0" smtClean="0">
                <a:solidFill>
                  <a:schemeClr val="bg2">
                    <a:lumMod val="50000"/>
                  </a:schemeClr>
                </a:solidFill>
              </a:rPr>
              <a:t>     will be /home/</a:t>
            </a:r>
            <a:r>
              <a:rPr lang="en-US" sz="1400" dirty="0" err="1" smtClean="0">
                <a:solidFill>
                  <a:schemeClr val="bg2">
                    <a:lumMod val="50000"/>
                  </a:schemeClr>
                </a:solidFill>
              </a:rPr>
              <a:t>usman</a:t>
            </a:r>
            <a:r>
              <a:rPr lang="en-US" sz="1400" dirty="0" smtClean="0">
                <a:solidFill>
                  <a:schemeClr val="bg2">
                    <a:lumMod val="50000"/>
                  </a:schemeClr>
                </a:solidFill>
              </a:rPr>
              <a:t> then he will type the command  </a:t>
            </a:r>
            <a:r>
              <a:rPr lang="en-US" sz="1400" dirty="0" smtClean="0">
                <a:solidFill>
                  <a:schemeClr val="bg2">
                    <a:lumMod val="25000"/>
                  </a:schemeClr>
                </a:solidFill>
              </a:rPr>
              <a:t>cd $HOME</a:t>
            </a:r>
          </a:p>
          <a:p>
            <a:pPr lvl="1">
              <a:buNone/>
            </a:pPr>
            <a:r>
              <a:rPr lang="en-US" sz="1400" dirty="0" smtClean="0">
                <a:solidFill>
                  <a:schemeClr val="bg2">
                    <a:lumMod val="25000"/>
                  </a:schemeClr>
                </a:solidFill>
              </a:rPr>
              <a:t>                             </a:t>
            </a:r>
            <a:r>
              <a:rPr lang="en-US" sz="1400" dirty="0" smtClean="0">
                <a:solidFill>
                  <a:schemeClr val="bg2">
                    <a:lumMod val="50000"/>
                  </a:schemeClr>
                </a:solidFill>
              </a:rPr>
              <a:t> By </a:t>
            </a:r>
            <a:r>
              <a:rPr lang="en-US" sz="1400" dirty="0" err="1" smtClean="0">
                <a:solidFill>
                  <a:schemeClr val="bg2">
                    <a:lumMod val="50000"/>
                  </a:schemeClr>
                </a:solidFill>
              </a:rPr>
              <a:t>ls</a:t>
            </a:r>
            <a:r>
              <a:rPr lang="en-US" sz="1400" dirty="0" smtClean="0">
                <a:solidFill>
                  <a:schemeClr val="bg2">
                    <a:lumMod val="50000"/>
                  </a:schemeClr>
                </a:solidFill>
              </a:rPr>
              <a:t> $HOME command it will list down file and directories of your home </a:t>
            </a:r>
            <a:r>
              <a:rPr lang="en-US" sz="1400" dirty="0" err="1" smtClean="0">
                <a:solidFill>
                  <a:schemeClr val="bg2">
                    <a:lumMod val="50000"/>
                  </a:schemeClr>
                </a:solidFill>
              </a:rPr>
              <a:t>direcroty</a:t>
            </a:r>
            <a:r>
              <a:rPr lang="en-US" sz="1400" dirty="0" smtClean="0">
                <a:solidFill>
                  <a:schemeClr val="bg2">
                    <a:lumMod val="25000"/>
                  </a:schemeClr>
                </a:solidFill>
              </a:rPr>
              <a:t> cd ~                  -</a:t>
            </a:r>
            <a:r>
              <a:rPr lang="en-US" sz="1400" dirty="0" smtClean="0">
                <a:solidFill>
                  <a:schemeClr val="bg2">
                    <a:lumMod val="50000"/>
                  </a:schemeClr>
                </a:solidFill>
              </a:rPr>
              <a:t>To move and to go into the home directory of a user. If user </a:t>
            </a:r>
            <a:r>
              <a:rPr lang="en-US" sz="1400" dirty="0" err="1" smtClean="0">
                <a:solidFill>
                  <a:schemeClr val="bg2">
                    <a:lumMod val="50000"/>
                  </a:schemeClr>
                </a:solidFill>
              </a:rPr>
              <a:t>usman</a:t>
            </a:r>
            <a:r>
              <a:rPr lang="en-US" sz="1400" dirty="0" smtClean="0">
                <a:solidFill>
                  <a:schemeClr val="bg2">
                    <a:lumMod val="50000"/>
                  </a:schemeClr>
                </a:solidFill>
              </a:rPr>
              <a:t> </a:t>
            </a:r>
          </a:p>
          <a:p>
            <a:pPr lvl="1">
              <a:buNone/>
            </a:pPr>
            <a:r>
              <a:rPr lang="en-US" sz="1400" dirty="0" smtClean="0">
                <a:solidFill>
                  <a:schemeClr val="bg2">
                    <a:lumMod val="50000"/>
                  </a:schemeClr>
                </a:solidFill>
              </a:rPr>
              <a:t>                              is on the path /home/</a:t>
            </a:r>
            <a:r>
              <a:rPr lang="en-US" sz="1400" dirty="0" err="1" smtClean="0">
                <a:solidFill>
                  <a:schemeClr val="bg2">
                    <a:lumMod val="50000"/>
                  </a:schemeClr>
                </a:solidFill>
              </a:rPr>
              <a:t>ali</a:t>
            </a:r>
            <a:r>
              <a:rPr lang="en-US" sz="1400" dirty="0" smtClean="0">
                <a:solidFill>
                  <a:schemeClr val="bg2">
                    <a:lumMod val="50000"/>
                  </a:schemeClr>
                </a:solidFill>
              </a:rPr>
              <a:t> and he want to go to his home directory which </a:t>
            </a:r>
          </a:p>
          <a:p>
            <a:pPr lvl="1">
              <a:buNone/>
            </a:pPr>
            <a:r>
              <a:rPr lang="en-US" sz="1400" dirty="0" smtClean="0">
                <a:solidFill>
                  <a:schemeClr val="bg2">
                    <a:lumMod val="50000"/>
                  </a:schemeClr>
                </a:solidFill>
              </a:rPr>
              <a:t>                              will be /home/</a:t>
            </a:r>
            <a:r>
              <a:rPr lang="en-US" sz="1400" dirty="0" err="1" smtClean="0">
                <a:solidFill>
                  <a:schemeClr val="bg2">
                    <a:lumMod val="50000"/>
                  </a:schemeClr>
                </a:solidFill>
              </a:rPr>
              <a:t>usman</a:t>
            </a:r>
            <a:r>
              <a:rPr lang="en-US" sz="1400" dirty="0" smtClean="0">
                <a:solidFill>
                  <a:schemeClr val="bg2">
                    <a:lumMod val="50000"/>
                  </a:schemeClr>
                </a:solidFill>
              </a:rPr>
              <a:t> then he will type the command  </a:t>
            </a:r>
            <a:r>
              <a:rPr lang="en-US" sz="1400" dirty="0" smtClean="0">
                <a:solidFill>
                  <a:schemeClr val="bg2">
                    <a:lumMod val="25000"/>
                  </a:schemeClr>
                </a:solidFill>
              </a:rPr>
              <a:t>cd ~</a:t>
            </a:r>
          </a:p>
          <a:p>
            <a:pPr lvl="1">
              <a:buFont typeface="Arial" pitchFamily="34" charset="0"/>
              <a:buChar char="•"/>
            </a:pPr>
            <a:r>
              <a:rPr lang="en-US" sz="1400" dirty="0">
                <a:solidFill>
                  <a:schemeClr val="bg2">
                    <a:lumMod val="25000"/>
                  </a:schemeClr>
                </a:solidFill>
              </a:rPr>
              <a:t>c</a:t>
            </a:r>
            <a:r>
              <a:rPr lang="en-US" sz="1400" dirty="0" smtClean="0">
                <a:solidFill>
                  <a:schemeClr val="bg2">
                    <a:lumMod val="25000"/>
                  </a:schemeClr>
                </a:solidFill>
              </a:rPr>
              <a:t>d ..                  </a:t>
            </a:r>
            <a:r>
              <a:rPr lang="en-US" sz="1400" dirty="0" smtClean="0">
                <a:solidFill>
                  <a:schemeClr val="bg2">
                    <a:lumMod val="50000"/>
                  </a:schemeClr>
                </a:solidFill>
              </a:rPr>
              <a:t>-it will go one step back. Moving back one step in the directory structure.</a:t>
            </a:r>
          </a:p>
          <a:p>
            <a:pPr lvl="1">
              <a:buFont typeface="Arial" pitchFamily="34" charset="0"/>
              <a:buChar char="•"/>
            </a:pPr>
            <a:r>
              <a:rPr lang="en-US" sz="1400" dirty="0" err="1">
                <a:solidFill>
                  <a:schemeClr val="bg2">
                    <a:lumMod val="25000"/>
                  </a:schemeClr>
                </a:solidFill>
              </a:rPr>
              <a:t>p</a:t>
            </a:r>
            <a:r>
              <a:rPr lang="en-US" sz="1400" dirty="0" err="1" smtClean="0">
                <a:solidFill>
                  <a:schemeClr val="bg2">
                    <a:lumMod val="25000"/>
                  </a:schemeClr>
                </a:solidFill>
              </a:rPr>
              <a:t>wd</a:t>
            </a:r>
            <a:r>
              <a:rPr lang="en-US" sz="1400" dirty="0" smtClean="0">
                <a:solidFill>
                  <a:schemeClr val="bg2">
                    <a:lumMod val="50000"/>
                  </a:schemeClr>
                </a:solidFill>
              </a:rPr>
              <a:t>                  -it will show and print on the screen your present working directory path.</a:t>
            </a:r>
          </a:p>
          <a:p>
            <a:pPr marL="393192" lvl="1" indent="0">
              <a:buNone/>
            </a:pPr>
            <a:r>
              <a:rPr lang="en-US" sz="1400" dirty="0">
                <a:solidFill>
                  <a:schemeClr val="bg2">
                    <a:lumMod val="50000"/>
                  </a:schemeClr>
                </a:solidFill>
              </a:rPr>
              <a:t> </a:t>
            </a:r>
            <a:r>
              <a:rPr lang="en-US" sz="1400" dirty="0" smtClean="0">
                <a:solidFill>
                  <a:schemeClr val="bg2">
                    <a:lumMod val="50000"/>
                  </a:schemeClr>
                </a:solidFill>
              </a:rPr>
              <a:t>                             meaning where you are your current position in the directory structure.     </a:t>
            </a:r>
          </a:p>
          <a:p>
            <a:pPr lvl="1">
              <a:buNone/>
            </a:pPr>
            <a:endParaRPr lang="en-US" sz="1400" dirty="0" smtClean="0">
              <a:solidFill>
                <a:schemeClr val="bg2">
                  <a:lumMod val="25000"/>
                </a:schemeClr>
              </a:solidFill>
            </a:endParaRPr>
          </a:p>
          <a:p>
            <a:pPr lvl="3">
              <a:buNone/>
            </a:pPr>
            <a:endParaRPr lang="en-US" sz="1200" dirty="0" smtClean="0">
              <a:solidFill>
                <a:schemeClr val="bg2">
                  <a:lumMod val="25000"/>
                </a:schemeClr>
              </a:solidFill>
            </a:endParaRPr>
          </a:p>
        </p:txBody>
      </p:sp>
      <p:sp>
        <p:nvSpPr>
          <p:cNvPr id="3" name="Title 2"/>
          <p:cNvSpPr>
            <a:spLocks noGrp="1"/>
          </p:cNvSpPr>
          <p:nvPr>
            <p:ph type="title"/>
          </p:nvPr>
        </p:nvSpPr>
        <p:spPr>
          <a:xfrm>
            <a:off x="152400" y="-152400"/>
            <a:ext cx="8534400" cy="1447800"/>
          </a:xfrm>
        </p:spPr>
        <p:txBody>
          <a:bodyPr/>
          <a:lstStyle/>
          <a:p>
            <a:r>
              <a:rPr lang="en-US" sz="4400" dirty="0" smtClean="0">
                <a:solidFill>
                  <a:schemeClr val="bg2">
                    <a:lumMod val="50000"/>
                  </a:schemeClr>
                </a:solidFill>
              </a:rPr>
              <a:t>Commands</a:t>
            </a:r>
            <a:r>
              <a:rPr lang="en-US" dirty="0" smtClean="0">
                <a:solidFill>
                  <a:schemeClr val="bg2">
                    <a:lumMod val="50000"/>
                  </a:schemeClr>
                </a:solidFill>
              </a:rPr>
              <a:t>  </a:t>
            </a:r>
            <a:endParaRPr lang="en-US" dirty="0">
              <a:solidFill>
                <a:schemeClr val="bg2">
                  <a:lumMod val="50000"/>
                </a:schemeClr>
              </a:solidFill>
            </a:endParaRPr>
          </a:p>
        </p:txBody>
      </p:sp>
      <p:pic>
        <p:nvPicPr>
          <p:cNvPr id="4" name="Picture 3" descr="home-folder-icon-hi.png"/>
          <p:cNvPicPr>
            <a:picLocks noChangeAspect="1"/>
          </p:cNvPicPr>
          <p:nvPr/>
        </p:nvPicPr>
        <p:blipFill>
          <a:blip r:embed="rId2" cstate="print"/>
          <a:stretch>
            <a:fillRect/>
          </a:stretch>
        </p:blipFill>
        <p:spPr>
          <a:xfrm>
            <a:off x="4267200" y="152400"/>
            <a:ext cx="1373441" cy="1192605"/>
          </a:xfrm>
          <a:prstGeom prst="rect">
            <a:avLst/>
          </a:prstGeom>
        </p:spPr>
      </p:pic>
      <p:pic>
        <p:nvPicPr>
          <p:cNvPr id="5" name="Picture 4" descr="061157-blue-jelly-icon-people-things-people25.png"/>
          <p:cNvPicPr>
            <a:picLocks noChangeAspect="1"/>
          </p:cNvPicPr>
          <p:nvPr/>
        </p:nvPicPr>
        <p:blipFill>
          <a:blip r:embed="rId3"/>
          <a:stretch>
            <a:fillRect/>
          </a:stretch>
        </p:blipFill>
        <p:spPr>
          <a:xfrm>
            <a:off x="6477000" y="0"/>
            <a:ext cx="1524000" cy="1524000"/>
          </a:xfrm>
          <a:prstGeom prst="rect">
            <a:avLst/>
          </a:prstGeom>
        </p:spPr>
      </p:pic>
      <p:sp>
        <p:nvSpPr>
          <p:cNvPr id="6" name="Rounded Rectangle 5"/>
          <p:cNvSpPr/>
          <p:nvPr/>
        </p:nvSpPr>
        <p:spPr>
          <a:xfrm>
            <a:off x="6705600" y="1219200"/>
            <a:ext cx="304800" cy="76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ounded Rectangle 6"/>
          <p:cNvSpPr/>
          <p:nvPr/>
        </p:nvSpPr>
        <p:spPr>
          <a:xfrm>
            <a:off x="6324600" y="1219200"/>
            <a:ext cx="304800" cy="76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Rounded Rectangle 7"/>
          <p:cNvSpPr/>
          <p:nvPr/>
        </p:nvSpPr>
        <p:spPr>
          <a:xfrm>
            <a:off x="5943600" y="1219200"/>
            <a:ext cx="304800" cy="76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ounded Rectangle 8"/>
          <p:cNvSpPr/>
          <p:nvPr/>
        </p:nvSpPr>
        <p:spPr>
          <a:xfrm>
            <a:off x="5562600" y="1219200"/>
            <a:ext cx="304800" cy="762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extLst>
      <p:ext uri="{BB962C8B-B14F-4D97-AF65-F5344CB8AC3E}">
        <p14:creationId xmlns:p14="http://schemas.microsoft.com/office/powerpoint/2010/main" xmlns="" val="3805385226"/>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533401"/>
            <a:ext cx="9753600" cy="7391399"/>
          </a:xfrm>
        </p:spPr>
        <p:txBody>
          <a:bodyPr>
            <a:normAutofit/>
          </a:bodyPr>
          <a:lstStyle/>
          <a:p>
            <a:pPr>
              <a:buNone/>
            </a:pPr>
            <a:r>
              <a:rPr lang="en-US" sz="2400" dirty="0" smtClean="0">
                <a:solidFill>
                  <a:schemeClr val="bg2">
                    <a:lumMod val="50000"/>
                  </a:schemeClr>
                </a:solidFill>
              </a:rPr>
              <a:t>             </a:t>
            </a:r>
            <a:endParaRPr lang="en-US" sz="2000" dirty="0" smtClean="0">
              <a:solidFill>
                <a:schemeClr val="accent1">
                  <a:lumMod val="75000"/>
                </a:schemeClr>
              </a:solidFill>
            </a:endParaRPr>
          </a:p>
          <a:p>
            <a:pPr lvl="1">
              <a:buFont typeface="Arial" pitchFamily="34" charset="0"/>
              <a:buChar char="•"/>
            </a:pPr>
            <a:r>
              <a:rPr lang="en-US" sz="1500" dirty="0" err="1">
                <a:solidFill>
                  <a:schemeClr val="bg2">
                    <a:lumMod val="25000"/>
                  </a:schemeClr>
                </a:solidFill>
              </a:rPr>
              <a:t>l</a:t>
            </a:r>
            <a:r>
              <a:rPr lang="en-US" sz="1500" dirty="0" err="1" smtClean="0">
                <a:solidFill>
                  <a:schemeClr val="bg2">
                    <a:lumMod val="25000"/>
                  </a:schemeClr>
                </a:solidFill>
              </a:rPr>
              <a:t>s</a:t>
            </a:r>
            <a:r>
              <a:rPr lang="en-US" sz="1500" dirty="0" smtClean="0">
                <a:solidFill>
                  <a:schemeClr val="bg2">
                    <a:lumMod val="25000"/>
                  </a:schemeClr>
                </a:solidFill>
              </a:rPr>
              <a:t>  -F /            </a:t>
            </a:r>
            <a:r>
              <a:rPr lang="en-US" sz="1500" dirty="0" smtClean="0">
                <a:solidFill>
                  <a:schemeClr val="bg2">
                    <a:lumMod val="50000"/>
                  </a:schemeClr>
                </a:solidFill>
              </a:rPr>
              <a:t>-It will display all the files and directories, a special letter representing  </a:t>
            </a:r>
          </a:p>
          <a:p>
            <a:pPr lvl="1">
              <a:buNone/>
            </a:pPr>
            <a:r>
              <a:rPr lang="en-US" sz="1500" dirty="0" smtClean="0">
                <a:solidFill>
                  <a:schemeClr val="bg2">
                    <a:lumMod val="50000"/>
                  </a:schemeClr>
                </a:solidFill>
              </a:rPr>
              <a:t>                            its type of file will be displayed on extreme right hand side, </a:t>
            </a:r>
            <a:r>
              <a:rPr lang="en-US" sz="1500" dirty="0" err="1" smtClean="0">
                <a:solidFill>
                  <a:schemeClr val="bg2">
                    <a:lumMod val="50000"/>
                  </a:schemeClr>
                </a:solidFill>
              </a:rPr>
              <a:t>e.g</a:t>
            </a:r>
            <a:r>
              <a:rPr lang="en-US" sz="1500" dirty="0" smtClean="0">
                <a:solidFill>
                  <a:schemeClr val="bg2">
                    <a:lumMod val="50000"/>
                  </a:schemeClr>
                </a:solidFill>
              </a:rPr>
              <a:t> bin/</a:t>
            </a:r>
          </a:p>
          <a:p>
            <a:pPr lvl="1">
              <a:buNone/>
            </a:pPr>
            <a:r>
              <a:rPr lang="en-US" sz="1500" dirty="0">
                <a:solidFill>
                  <a:schemeClr val="bg2">
                    <a:lumMod val="50000"/>
                  </a:schemeClr>
                </a:solidFill>
              </a:rPr>
              <a:t> </a:t>
            </a:r>
            <a:r>
              <a:rPr lang="en-US" sz="1500" dirty="0" smtClean="0">
                <a:solidFill>
                  <a:schemeClr val="bg2">
                    <a:lumMod val="50000"/>
                  </a:schemeClr>
                </a:solidFill>
              </a:rPr>
              <a:t>                           </a:t>
            </a:r>
            <a:r>
              <a:rPr lang="en-US" sz="1500" dirty="0" err="1" smtClean="0">
                <a:solidFill>
                  <a:schemeClr val="bg2">
                    <a:lumMod val="50000"/>
                  </a:schemeClr>
                </a:solidFill>
              </a:rPr>
              <a:t>dev</a:t>
            </a:r>
            <a:r>
              <a:rPr lang="en-US" sz="1500" dirty="0" smtClean="0">
                <a:solidFill>
                  <a:schemeClr val="bg2">
                    <a:lumMod val="50000"/>
                  </a:schemeClr>
                </a:solidFill>
              </a:rPr>
              <a:t>/  install@  </a:t>
            </a:r>
            <a:r>
              <a:rPr lang="en-US" sz="1500" dirty="0" err="1" smtClean="0">
                <a:solidFill>
                  <a:schemeClr val="bg2">
                    <a:lumMod val="50000"/>
                  </a:schemeClr>
                </a:solidFill>
              </a:rPr>
              <a:t>unix</a:t>
            </a:r>
            <a:r>
              <a:rPr lang="en-US" sz="1500" dirty="0" smtClean="0">
                <a:solidFill>
                  <a:schemeClr val="bg2">
                    <a:lumMod val="50000"/>
                  </a:schemeClr>
                </a:solidFill>
              </a:rPr>
              <a:t>*  .(directory “</a:t>
            </a:r>
            <a:r>
              <a:rPr lang="en-US" sz="1500" dirty="0" smtClean="0">
                <a:solidFill>
                  <a:srgbClr val="FF0000"/>
                </a:solidFill>
              </a:rPr>
              <a:t>/</a:t>
            </a:r>
            <a:r>
              <a:rPr lang="en-US" sz="1500" dirty="0" smtClean="0">
                <a:solidFill>
                  <a:schemeClr val="bg2">
                    <a:lumMod val="50000"/>
                  </a:schemeClr>
                </a:solidFill>
              </a:rPr>
              <a:t>” ,link file “</a:t>
            </a:r>
            <a:r>
              <a:rPr lang="en-US" sz="1500" dirty="0" smtClean="0">
                <a:solidFill>
                  <a:srgbClr val="FF0000"/>
                </a:solidFill>
              </a:rPr>
              <a:t>@</a:t>
            </a:r>
            <a:r>
              <a:rPr lang="en-US" sz="1500" dirty="0" smtClean="0">
                <a:solidFill>
                  <a:schemeClr val="bg2">
                    <a:lumMod val="50000"/>
                  </a:schemeClr>
                </a:solidFill>
              </a:rPr>
              <a:t>” and executable “</a:t>
            </a:r>
            <a:r>
              <a:rPr lang="en-US" sz="1500" dirty="0" smtClean="0">
                <a:solidFill>
                  <a:srgbClr val="FF0000"/>
                </a:solidFill>
              </a:rPr>
              <a:t>*</a:t>
            </a:r>
            <a:r>
              <a:rPr lang="en-US" sz="1500" dirty="0" smtClean="0">
                <a:solidFill>
                  <a:schemeClr val="bg2">
                    <a:lumMod val="50000"/>
                  </a:schemeClr>
                </a:solidFill>
              </a:rPr>
              <a:t>” ) </a:t>
            </a:r>
            <a:r>
              <a:rPr lang="en-US" sz="1500" dirty="0" smtClean="0">
                <a:solidFill>
                  <a:schemeClr val="bg2">
                    <a:lumMod val="25000"/>
                  </a:schemeClr>
                </a:solidFill>
              </a:rPr>
              <a:t>     </a:t>
            </a:r>
            <a:endParaRPr lang="en-US" sz="1200" dirty="0" smtClean="0">
              <a:solidFill>
                <a:schemeClr val="bg2">
                  <a:lumMod val="25000"/>
                </a:schemeClr>
              </a:solidFill>
            </a:endParaRPr>
          </a:p>
          <a:p>
            <a:pPr lvl="1">
              <a:buFont typeface="Arial" pitchFamily="34" charset="0"/>
              <a:buChar char="•"/>
            </a:pPr>
            <a:endParaRPr lang="en-US" sz="1200" dirty="0" smtClean="0">
              <a:solidFill>
                <a:schemeClr val="bg2">
                  <a:lumMod val="25000"/>
                </a:schemeClr>
              </a:solidFill>
            </a:endParaRPr>
          </a:p>
          <a:p>
            <a:pPr lvl="3">
              <a:buNone/>
            </a:pPr>
            <a:r>
              <a:rPr lang="en-US" sz="1200" dirty="0" smtClean="0">
                <a:solidFill>
                  <a:schemeClr val="bg2">
                    <a:lumMod val="25000"/>
                  </a:schemeClr>
                </a:solidFill>
              </a:rPr>
              <a:t>     </a:t>
            </a:r>
            <a:r>
              <a:rPr lang="en-US" sz="2400" dirty="0" smtClean="0">
                <a:solidFill>
                  <a:schemeClr val="accent1">
                    <a:lumMod val="75000"/>
                  </a:schemeClr>
                </a:solidFill>
              </a:rPr>
              <a:t>                Standard files and File Descriptors</a:t>
            </a:r>
          </a:p>
          <a:p>
            <a:pPr lvl="3">
              <a:buNone/>
            </a:pPr>
            <a:r>
              <a:rPr lang="en-US" sz="2400" dirty="0" smtClean="0">
                <a:solidFill>
                  <a:schemeClr val="accent1">
                    <a:lumMod val="75000"/>
                  </a:schemeClr>
                </a:solidFill>
              </a:rPr>
              <a:t>	</a:t>
            </a:r>
            <a:r>
              <a:rPr lang="en-US" sz="2400" dirty="0">
                <a:solidFill>
                  <a:schemeClr val="accent1">
                    <a:lumMod val="75000"/>
                  </a:schemeClr>
                </a:solidFill>
              </a:rPr>
              <a:t> </a:t>
            </a:r>
            <a:endParaRPr lang="en-US" sz="2400" dirty="0" smtClean="0">
              <a:solidFill>
                <a:schemeClr val="accent1">
                  <a:lumMod val="75000"/>
                </a:schemeClr>
              </a:solidFill>
            </a:endParaRPr>
          </a:p>
          <a:p>
            <a:pPr lvl="3">
              <a:buNone/>
            </a:pPr>
            <a:r>
              <a:rPr lang="en-US" sz="2400" dirty="0">
                <a:solidFill>
                  <a:schemeClr val="accent1">
                    <a:lumMod val="75000"/>
                  </a:schemeClr>
                </a:solidFill>
              </a:rPr>
              <a:t> </a:t>
            </a:r>
            <a:r>
              <a:rPr lang="en-US" sz="2400" dirty="0" smtClean="0">
                <a:solidFill>
                  <a:schemeClr val="accent1">
                    <a:lumMod val="75000"/>
                  </a:schemeClr>
                </a:solidFill>
              </a:rPr>
              <a:t>   </a:t>
            </a:r>
            <a:r>
              <a:rPr lang="en-US" sz="2400" dirty="0" err="1" smtClean="0">
                <a:solidFill>
                  <a:schemeClr val="accent1">
                    <a:lumMod val="75000"/>
                  </a:schemeClr>
                </a:solidFill>
              </a:rPr>
              <a:t>stdin</a:t>
            </a:r>
            <a:r>
              <a:rPr lang="en-US" sz="2400" dirty="0" smtClean="0">
                <a:solidFill>
                  <a:schemeClr val="accent1">
                    <a:lumMod val="75000"/>
                  </a:schemeClr>
                </a:solidFill>
              </a:rPr>
              <a:t>       </a:t>
            </a:r>
            <a:r>
              <a:rPr lang="en-US" sz="1800" dirty="0" smtClean="0">
                <a:solidFill>
                  <a:schemeClr val="bg2">
                    <a:lumMod val="50000"/>
                  </a:schemeClr>
                </a:solidFill>
              </a:rPr>
              <a:t>standard input device file</a:t>
            </a:r>
            <a:r>
              <a:rPr lang="en-US" sz="2400" dirty="0" smtClean="0">
                <a:solidFill>
                  <a:schemeClr val="accent1">
                    <a:lumMod val="75000"/>
                  </a:schemeClr>
                </a:solidFill>
              </a:rPr>
              <a:t>                </a:t>
            </a:r>
            <a:r>
              <a:rPr lang="en-US" sz="2400" dirty="0" smtClean="0">
                <a:solidFill>
                  <a:srgbClr val="FF0000"/>
                </a:solidFill>
              </a:rPr>
              <a:t>&lt;</a:t>
            </a:r>
          </a:p>
          <a:p>
            <a:pPr lvl="3">
              <a:buNone/>
            </a:pPr>
            <a:endParaRPr lang="en-US" sz="2400" dirty="0">
              <a:solidFill>
                <a:schemeClr val="accent1">
                  <a:lumMod val="75000"/>
                </a:schemeClr>
              </a:solidFill>
            </a:endParaRPr>
          </a:p>
          <a:p>
            <a:pPr lvl="3">
              <a:buNone/>
            </a:pPr>
            <a:r>
              <a:rPr lang="en-US" sz="2400" dirty="0" smtClean="0">
                <a:solidFill>
                  <a:schemeClr val="accent1">
                    <a:lumMod val="75000"/>
                  </a:schemeClr>
                </a:solidFill>
              </a:rPr>
              <a:t>    </a:t>
            </a:r>
            <a:r>
              <a:rPr lang="en-US" sz="2400" dirty="0" err="1" smtClean="0">
                <a:solidFill>
                  <a:schemeClr val="accent1">
                    <a:lumMod val="75000"/>
                  </a:schemeClr>
                </a:solidFill>
              </a:rPr>
              <a:t>stdout</a:t>
            </a:r>
            <a:r>
              <a:rPr lang="en-US" sz="2400" dirty="0" smtClean="0">
                <a:solidFill>
                  <a:schemeClr val="accent1">
                    <a:lumMod val="75000"/>
                  </a:schemeClr>
                </a:solidFill>
              </a:rPr>
              <a:t>     </a:t>
            </a:r>
            <a:r>
              <a:rPr lang="en-US" sz="1800" dirty="0" smtClean="0">
                <a:solidFill>
                  <a:schemeClr val="bg2">
                    <a:lumMod val="50000"/>
                  </a:schemeClr>
                </a:solidFill>
              </a:rPr>
              <a:t>standard output device file</a:t>
            </a:r>
            <a:r>
              <a:rPr lang="en-US" sz="2400" dirty="0" smtClean="0">
                <a:solidFill>
                  <a:schemeClr val="accent1">
                    <a:lumMod val="75000"/>
                  </a:schemeClr>
                </a:solidFill>
              </a:rPr>
              <a:t>              </a:t>
            </a:r>
            <a:r>
              <a:rPr lang="en-US" sz="2400" dirty="0" smtClean="0">
                <a:solidFill>
                  <a:srgbClr val="FF0000"/>
                </a:solidFill>
              </a:rPr>
              <a:t>&gt;</a:t>
            </a:r>
          </a:p>
          <a:p>
            <a:pPr lvl="3">
              <a:buNone/>
            </a:pPr>
            <a:endParaRPr lang="en-US" sz="1600" dirty="0" smtClean="0">
              <a:solidFill>
                <a:schemeClr val="bg2">
                  <a:lumMod val="25000"/>
                </a:schemeClr>
              </a:solidFill>
            </a:endParaRPr>
          </a:p>
          <a:p>
            <a:pPr lvl="3">
              <a:buNone/>
            </a:pPr>
            <a:r>
              <a:rPr lang="en-US" sz="1200" dirty="0" smtClean="0">
                <a:solidFill>
                  <a:schemeClr val="bg2">
                    <a:lumMod val="25000"/>
                  </a:schemeClr>
                </a:solidFill>
              </a:rPr>
              <a:t>        </a:t>
            </a:r>
          </a:p>
          <a:p>
            <a:pPr lvl="3">
              <a:buNone/>
            </a:pPr>
            <a:r>
              <a:rPr lang="en-US" sz="1200" dirty="0" smtClean="0">
                <a:solidFill>
                  <a:schemeClr val="bg2">
                    <a:lumMod val="25000"/>
                  </a:schemeClr>
                </a:solidFill>
              </a:rPr>
              <a:t>        </a:t>
            </a:r>
            <a:r>
              <a:rPr lang="en-US" sz="2400" dirty="0" err="1" smtClean="0">
                <a:solidFill>
                  <a:schemeClr val="bg2">
                    <a:lumMod val="25000"/>
                  </a:schemeClr>
                </a:solidFill>
              </a:rPr>
              <a:t>stderr</a:t>
            </a:r>
            <a:r>
              <a:rPr lang="en-US" sz="2400" dirty="0" smtClean="0">
                <a:solidFill>
                  <a:schemeClr val="bg2">
                    <a:lumMod val="25000"/>
                  </a:schemeClr>
                </a:solidFill>
              </a:rPr>
              <a:t>      </a:t>
            </a:r>
            <a:r>
              <a:rPr lang="en-US" sz="1800" dirty="0" smtClean="0">
                <a:solidFill>
                  <a:schemeClr val="bg2">
                    <a:lumMod val="50000"/>
                  </a:schemeClr>
                </a:solidFill>
              </a:rPr>
              <a:t>standard error message device file      </a:t>
            </a:r>
            <a:r>
              <a:rPr lang="en-US" sz="1800" dirty="0" smtClean="0">
                <a:solidFill>
                  <a:srgbClr val="FF0000"/>
                </a:solidFill>
              </a:rPr>
              <a:t>2&gt;</a:t>
            </a:r>
          </a:p>
        </p:txBody>
      </p:sp>
      <p:sp>
        <p:nvSpPr>
          <p:cNvPr id="3" name="Title 2"/>
          <p:cNvSpPr>
            <a:spLocks noGrp="1"/>
          </p:cNvSpPr>
          <p:nvPr>
            <p:ph type="title"/>
          </p:nvPr>
        </p:nvSpPr>
        <p:spPr>
          <a:xfrm>
            <a:off x="152400" y="-152400"/>
            <a:ext cx="8534400" cy="914400"/>
          </a:xfrm>
        </p:spPr>
        <p:txBody>
          <a:bodyPr/>
          <a:lstStyle/>
          <a:p>
            <a:r>
              <a:rPr lang="en-US" sz="4400" dirty="0" smtClean="0">
                <a:solidFill>
                  <a:schemeClr val="bg2">
                    <a:lumMod val="50000"/>
                  </a:schemeClr>
                </a:solidFill>
              </a:rPr>
              <a:t>                Commands</a:t>
            </a:r>
            <a:r>
              <a:rPr lang="en-US" dirty="0" smtClean="0">
                <a:solidFill>
                  <a:schemeClr val="bg2">
                    <a:lumMod val="50000"/>
                  </a:schemeClr>
                </a:solidFill>
              </a:rPr>
              <a:t>  </a:t>
            </a:r>
            <a:endParaRPr lang="en-US" dirty="0">
              <a:solidFill>
                <a:schemeClr val="bg2">
                  <a:lumMod val="50000"/>
                </a:schemeClr>
              </a:solidFill>
            </a:endParaRPr>
          </a:p>
        </p:txBody>
      </p:sp>
      <p:pic>
        <p:nvPicPr>
          <p:cNvPr id="4" name="Picture 3"/>
          <p:cNvPicPr>
            <a:picLocks noChangeAspect="1"/>
          </p:cNvPicPr>
          <p:nvPr/>
        </p:nvPicPr>
        <p:blipFill>
          <a:blip r:embed="rId2" cstate="print">
            <a:extLst>
              <a:ext uri="{28A0092B-C50C-407E-A947-70E740481C1C}">
                <a14:useLocalDpi xmlns:a14="http://schemas.microsoft.com/office/drawing/2010/main" xmlns="" val="0"/>
              </a:ext>
            </a:extLst>
          </a:blip>
          <a:stretch>
            <a:fillRect/>
          </a:stretch>
        </p:blipFill>
        <p:spPr>
          <a:xfrm>
            <a:off x="152400" y="2514601"/>
            <a:ext cx="914400" cy="914400"/>
          </a:xfrm>
          <a:prstGeom prst="rect">
            <a:avLst/>
          </a:prstGeom>
        </p:spPr>
      </p:pic>
      <p:pic>
        <p:nvPicPr>
          <p:cNvPr id="7" name="Picture 6"/>
          <p:cNvPicPr>
            <a:picLocks noChangeAspect="1"/>
          </p:cNvPicPr>
          <p:nvPr/>
        </p:nvPicPr>
        <p:blipFill>
          <a:blip r:embed="rId3" cstate="print">
            <a:extLst>
              <a:ext uri="{28A0092B-C50C-407E-A947-70E740481C1C}">
                <a14:useLocalDpi xmlns:a14="http://schemas.microsoft.com/office/drawing/2010/main" xmlns="" val="0"/>
              </a:ext>
            </a:extLst>
          </a:blip>
          <a:stretch>
            <a:fillRect/>
          </a:stretch>
        </p:blipFill>
        <p:spPr>
          <a:xfrm>
            <a:off x="304800" y="3555594"/>
            <a:ext cx="685800" cy="685800"/>
          </a:xfrm>
          <a:prstGeom prst="rect">
            <a:avLst/>
          </a:prstGeom>
        </p:spPr>
      </p:pic>
      <p:pic>
        <p:nvPicPr>
          <p:cNvPr id="8" name="Picture 7"/>
          <p:cNvPicPr>
            <a:picLocks noChangeAspect="1"/>
          </p:cNvPicPr>
          <p:nvPr/>
        </p:nvPicPr>
        <p:blipFill>
          <a:blip r:embed="rId4" cstate="print">
            <a:extLst>
              <a:ext uri="{28A0092B-C50C-407E-A947-70E740481C1C}">
                <a14:useLocalDpi xmlns:a14="http://schemas.microsoft.com/office/drawing/2010/main" xmlns="" val="0"/>
              </a:ext>
            </a:extLst>
          </a:blip>
          <a:stretch>
            <a:fillRect/>
          </a:stretch>
        </p:blipFill>
        <p:spPr>
          <a:xfrm>
            <a:off x="228600" y="4505325"/>
            <a:ext cx="810775" cy="752475"/>
          </a:xfrm>
          <a:prstGeom prst="rect">
            <a:avLst/>
          </a:prstGeom>
        </p:spPr>
      </p:pic>
    </p:spTree>
    <p:extLst>
      <p:ext uri="{BB962C8B-B14F-4D97-AF65-F5344CB8AC3E}">
        <p14:creationId xmlns:p14="http://schemas.microsoft.com/office/powerpoint/2010/main" xmlns="" val="524770045"/>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Concourse">
  <a:themeElements>
    <a:clrScheme name="Concourse">
      <a:dk1>
        <a:sysClr val="windowText" lastClr="000000"/>
      </a:dk1>
      <a:lt1>
        <a:sysClr val="window" lastClr="FFFFFF"/>
      </a:lt1>
      <a:dk2>
        <a:srgbClr val="464646"/>
      </a:dk2>
      <a:lt2>
        <a:srgbClr val="DEF5FA"/>
      </a:lt2>
      <a:accent1>
        <a:srgbClr val="2DA2BF"/>
      </a:accent1>
      <a:accent2>
        <a:srgbClr val="DA1F28"/>
      </a:accent2>
      <a:accent3>
        <a:srgbClr val="EB641B"/>
      </a:accent3>
      <a:accent4>
        <a:srgbClr val="39639D"/>
      </a:accent4>
      <a:accent5>
        <a:srgbClr val="474B78"/>
      </a:accent5>
      <a:accent6>
        <a:srgbClr val="7D3C4A"/>
      </a:accent6>
      <a:hlink>
        <a:srgbClr val="FF8119"/>
      </a:hlink>
      <a:folHlink>
        <a:srgbClr val="44B9E8"/>
      </a:folHlink>
    </a:clrScheme>
    <a:fontScheme name="Concourse">
      <a:maj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ajorFont>
      <a:minorFont>
        <a:latin typeface="Lucida Sans Unicode"/>
        <a:ea typeface=""/>
        <a:cs typeface=""/>
        <a:font script="Jpan" typeface="ＭＳ Ｐゴシック"/>
        <a:font script="Hang" typeface="맑은 고딕"/>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Uigh" typeface="Microsoft Uighur"/>
      </a:minorFont>
    </a:fontScheme>
    <a:fmtScheme name="Concourse">
      <a:fillStyleLst>
        <a:solidFill>
          <a:schemeClr val="phClr"/>
        </a:solidFill>
        <a:gradFill rotWithShape="1">
          <a:gsLst>
            <a:gs pos="0">
              <a:schemeClr val="phClr">
                <a:tint val="62000"/>
                <a:satMod val="180000"/>
              </a:schemeClr>
            </a:gs>
            <a:gs pos="65000">
              <a:schemeClr val="phClr">
                <a:tint val="32000"/>
                <a:satMod val="250000"/>
              </a:schemeClr>
            </a:gs>
            <a:gs pos="100000">
              <a:schemeClr val="phClr">
                <a:tint val="23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55000" cap="flat" cmpd="thickThin" algn="ctr">
          <a:solidFill>
            <a:schemeClr val="phClr"/>
          </a:solidFill>
          <a:prstDash val="solid"/>
        </a:ln>
        <a:ln w="63500" cap="flat" cmpd="thickThin" algn="ctr">
          <a:solidFill>
            <a:schemeClr val="phClr"/>
          </a:solidFill>
          <a:prstDash val="solid"/>
        </a:ln>
      </a:lnStyleLst>
      <a:effectStyleLst>
        <a:effectStyle>
          <a:effectLst>
            <a:outerShdw blurRad="50800" dist="38100" dir="5400000" rotWithShape="0">
              <a:srgbClr val="000000">
                <a:alpha val="35000"/>
              </a:srgbClr>
            </a:outerShdw>
          </a:effectLst>
        </a:effectStyle>
        <a:effectStyle>
          <a:effectLst>
            <a:outerShdw blurRad="50800" dist="38100" dir="5400000" rotWithShape="0">
              <a:srgbClr val="000000">
                <a:alpha val="35000"/>
              </a:srgbClr>
            </a:outerShdw>
          </a:effectLst>
        </a:effectStyle>
        <a:effectStyle>
          <a:effectLst>
            <a:outerShdw blurRad="63500" dist="38100" dir="5400000" rotWithShape="0">
              <a:srgbClr val="000000">
                <a:alpha val="45000"/>
              </a:srgbClr>
            </a:outerShdw>
          </a:effectLst>
          <a:scene3d>
            <a:camera prst="orthographicFront" fov="0">
              <a:rot lat="0" lon="0" rev="0"/>
            </a:camera>
            <a:lightRig rig="glow" dir="t">
              <a:rot lat="0" lon="0" rev="6360000"/>
            </a:lightRig>
          </a:scene3d>
          <a:sp3d contourW="1000" prstMaterial="flat">
            <a:bevelT w="95250" h="101600"/>
            <a:contourClr>
              <a:schemeClr val="phClr">
                <a:satMod val="300000"/>
              </a:schemeClr>
            </a:contourClr>
          </a:sp3d>
        </a:effectStyle>
      </a:effectStyleLst>
      <a:bgFillStyleLst>
        <a:solidFill>
          <a:schemeClr val="phClr"/>
        </a:solidFill>
        <a:gradFill rotWithShape="1">
          <a:gsLst>
            <a:gs pos="0">
              <a:schemeClr val="phClr">
                <a:tint val="55000"/>
                <a:satMod val="300000"/>
              </a:schemeClr>
            </a:gs>
            <a:gs pos="40000">
              <a:schemeClr val="phClr">
                <a:tint val="65000"/>
                <a:satMod val="300000"/>
              </a:schemeClr>
            </a:gs>
            <a:gs pos="100000">
              <a:schemeClr val="phClr">
                <a:shade val="65000"/>
                <a:satMod val="300000"/>
              </a:schemeClr>
            </a:gs>
          </a:gsLst>
          <a:path path="circle">
            <a:fillToRect l="95000" t="-106500" r="5000" b="206500"/>
          </a:path>
        </a:gradFill>
        <a:blipFill>
          <a:blip xmlns:r="http://schemas.openxmlformats.org/officeDocument/2006/relationships" r:embed="rId1">
            <a:duotone>
              <a:schemeClr val="phClr">
                <a:shade val="60000"/>
                <a:satMod val="110000"/>
              </a:schemeClr>
              <a:schemeClr val="phClr">
                <a:tint val="95000"/>
              </a:schemeClr>
            </a:duotone>
          </a:blip>
          <a:tile tx="0" ty="0" sx="50000" sy="50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Concourse</Template>
  <TotalTime>2472</TotalTime>
  <Words>1675</Words>
  <Application>Microsoft Office PowerPoint</Application>
  <PresentationFormat>On-screen Show (4:3)</PresentationFormat>
  <Paragraphs>310</Paragraphs>
  <Slides>22</Slides>
  <Notes>0</Notes>
  <HiddenSlides>0</HiddenSlides>
  <MMClips>0</MMClips>
  <ScaleCrop>false</ScaleCrop>
  <HeadingPairs>
    <vt:vector size="4" baseType="variant">
      <vt:variant>
        <vt:lpstr>Theme</vt:lpstr>
      </vt:variant>
      <vt:variant>
        <vt:i4>1</vt:i4>
      </vt:variant>
      <vt:variant>
        <vt:lpstr>Slide Titles</vt:lpstr>
      </vt:variant>
      <vt:variant>
        <vt:i4>22</vt:i4>
      </vt:variant>
    </vt:vector>
  </HeadingPairs>
  <TitlesOfParts>
    <vt:vector size="23" baseType="lpstr">
      <vt:lpstr>Concourse</vt:lpstr>
      <vt:lpstr>Chapter  7 File and file System structure</vt:lpstr>
      <vt:lpstr>UNIX File System</vt:lpstr>
      <vt:lpstr>Directory structure </vt:lpstr>
      <vt:lpstr>Types of Files   -simple/ordinary files ------simple text files  -directory ------contain more directories and files  -symbolic (soft) links ------Active duplicate links   -special files ------Hardware files   -named pipe and socket ------network related files  </vt:lpstr>
      <vt:lpstr>Some basic commands </vt:lpstr>
      <vt:lpstr>eye-node   i  - node number</vt:lpstr>
      <vt:lpstr>                Commands  </vt:lpstr>
      <vt:lpstr>Commands  </vt:lpstr>
      <vt:lpstr>                Commands  </vt:lpstr>
      <vt:lpstr> Linux users </vt:lpstr>
      <vt:lpstr> Linux users </vt:lpstr>
      <vt:lpstr>Chapter  8 File Security</vt:lpstr>
      <vt:lpstr>Security measures</vt:lpstr>
      <vt:lpstr>Encryption- Base protection</vt:lpstr>
      <vt:lpstr>Slide 15</vt:lpstr>
      <vt:lpstr>      File permissions     </vt:lpstr>
      <vt:lpstr>      File permissions     </vt:lpstr>
      <vt:lpstr>The UNIX  Gangster  umask</vt:lpstr>
      <vt:lpstr>The UNIX  Gangster  umask</vt:lpstr>
      <vt:lpstr>Special access bits</vt:lpstr>
      <vt:lpstr>Special access bits</vt:lpstr>
      <vt:lpstr>Special access bits</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haroon</dc:creator>
  <cp:lastModifiedBy>Multimedia</cp:lastModifiedBy>
  <cp:revision>736</cp:revision>
  <dcterms:created xsi:type="dcterms:W3CDTF">2013-08-27T10:07:26Z</dcterms:created>
  <dcterms:modified xsi:type="dcterms:W3CDTF">2014-10-24T10:18:08Z</dcterms:modified>
</cp:coreProperties>
</file>