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66" r:id="rId3"/>
    <p:sldId id="267" r:id="rId4"/>
    <p:sldId id="268" r:id="rId5"/>
    <p:sldId id="262" r:id="rId6"/>
    <p:sldId id="269" r:id="rId7"/>
    <p:sldId id="271" r:id="rId8"/>
    <p:sldId id="270" r:id="rId9"/>
    <p:sldId id="279" r:id="rId10"/>
    <p:sldId id="272" r:id="rId11"/>
    <p:sldId id="274" r:id="rId12"/>
    <p:sldId id="275" r:id="rId13"/>
    <p:sldId id="276" r:id="rId14"/>
    <p:sldId id="277" r:id="rId15"/>
    <p:sldId id="278" r:id="rId16"/>
    <p:sldId id="263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B13BD-B0D0-4591-9027-D7474EDDD7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8BC25-0618-4D8F-B77D-F23427DC4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8BC25-0618-4D8F-B77D-F23427DC4F4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0600" y="76200"/>
            <a:ext cx="7772400" cy="178010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CHAPTER 13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209800"/>
            <a:ext cx="6400800" cy="14732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Processes</a:t>
            </a:r>
            <a:endParaRPr lang="en-US" sz="3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7371" y="356260"/>
            <a:ext cx="2578029" cy="299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743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609600"/>
            <a:ext cx="9220200" cy="178010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Foreground and Background Process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991600" cy="6096000"/>
          </a:xfrm>
        </p:spPr>
        <p:txBody>
          <a:bodyPr/>
          <a:lstStyle/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-103708"/>
            <a:ext cx="9220200" cy="2846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Foreground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When a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command executes in the foreground , it keeps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control of the keyboard and the display screen.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f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ind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/  -name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docUnix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-print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&gt; /home/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umar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/Umar.txt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953692"/>
            <a:ext cx="9220200" cy="2846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Background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While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command executes you gets the shall prompt</a:t>
            </a:r>
          </a:p>
          <a:p>
            <a:pPr lvl="0">
              <a:spcBef>
                <a:spcPct val="0"/>
              </a:spcBef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back and can do other work.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find  /  -name 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docUnix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 -print  &gt; /home/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umar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/Umar.txt  &amp;</a:t>
            </a:r>
          </a:p>
          <a:p>
            <a:pPr lvl="0">
              <a:spcBef>
                <a:spcPct val="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[1]      68743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7314405" y="4799806"/>
            <a:ext cx="914400" cy="1588"/>
          </a:xfrm>
          <a:prstGeom prst="straightConnector1">
            <a:avLst/>
          </a:prstGeom>
          <a:ln w="15875" cmpd="sng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496094" y="5067300"/>
            <a:ext cx="685006" cy="794"/>
          </a:xfrm>
          <a:prstGeom prst="straightConnector1">
            <a:avLst/>
          </a:prstGeom>
          <a:ln w="15875" cmpd="thickThin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1028700" y="5066506"/>
            <a:ext cx="685006" cy="794"/>
          </a:xfrm>
          <a:prstGeom prst="straightConnector1">
            <a:avLst/>
          </a:prstGeom>
          <a:ln w="15875" cmpd="thickThin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5410200"/>
            <a:ext cx="1670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id       process id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721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685800"/>
            <a:ext cx="9220200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Foreground and Background Process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991600" cy="6096000"/>
          </a:xfrm>
        </p:spPr>
        <p:txBody>
          <a:bodyPr/>
          <a:lstStyle/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277292"/>
            <a:ext cx="9220200" cy="2542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f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ind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/  -name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docUnix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-print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&gt; /home/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umar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/Umar.txt  &amp;</a:t>
            </a:r>
          </a:p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[1]   834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find  /  -name  Doc545   -print  &gt; /home/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ali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/ali.txt  &amp;</a:t>
            </a:r>
          </a:p>
          <a:p>
            <a:pPr lvl="0">
              <a:spcBef>
                <a:spcPct val="0"/>
              </a:spcBef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[2]   3354</a:t>
            </a:r>
          </a:p>
          <a:p>
            <a:pPr lvl="0">
              <a:spcBef>
                <a:spcPct val="0"/>
              </a:spcBef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find  /  -name 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Mydoc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  -print  &gt; /home/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usman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/Usman.txt  &amp;</a:t>
            </a:r>
          </a:p>
          <a:p>
            <a:pPr lvl="0">
              <a:spcBef>
                <a:spcPct val="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[3]   5837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953692"/>
            <a:ext cx="9220200" cy="2846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754868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#  </a:t>
            </a:r>
            <a:r>
              <a:rPr lang="en-US" dirty="0" err="1" smtClean="0">
                <a:solidFill>
                  <a:schemeClr val="bg1"/>
                </a:solidFill>
              </a:rPr>
              <a:t>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3124200"/>
            <a:ext cx="8686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PID      TTY        TIME      CMD</a:t>
            </a:r>
          </a:p>
          <a:p>
            <a:pPr lvl="0">
              <a:spcBef>
                <a:spcPct val="0"/>
              </a:spcBef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834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pts/0     0:03       find  /  -name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docUnix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-print  &gt; /home/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umar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/Umar.txt  &amp;</a:t>
            </a:r>
          </a:p>
          <a:p>
            <a:pPr lvl="0">
              <a:spcBef>
                <a:spcPct val="0"/>
              </a:spcBef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3354    pts/0     0:11  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find  /  -name  Doc545   -print  &gt; /home/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ali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/ali.txt  &amp;</a:t>
            </a:r>
          </a:p>
          <a:p>
            <a:pPr lvl="0">
              <a:spcBef>
                <a:spcPct val="0"/>
              </a:spcBef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5837    pts/0 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0:04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find  /  -name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Mydoc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  -print  &gt; /home/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usman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/Usman.txt  &amp;</a:t>
            </a:r>
          </a:p>
          <a:p>
            <a:pPr lvl="0">
              <a:spcBef>
                <a:spcPct val="0"/>
              </a:spcBef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en-US" sz="1400" dirty="0" smtClean="0"/>
              <a:t>  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721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685800"/>
            <a:ext cx="9220200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the Foreground and Background Process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991600" cy="6096000"/>
          </a:xfrm>
        </p:spPr>
        <p:txBody>
          <a:bodyPr/>
          <a:lstStyle/>
          <a:p>
            <a:pPr algn="l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277292"/>
            <a:ext cx="9220200" cy="1018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f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ind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/  -name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docUnix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-print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&gt; /home/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umar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/Umar.txt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953692"/>
            <a:ext cx="9220200" cy="2846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09600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#  </a:t>
            </a:r>
            <a:r>
              <a:rPr lang="en-US" dirty="0" err="1" smtClean="0">
                <a:solidFill>
                  <a:schemeClr val="bg1"/>
                </a:solidFill>
              </a:rPr>
              <a:t>fg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38326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#  </a:t>
            </a:r>
            <a:r>
              <a:rPr lang="en-US" dirty="0" err="1" smtClean="0">
                <a:solidFill>
                  <a:schemeClr val="bg1"/>
                </a:solidFill>
              </a:rPr>
              <a:t>fg</a:t>
            </a:r>
            <a:r>
              <a:rPr lang="en-US" dirty="0" smtClean="0">
                <a:solidFill>
                  <a:schemeClr val="bg1"/>
                </a:solidFill>
              </a:rPr>
              <a:t> %3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7526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find  /  -name 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Mydoc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  -print  &gt; /home/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usman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/Usman.txt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2526268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#  </a:t>
            </a:r>
            <a:r>
              <a:rPr lang="en-US" dirty="0" err="1" smtClean="0">
                <a:solidFill>
                  <a:schemeClr val="bg1"/>
                </a:solidFill>
              </a:rPr>
              <a:t>bg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2831068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find  /  -name 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docUnix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-print  &gt; /home/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umar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/Umar.txt   &amp;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[1]   83423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3669268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#  </a:t>
            </a:r>
            <a:r>
              <a:rPr lang="en-US" dirty="0" err="1" smtClean="0">
                <a:solidFill>
                  <a:schemeClr val="bg1"/>
                </a:solidFill>
              </a:rPr>
              <a:t>bg</a:t>
            </a:r>
            <a:r>
              <a:rPr lang="en-US" dirty="0" smtClean="0">
                <a:solidFill>
                  <a:schemeClr val="bg1"/>
                </a:solidFill>
              </a:rPr>
              <a:t> %2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4001869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find  /  -name  Doc545   -print  &gt; /home/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ali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/ali.txt  &amp;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[2]  647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465986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#  jobs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1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92202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Sequential and parallel execution of commands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277292"/>
            <a:ext cx="9220200" cy="1018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date; echo Hello, world!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953692"/>
            <a:ext cx="9220200" cy="2846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2438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date&amp;  echo hello, world&amp; 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uname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; who</a:t>
            </a: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3886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Fri   Jun   18   23:42:28  PDT   2014</a:t>
            </a:r>
          </a:p>
          <a:p>
            <a:pPr lvl="0" algn="l">
              <a:spcBef>
                <a:spcPct val="0"/>
              </a:spcBef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               Hello, world!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en-US" sz="1400" dirty="0" smtClean="0"/>
              <a:t>  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  <p:sp>
        <p:nvSpPr>
          <p:cNvPr id="19" name="Subtitle 17"/>
          <p:cNvSpPr txBox="1">
            <a:spLocks/>
          </p:cNvSpPr>
          <p:nvPr/>
        </p:nvSpPr>
        <p:spPr>
          <a:xfrm>
            <a:off x="304800" y="2743200"/>
            <a:ext cx="44196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buClr>
                <a:schemeClr val="accent1"/>
              </a:buClr>
              <a:buSzPct val="100000"/>
              <a:defRPr/>
            </a:pPr>
            <a:r>
              <a:rPr lang="en-US" sz="1400" dirty="0" smtClean="0">
                <a:solidFill>
                  <a:srgbClr val="FFFFFF"/>
                </a:solidFill>
              </a:rPr>
              <a:t>                 [1]  4543</a:t>
            </a:r>
          </a:p>
          <a:p>
            <a:pPr lvl="0">
              <a:spcBef>
                <a:spcPct val="0"/>
              </a:spcBef>
              <a:buClr>
                <a:schemeClr val="accent1"/>
              </a:buClr>
              <a:buSzPct val="100000"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[2]  5538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>
              <a:spcBef>
                <a:spcPct val="0"/>
              </a:spcBef>
              <a:buClr>
                <a:schemeClr val="accent1"/>
              </a:buClr>
              <a:buSzPct val="100000"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Hello, world!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[2]  Done</a:t>
            </a:r>
          </a:p>
          <a:p>
            <a:pPr>
              <a:spcBef>
                <a:spcPct val="0"/>
              </a:spcBef>
              <a:buClr>
                <a:schemeClr val="accent1"/>
              </a:buClr>
              <a:buSzPct val="100000"/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              Fri   Jun   18   23:43:48  PDT   2014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[1]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Done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AutoNum type="arabicPlain" startAt="738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Unix0s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AutoNum type="arabicPlain" startAt="738"/>
              <a:tabLst/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     Rashid  pts/0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jun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12  13:33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AutoNum type="arabicPlain" startAt="738"/>
              <a:tabLst/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Abbas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pts/1  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jun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18  02:55 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1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92202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Sequential and parallel execution of commands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277292"/>
            <a:ext cx="9220200" cy="1018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(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date; echo Hello, world!)  who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953692"/>
            <a:ext cx="9220200" cy="2846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2438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date,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echo hello, world)&amp; </a:t>
            </a: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3886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Fri   Jun   18   23:42:28  PDT   2014</a:t>
            </a:r>
          </a:p>
          <a:p>
            <a:pPr lvl="0" algn="l">
              <a:spcBef>
                <a:spcPct val="0"/>
              </a:spcBef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               Hello, world!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</a:p>
          <a:p>
            <a:pPr marL="342900" lvl="0" indent="-342900" algn="l">
              <a:buFont typeface="Symbol" pitchFamily="18" charset="2"/>
              <a:buAutoNum type="arabicPlain" startAt="738"/>
              <a:defRPr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Rashid  pts/0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jun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12  13:33</a:t>
            </a:r>
          </a:p>
          <a:p>
            <a:pPr marL="342900" lvl="0" indent="-342900" algn="l">
              <a:buFont typeface="Symbol" pitchFamily="18" charset="2"/>
              <a:buAutoNum type="arabicPlain" startAt="738"/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Abbas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pts/1  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jun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18  02:55    </a:t>
            </a:r>
            <a:r>
              <a:rPr lang="en-US" sz="1400" dirty="0" smtClean="0"/>
              <a:t>  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  <p:sp>
        <p:nvSpPr>
          <p:cNvPr id="19" name="Subtitle 17"/>
          <p:cNvSpPr txBox="1">
            <a:spLocks/>
          </p:cNvSpPr>
          <p:nvPr/>
        </p:nvSpPr>
        <p:spPr>
          <a:xfrm>
            <a:off x="304800" y="2743200"/>
            <a:ext cx="3886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Clr>
                <a:schemeClr val="accent1"/>
              </a:buClr>
              <a:buSzPct val="100000"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lang="en-US" sz="1400" dirty="0" smtClean="0">
                <a:solidFill>
                  <a:srgbClr val="FFFFFF"/>
                </a:solidFill>
              </a:rPr>
              <a:t> [1]  4543</a:t>
            </a:r>
          </a:p>
          <a:p>
            <a:pPr lvl="0">
              <a:spcBef>
                <a:spcPct val="0"/>
              </a:spcBef>
              <a:buClr>
                <a:schemeClr val="accent1"/>
              </a:buClr>
              <a:buSzPct val="100000"/>
              <a:defRPr/>
            </a:pPr>
            <a:r>
              <a:rPr lang="en-US" sz="1400" dirty="0" smtClean="0">
                <a:solidFill>
                  <a:srgbClr val="FFFFFF"/>
                </a:solidFill>
              </a:rPr>
              <a:t> </a:t>
            </a:r>
          </a:p>
          <a:p>
            <a:pPr lvl="0">
              <a:spcBef>
                <a:spcPct val="0"/>
              </a:spcBef>
              <a:buClr>
                <a:schemeClr val="accent1"/>
              </a:buClr>
              <a:buSzPct val="100000"/>
              <a:defRPr/>
            </a:pPr>
            <a:r>
              <a:rPr lang="en-US" sz="1400" dirty="0" smtClean="0">
                <a:solidFill>
                  <a:srgbClr val="FFFFFF"/>
                </a:solidFill>
              </a:rPr>
              <a:t>             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Fri   Jun   18   23:43:48  PDT   2014</a:t>
            </a:r>
          </a:p>
          <a:p>
            <a:pPr lvl="0">
              <a:spcBef>
                <a:spcPct val="0"/>
              </a:spcBef>
              <a:buClr>
                <a:schemeClr val="accent1"/>
              </a:buClr>
              <a:buSzPct val="100000"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Hello, world!</a:t>
            </a:r>
          </a:p>
          <a:p>
            <a:pPr lvl="0">
              <a:spcBef>
                <a:spcPct val="0"/>
              </a:spcBef>
              <a:buClr>
                <a:schemeClr val="accent1"/>
              </a:buClr>
              <a:buSzPct val="100000"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lang="en-US" sz="1400" dirty="0" smtClean="0">
                <a:solidFill>
                  <a:srgbClr val="FFFFFF"/>
                </a:solidFill>
              </a:rPr>
              <a:t>[1]  Done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1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92202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Sequential and parallel execution of commands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277292"/>
            <a:ext cx="9220200" cy="1018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(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date; echo Hello, world) &amp;  (who;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uname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)&amp;  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whoami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953692"/>
            <a:ext cx="9220200" cy="2846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3886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[1]  6533</a:t>
            </a:r>
          </a:p>
          <a:p>
            <a:pPr lvl="0" algn="l">
              <a:spcBef>
                <a:spcPct val="0"/>
              </a:spcBef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[2]  1464</a:t>
            </a:r>
          </a:p>
          <a:p>
            <a:pPr lvl="0" algn="l">
              <a:spcBef>
                <a:spcPct val="0"/>
              </a:spcBef>
              <a:defRPr/>
            </a:pP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 algn="l">
              <a:spcBef>
                <a:spcPct val="0"/>
              </a:spcBef>
              <a:defRPr/>
            </a:pP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Haider</a:t>
            </a: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 algn="l">
              <a:spcBef>
                <a:spcPct val="0"/>
              </a:spcBef>
              <a:defRPr/>
            </a:pP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 algn="l">
              <a:spcBef>
                <a:spcPct val="0"/>
              </a:spcBef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Fri   Jun   18   23:42:28  PDT   2014</a:t>
            </a:r>
          </a:p>
          <a:p>
            <a:pPr lvl="0" algn="l">
              <a:spcBef>
                <a:spcPct val="0"/>
              </a:spcBef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Hello, world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</a:p>
          <a:p>
            <a:pPr lvl="0" algn="l">
              <a:spcBef>
                <a:spcPct val="0"/>
              </a:spcBef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[1]  Done</a:t>
            </a:r>
          </a:p>
          <a:p>
            <a:pPr marL="342900" lvl="0" indent="-342900" algn="l"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Rashid  pts/0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jun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12  13:33</a:t>
            </a:r>
          </a:p>
          <a:p>
            <a:pPr marL="342900" lvl="0" indent="-342900" algn="l">
              <a:defRPr/>
            </a:pP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Abbas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pts/1   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jun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 18  02:55    </a:t>
            </a:r>
            <a:r>
              <a:rPr lang="en-US" sz="1400" dirty="0" smtClean="0"/>
              <a:t>       </a:t>
            </a:r>
          </a:p>
          <a:p>
            <a:pPr marL="342900" indent="-342900" algn="l"/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Unixos</a:t>
            </a: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/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[2]  Done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1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9220200" cy="685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Process id + name for every command during execution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762000"/>
            <a:ext cx="9220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To view a process by its id number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#   </a:t>
            </a:r>
            <a:r>
              <a:rPr lang="en-US" sz="1800" dirty="0" err="1" smtClean="0">
                <a:solidFill>
                  <a:schemeClr val="tx1"/>
                </a:solidFill>
              </a:rPr>
              <a:t>ps</a:t>
            </a:r>
            <a:r>
              <a:rPr lang="en-US" sz="1800" dirty="0" smtClean="0">
                <a:solidFill>
                  <a:schemeClr val="tx1"/>
                </a:solidFill>
              </a:rPr>
              <a:t>  738</a:t>
            </a:r>
          </a:p>
          <a:p>
            <a:pPr algn="l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464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PID    TTY     TIME     CMD</a:t>
            </a:r>
          </a:p>
          <a:p>
            <a:pPr marL="342900" indent="-342900">
              <a:buAutoNum type="arabicPlain" startAt="738"/>
            </a:pPr>
            <a:r>
              <a:rPr lang="en-US" sz="1400" dirty="0" smtClean="0">
                <a:solidFill>
                  <a:schemeClr val="tx1"/>
                </a:solidFill>
              </a:rPr>
              <a:t> tty1   00:00:00  tree      </a:t>
            </a:r>
          </a:p>
          <a:p>
            <a:pPr marL="342900" indent="-342900" algn="ctr">
              <a:buAutoNum type="arabicPlain" startAt="738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209800"/>
            <a:ext cx="92202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To Terminate a process 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#   kill  738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       [1]+   Terminated       tree</a:t>
            </a:r>
          </a:p>
          <a:p>
            <a:pPr algn="l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3124200"/>
            <a:ext cx="92202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To Terminate a process forcefully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#   kill  -9  738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       [1]+   Terminated       tree</a:t>
            </a:r>
          </a:p>
          <a:p>
            <a:pPr algn="l"/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5638800"/>
            <a:ext cx="1066800" cy="1066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47800" y="6019800"/>
            <a:ext cx="408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terminating options start from 1 - 9 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3429000"/>
            <a:ext cx="1036773" cy="10367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05400" y="405026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5949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92202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 process :</a:t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The very first process, a process which has no parent.</a:t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Process id is  1.</a:t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953692"/>
            <a:ext cx="9220200" cy="2846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1676400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Getty process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2667000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Login process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5761" y="3593068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Session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305300" y="2400300"/>
            <a:ext cx="685800" cy="1588"/>
          </a:xfrm>
          <a:prstGeom prst="straightConnector1">
            <a:avLst/>
          </a:prstGeom>
          <a:ln w="15875" cmpd="sng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3961606" y="2361406"/>
            <a:ext cx="762000" cy="1588"/>
          </a:xfrm>
          <a:prstGeom prst="straightConnector1">
            <a:avLst/>
          </a:prstGeom>
          <a:ln w="15875" cmpd="sng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152106" y="3313906"/>
            <a:ext cx="685800" cy="1588"/>
          </a:xfrm>
          <a:prstGeom prst="straightConnector1">
            <a:avLst/>
          </a:prstGeom>
          <a:ln w="15875" cmpd="sng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17807" y="2667000"/>
            <a:ext cx="164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User and password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3821668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ptree</a:t>
            </a:r>
            <a:r>
              <a:rPr lang="en-US" dirty="0" smtClean="0"/>
              <a:t>  -a  </a:t>
            </a:r>
            <a:r>
              <a:rPr lang="en-US" dirty="0" err="1" smtClean="0"/>
              <a:t>hamza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371600" y="4278868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      /etc/init</a:t>
            </a:r>
          </a:p>
          <a:p>
            <a:pPr marL="342900" indent="-342900">
              <a:buAutoNum type="arabicPlain" startAt="360"/>
            </a:pPr>
            <a:r>
              <a:rPr lang="en-US" dirty="0" smtClean="0"/>
              <a:t>    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r>
              <a:rPr lang="en-US" dirty="0" smtClean="0"/>
              <a:t>/</a:t>
            </a:r>
            <a:r>
              <a:rPr lang="en-US" dirty="0" err="1" smtClean="0"/>
              <a:t>inetd</a:t>
            </a:r>
            <a:r>
              <a:rPr lang="en-US" dirty="0" smtClean="0"/>
              <a:t> –s</a:t>
            </a:r>
          </a:p>
          <a:p>
            <a:pPr marL="342900" indent="-342900">
              <a:buAutoNum type="arabicPlain" startAt="2280"/>
            </a:pPr>
            <a:r>
              <a:rPr lang="en-US" dirty="0" smtClean="0"/>
              <a:t>   -bash</a:t>
            </a:r>
          </a:p>
          <a:p>
            <a:pPr marL="342900" indent="-342900">
              <a:buAutoNum type="arabicPlain" startAt="5684"/>
            </a:pPr>
            <a:r>
              <a:rPr lang="en-US" dirty="0" smtClean="0"/>
              <a:t>   </a:t>
            </a:r>
            <a:r>
              <a:rPr lang="en-US" dirty="0" err="1" smtClean="0"/>
              <a:t>sh</a:t>
            </a:r>
            <a:endParaRPr lang="en-US" dirty="0" smtClean="0"/>
          </a:p>
          <a:p>
            <a:pPr marL="342900" indent="-342900"/>
            <a:r>
              <a:rPr lang="en-US" dirty="0" smtClean="0"/>
              <a:t>8975   </a:t>
            </a:r>
            <a:r>
              <a:rPr lang="en-US" dirty="0" err="1" smtClean="0"/>
              <a:t>ptree</a:t>
            </a:r>
            <a:r>
              <a:rPr lang="en-US" dirty="0" smtClean="0"/>
              <a:t> –a  </a:t>
            </a:r>
            <a:r>
              <a:rPr lang="en-US" dirty="0" err="1" smtClean="0"/>
              <a:t>hamza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10800000">
            <a:off x="3886200" y="4724400"/>
            <a:ext cx="762000" cy="1588"/>
          </a:xfrm>
          <a:prstGeom prst="straightConnector1">
            <a:avLst/>
          </a:prstGeom>
          <a:ln w="15875" cmpd="sng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43833" y="4507468"/>
            <a:ext cx="2630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disPlayed</a:t>
            </a:r>
            <a:r>
              <a:rPr lang="en-US" smtClean="0"/>
              <a:t> With </a:t>
            </a:r>
            <a:r>
              <a:rPr lang="en-US" dirty="0" smtClean="0"/>
              <a:t>option  -a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1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1752600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10000"/>
              </a:lnSpc>
            </a:pPr>
            <a:r>
              <a:rPr lang="en-US" sz="3400" dirty="0" smtClean="0"/>
              <a:t>Process:</a:t>
            </a:r>
          </a:p>
          <a:p>
            <a:pPr algn="l">
              <a:lnSpc>
                <a:spcPct val="110000"/>
              </a:lnSpc>
            </a:pPr>
            <a:r>
              <a:rPr lang="en-US" sz="3400" dirty="0" smtClean="0"/>
              <a:t>                 </a:t>
            </a:r>
            <a:r>
              <a:rPr lang="en-US" sz="2600" dirty="0" smtClean="0"/>
              <a:t>A process is a program in execution . A process is created every     </a:t>
            </a:r>
          </a:p>
          <a:p>
            <a:pPr algn="l">
              <a:lnSpc>
                <a:spcPct val="110000"/>
              </a:lnSpc>
            </a:pPr>
            <a:r>
              <a:rPr lang="en-US" sz="2600" dirty="0" smtClean="0"/>
              <a:t>                       time you run an external command . A process is removed from the system  </a:t>
            </a:r>
          </a:p>
          <a:p>
            <a:pPr algn="l">
              <a:lnSpc>
                <a:spcPct val="110000"/>
              </a:lnSpc>
            </a:pPr>
            <a:r>
              <a:rPr lang="en-US" sz="2600" dirty="0" smtClean="0"/>
              <a:t>                        when command finishes its execution.</a:t>
            </a:r>
            <a:endParaRPr lang="en-US" sz="2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19050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 process is executed for a short period of time,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then the CPU is taken away 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lang="en-US" dirty="0" smtClean="0">
                <a:solidFill>
                  <a:srgbClr val="FFFFFF"/>
                </a:solidFill>
              </a:rPr>
              <a:t> 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it and given to another  process.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1000" y="26670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-The </a:t>
            </a:r>
            <a:r>
              <a:rPr lang="en-US" dirty="0" smtClean="0">
                <a:solidFill>
                  <a:srgbClr val="FFFFFF"/>
                </a:solidFill>
              </a:rPr>
              <a:t>Time a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 is in the CPU </a:t>
            </a:r>
            <a:r>
              <a:rPr lang="en-US" dirty="0" smtClean="0">
                <a:solidFill>
                  <a:srgbClr val="FFFFFF"/>
                </a:solidFill>
              </a:rPr>
              <a:t>burst before it is switched out of the CPU is called  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lang="en-US" b="1" dirty="0" smtClean="0">
                <a:solidFill>
                  <a:srgbClr val="FFFFFF"/>
                </a:solidFill>
              </a:rPr>
              <a:t>  quantum</a:t>
            </a:r>
            <a:r>
              <a:rPr lang="en-US" dirty="0" smtClean="0">
                <a:solidFill>
                  <a:srgbClr val="FFFFFF"/>
                </a:solidFill>
              </a:rPr>
              <a:t> or </a:t>
            </a:r>
            <a:r>
              <a:rPr lang="en-US" b="1" dirty="0" smtClean="0">
                <a:solidFill>
                  <a:srgbClr val="FFFFFF"/>
                </a:solidFill>
              </a:rPr>
              <a:t>time slice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81000" y="33528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-The Kernel uses an algorithm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decide which process gets to use the CPU next. 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lang="en-US" dirty="0" smtClean="0">
                <a:solidFill>
                  <a:srgbClr val="FFFFFF"/>
                </a:solidFill>
              </a:rPr>
              <a:t>  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technique used to choose the process that gets to use the CPU is called CPU 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lang="en-US" dirty="0" smtClean="0">
                <a:solidFill>
                  <a:srgbClr val="FFFFFF"/>
                </a:solidFill>
              </a:rPr>
              <a:t> 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scheduling .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lang="en-US" baseline="0" dirty="0" smtClean="0">
                <a:solidFill>
                  <a:srgbClr val="FFFFFF"/>
                </a:solidFill>
              </a:rPr>
              <a:t>  METHODS    ( FCFS,ROUND ROBIN etc……)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743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1752600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10000"/>
              </a:lnSpc>
            </a:pPr>
            <a:r>
              <a:rPr lang="en-US" sz="3400" dirty="0" smtClean="0"/>
              <a:t>UNIX Process Status :</a:t>
            </a:r>
          </a:p>
          <a:p>
            <a:pPr algn="l">
              <a:lnSpc>
                <a:spcPct val="110000"/>
              </a:lnSpc>
            </a:pPr>
            <a:r>
              <a:rPr lang="en-US" sz="3400" dirty="0" smtClean="0"/>
              <a:t>                 NORMAL: A process terminates normally when it finishes its work  </a:t>
            </a:r>
          </a:p>
          <a:p>
            <a:pPr algn="l">
              <a:lnSpc>
                <a:spcPct val="110000"/>
              </a:lnSpc>
            </a:pPr>
            <a:r>
              <a:rPr lang="en-US" sz="3400" dirty="0" smtClean="0"/>
              <a:t>                                     and exits the system gracefully .</a:t>
            </a:r>
          </a:p>
          <a:p>
            <a:pPr algn="l">
              <a:lnSpc>
                <a:spcPct val="110000"/>
              </a:lnSpc>
            </a:pPr>
            <a:r>
              <a:rPr lang="en-US" sz="3400" dirty="0" smtClean="0"/>
              <a:t>           ABNORMAL: </a:t>
            </a:r>
            <a:r>
              <a:rPr lang="en-US" sz="2800" dirty="0" smtClean="0"/>
              <a:t>A process terminates abnormally when it exits the system  </a:t>
            </a:r>
          </a:p>
          <a:p>
            <a:pPr algn="l">
              <a:lnSpc>
                <a:spcPct val="110000"/>
              </a:lnSpc>
            </a:pPr>
            <a:r>
              <a:rPr lang="en-US" sz="2800" dirty="0" smtClean="0"/>
              <a:t>                                           because of an exception, condition or intervention by its owner.</a:t>
            </a:r>
          </a:p>
          <a:p>
            <a:pPr algn="l">
              <a:lnSpc>
                <a:spcPct val="110000"/>
              </a:lnSpc>
            </a:pPr>
            <a:endParaRPr lang="en-US" sz="26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1905000"/>
            <a:ext cx="81534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lang="en-US" dirty="0" smtClean="0"/>
              <a:t>PROCESS STATES: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Ready:  A process is ready to run but does not have the CPU.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Running: The process is actually running.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Waiting: The process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is waiting for an event.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Swapped: The process is ready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to run but it </a:t>
            </a:r>
            <a:r>
              <a:rPr lang="en-US" dirty="0" smtClean="0"/>
              <a:t>has been temporarily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put a side because it needs more memory.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Zombie:  A Dying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process.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karate-ready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209800"/>
            <a:ext cx="685800" cy="685800"/>
          </a:xfrm>
          <a:prstGeom prst="rect">
            <a:avLst/>
          </a:prstGeom>
        </p:spPr>
      </p:pic>
      <p:pic>
        <p:nvPicPr>
          <p:cNvPr id="10" name="Picture 9" descr="sports_running-3_simple-black_128x12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895600"/>
            <a:ext cx="685800" cy="685800"/>
          </a:xfrm>
          <a:prstGeom prst="rect">
            <a:avLst/>
          </a:prstGeom>
        </p:spPr>
      </p:pic>
      <p:pic>
        <p:nvPicPr>
          <p:cNvPr id="11" name="Picture 10" descr="waiting_roo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3429000"/>
            <a:ext cx="762000" cy="762000"/>
          </a:xfrm>
          <a:prstGeom prst="rect">
            <a:avLst/>
          </a:prstGeom>
        </p:spPr>
      </p:pic>
      <p:pic>
        <p:nvPicPr>
          <p:cNvPr id="12" name="Picture 11" descr="swap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9000" y="4257003"/>
            <a:ext cx="543597" cy="543597"/>
          </a:xfrm>
          <a:prstGeom prst="rect">
            <a:avLst/>
          </a:prstGeom>
        </p:spPr>
      </p:pic>
      <p:pic>
        <p:nvPicPr>
          <p:cNvPr id="16" name="Picture 15" descr="pictograms-aem-0032-slipping-rearwar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2800" y="4780364"/>
            <a:ext cx="782236" cy="78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743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1752600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10000"/>
              </a:lnSpc>
            </a:pPr>
            <a:r>
              <a:rPr lang="en-US" sz="3400" dirty="0" smtClean="0"/>
              <a:t>Internal commands:</a:t>
            </a:r>
          </a:p>
          <a:p>
            <a:pPr algn="l">
              <a:lnSpc>
                <a:spcPct val="110000"/>
              </a:lnSpc>
            </a:pPr>
            <a:r>
              <a:rPr lang="en-US" sz="3400" dirty="0" smtClean="0"/>
              <a:t>                                     </a:t>
            </a:r>
            <a:r>
              <a:rPr lang="en-US" sz="2600" dirty="0" smtClean="0"/>
              <a:t>An internal command is one whose code is part of the shell  </a:t>
            </a:r>
          </a:p>
          <a:p>
            <a:pPr algn="l">
              <a:lnSpc>
                <a:spcPct val="110000"/>
              </a:lnSpc>
            </a:pPr>
            <a:r>
              <a:rPr lang="en-US" sz="2600" dirty="0" smtClean="0"/>
              <a:t>                                                  process. </a:t>
            </a:r>
          </a:p>
          <a:p>
            <a:pPr algn="l">
              <a:lnSpc>
                <a:spcPct val="110000"/>
              </a:lnSpc>
            </a:pPr>
            <a:r>
              <a:rPr lang="en-US" sz="3400" dirty="0" smtClean="0"/>
              <a:t>External commands:</a:t>
            </a:r>
            <a:r>
              <a:rPr lang="en-US" sz="2600" dirty="0" smtClean="0"/>
              <a:t> </a:t>
            </a:r>
          </a:p>
          <a:p>
            <a:pPr algn="l">
              <a:lnSpc>
                <a:spcPct val="110000"/>
              </a:lnSpc>
            </a:pPr>
            <a:r>
              <a:rPr lang="en-US" sz="2600" dirty="0" smtClean="0"/>
              <a:t>                                                  An external command is one whose code is in a file. </a:t>
            </a:r>
            <a:endParaRPr lang="en-US" sz="2600" dirty="0"/>
          </a:p>
        </p:txBody>
      </p:sp>
      <p:pic>
        <p:nvPicPr>
          <p:cNvPr id="9" name="Picture 8" descr="fork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2038350"/>
            <a:ext cx="1447800" cy="1543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28600" y="1981200"/>
            <a:ext cx="8686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lang="en-US" sz="4400" dirty="0" smtClean="0">
                <a:solidFill>
                  <a:srgbClr val="FFFFFF"/>
                </a:solidFill>
              </a:rPr>
              <a:t>Parent and Child process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r>
              <a:rPr lang="en-US" sz="3400" dirty="0" smtClean="0">
                <a:solidFill>
                  <a:srgbClr val="FFFFFF"/>
                </a:solidFill>
              </a:rPr>
              <a:t>-The very first process that executes is the parent process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The proces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that execute under the parent process is a child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-"/>
              <a:tabLst/>
              <a:defRPr/>
            </a:pPr>
            <a:r>
              <a:rPr lang="en-US" sz="3400" dirty="0" smtClean="0">
                <a:solidFill>
                  <a:srgbClr val="FFFFFF"/>
                </a:solidFill>
              </a:rPr>
              <a:t>   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 ,</a:t>
            </a:r>
            <a:r>
              <a:rPr lang="en-US" sz="3400" baseline="0" dirty="0" smtClean="0">
                <a:solidFill>
                  <a:srgbClr val="FFFFFF"/>
                </a:solidFill>
              </a:rPr>
              <a:t>Child</a:t>
            </a:r>
            <a:r>
              <a:rPr lang="en-US" sz="3400" dirty="0" smtClean="0">
                <a:solidFill>
                  <a:srgbClr val="FFFFFF"/>
                </a:solidFill>
              </a:rPr>
              <a:t> process can be many .</a:t>
            </a: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3800" y="160020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Fork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743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9220200" cy="685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Process id + name for every command during execution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762000"/>
            <a:ext cx="9220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To view a process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   </a:t>
            </a:r>
            <a:r>
              <a:rPr lang="en-US" sz="1800" dirty="0" err="1" smtClean="0">
                <a:solidFill>
                  <a:schemeClr val="bg1"/>
                </a:solidFill>
              </a:rPr>
              <a:t>ps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3886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PID    TTY     TIME     CMD</a:t>
            </a:r>
          </a:p>
          <a:p>
            <a:pPr marL="342900" indent="-342900">
              <a:buAutoNum type="arabicPlain" startAt="785"/>
            </a:pPr>
            <a:r>
              <a:rPr lang="en-US" sz="1400" dirty="0" smtClean="0"/>
              <a:t>  tty2   00:00:01   bash  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71005" y="24384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$  </a:t>
            </a:r>
            <a:r>
              <a:rPr lang="en-US" dirty="0" err="1" smtClean="0">
                <a:solidFill>
                  <a:schemeClr val="bg1"/>
                </a:solidFill>
              </a:rPr>
              <a:t>csh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563" y="2754868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%  </a:t>
            </a:r>
            <a:r>
              <a:rPr lang="en-US" dirty="0" err="1" smtClean="0">
                <a:solidFill>
                  <a:schemeClr val="bg1"/>
                </a:solidFill>
              </a:rPr>
              <a:t>ksh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563" y="3059668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%  </a:t>
            </a:r>
            <a:r>
              <a:rPr lang="en-US" dirty="0" err="1" smtClean="0">
                <a:solidFill>
                  <a:schemeClr val="bg1"/>
                </a:solidFill>
              </a:rPr>
              <a:t>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3429000"/>
            <a:ext cx="3886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PID    TTY     TIME     CMD</a:t>
            </a:r>
          </a:p>
          <a:p>
            <a:pPr marL="342900" indent="-342900">
              <a:buAutoNum type="arabicPlain" startAt="785"/>
            </a:pPr>
            <a:r>
              <a:rPr lang="en-US" sz="1400" dirty="0" smtClean="0"/>
              <a:t>  tty2   00:00:01   bash</a:t>
            </a:r>
          </a:p>
          <a:p>
            <a:pPr marL="342900" indent="-342900">
              <a:buAutoNum type="arabicPlain" startAt="785"/>
            </a:pPr>
            <a:r>
              <a:rPr lang="en-US" sz="1400" dirty="0" smtClean="0"/>
              <a:t>  tty2   00:00:02   </a:t>
            </a:r>
            <a:r>
              <a:rPr lang="en-US" sz="1400" dirty="0" err="1" smtClean="0"/>
              <a:t>csh</a:t>
            </a:r>
            <a:endParaRPr lang="en-US" sz="1400" dirty="0" smtClean="0"/>
          </a:p>
          <a:p>
            <a:pPr marL="342900" indent="-342900">
              <a:buAutoNum type="arabicPlain" startAt="785"/>
            </a:pPr>
            <a:r>
              <a:rPr lang="en-US" sz="1400" dirty="0" smtClean="0"/>
              <a:t> tty2    00:00:01    </a:t>
            </a:r>
            <a:r>
              <a:rPr lang="en-US" sz="1400" dirty="0" err="1" smtClean="0"/>
              <a:t>ksh</a:t>
            </a:r>
            <a:r>
              <a:rPr lang="en-US" sz="1400" dirty="0" smtClean="0"/>
              <a:t>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567" y="473606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^D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43126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^D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9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9220200" cy="685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Out put with out session leader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762000"/>
            <a:ext cx="9220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To view a process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#   </a:t>
            </a:r>
            <a:r>
              <a:rPr lang="en-US" sz="1800" dirty="0" err="1" smtClean="0">
                <a:solidFill>
                  <a:schemeClr val="bg1"/>
                </a:solidFill>
              </a:rPr>
              <a:t>ps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4648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PID    TTY     TIME     CMD</a:t>
            </a:r>
          </a:p>
          <a:p>
            <a:pPr marL="342900" indent="-342900">
              <a:buAutoNum type="arabicPlain" startAt="738"/>
            </a:pPr>
            <a:r>
              <a:rPr lang="en-US" sz="1400" dirty="0" smtClean="0"/>
              <a:t> tty1   00:00:00  tree </a:t>
            </a:r>
          </a:p>
          <a:p>
            <a:pPr marL="342900" indent="-342900">
              <a:buAutoNum type="arabicPlain" startAt="785"/>
            </a:pPr>
            <a:r>
              <a:rPr lang="en-US" sz="1400" dirty="0" smtClean="0"/>
              <a:t>  tty2   00:00:01   bash</a:t>
            </a:r>
          </a:p>
          <a:p>
            <a:pPr marL="342900" indent="-342900">
              <a:buAutoNum type="arabicPlain" startAt="785"/>
            </a:pPr>
            <a:r>
              <a:rPr lang="en-US" sz="1400" dirty="0"/>
              <a:t>  </a:t>
            </a:r>
            <a:r>
              <a:rPr lang="en-US" sz="1400" dirty="0" smtClean="0"/>
              <a:t>tty1   00:00:09   vi  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048000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#  </a:t>
            </a:r>
            <a:r>
              <a:rPr lang="en-US" dirty="0" err="1" smtClean="0">
                <a:solidFill>
                  <a:schemeClr val="bg1"/>
                </a:solidFill>
              </a:rPr>
              <a:t>ps</a:t>
            </a:r>
            <a:r>
              <a:rPr lang="en-US" dirty="0" smtClean="0">
                <a:solidFill>
                  <a:schemeClr val="bg1"/>
                </a:solidFill>
              </a:rPr>
              <a:t> –a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505200"/>
            <a:ext cx="4648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PID    TTY     TIME     CMD</a:t>
            </a:r>
          </a:p>
          <a:p>
            <a:pPr marL="342900" indent="-342900">
              <a:buAutoNum type="arabicPlain" startAt="738"/>
            </a:pPr>
            <a:r>
              <a:rPr lang="en-US" sz="1400" dirty="0" smtClean="0"/>
              <a:t> tty1   00:00:00  tree </a:t>
            </a:r>
          </a:p>
          <a:p>
            <a:pPr marL="342900" indent="-342900">
              <a:buAutoNum type="arabicPlain" startAt="785"/>
            </a:pPr>
            <a:r>
              <a:rPr lang="en-US" sz="1400" dirty="0"/>
              <a:t>  </a:t>
            </a:r>
            <a:r>
              <a:rPr lang="en-US" sz="1400" dirty="0" smtClean="0"/>
              <a:t>tty1   00:00:09   vi  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2667000" y="2286000"/>
            <a:ext cx="838200" cy="1588"/>
          </a:xfrm>
          <a:prstGeom prst="straightConnector1">
            <a:avLst/>
          </a:prstGeom>
          <a:ln w="15875">
            <a:solidFill>
              <a:srgbClr val="FF000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279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9220200" cy="685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Processes of a user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762000"/>
            <a:ext cx="9220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To view a process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#   </a:t>
            </a:r>
            <a:r>
              <a:rPr lang="en-US" sz="1800" dirty="0" err="1" smtClean="0">
                <a:solidFill>
                  <a:schemeClr val="bg1"/>
                </a:solidFill>
              </a:rPr>
              <a:t>ps</a:t>
            </a:r>
            <a:r>
              <a:rPr lang="en-US" sz="1800" dirty="0" smtClean="0">
                <a:solidFill>
                  <a:schemeClr val="bg1"/>
                </a:solidFill>
              </a:rPr>
              <a:t> –u 147</a:t>
            </a:r>
          </a:p>
          <a:p>
            <a:pPr algn="l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4648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UID    PID    TTY     TIME     CMD</a:t>
            </a:r>
          </a:p>
          <a:p>
            <a:pPr marL="342900" indent="-342900">
              <a:buAutoNum type="arabicPlain" startAt="147"/>
            </a:pPr>
            <a:r>
              <a:rPr lang="en-US" sz="1400" dirty="0" smtClean="0"/>
              <a:t>789      tty1   00:00:00  tree </a:t>
            </a:r>
          </a:p>
          <a:p>
            <a:pPr marL="342900" indent="-342900"/>
            <a:r>
              <a:rPr lang="en-US" sz="1400" dirty="0" smtClean="0"/>
              <a:t>147   869     tty2   00:00:01   bash</a:t>
            </a:r>
          </a:p>
          <a:p>
            <a:pPr marL="342900" indent="-342900"/>
            <a:r>
              <a:rPr lang="en-US" sz="1400" dirty="0" smtClean="0"/>
              <a:t>147   658     tty1   00:00:09   vi  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048000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#  </a:t>
            </a:r>
            <a:r>
              <a:rPr lang="en-US" dirty="0" err="1" smtClean="0">
                <a:solidFill>
                  <a:schemeClr val="bg1"/>
                </a:solidFill>
              </a:rPr>
              <a:t>ps</a:t>
            </a:r>
            <a:r>
              <a:rPr lang="en-US" dirty="0" smtClean="0">
                <a:solidFill>
                  <a:schemeClr val="bg1"/>
                </a:solidFill>
              </a:rPr>
              <a:t> –u  </a:t>
            </a:r>
            <a:r>
              <a:rPr lang="en-US" dirty="0" err="1" smtClean="0">
                <a:solidFill>
                  <a:schemeClr val="bg1"/>
                </a:solidFill>
              </a:rPr>
              <a:t>Usman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429000"/>
            <a:ext cx="4648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UID    PID    TTY     TIME     CMD</a:t>
            </a:r>
          </a:p>
          <a:p>
            <a:pPr marL="342900" indent="-342900">
              <a:buAutoNum type="arabicPlain" startAt="147"/>
            </a:pPr>
            <a:r>
              <a:rPr lang="en-US" sz="1400" dirty="0" smtClean="0"/>
              <a:t>789      tty1   00:00:00  tree </a:t>
            </a:r>
          </a:p>
          <a:p>
            <a:pPr marL="342900" indent="-342900"/>
            <a:r>
              <a:rPr lang="en-US" sz="1400" dirty="0" smtClean="0"/>
              <a:t>147   869     tty2   00:00:01   bash</a:t>
            </a:r>
          </a:p>
          <a:p>
            <a:pPr marL="342900" indent="-342900"/>
            <a:r>
              <a:rPr lang="en-US" sz="1400" dirty="0" smtClean="0"/>
              <a:t>147   658     tty1   00:00:09   vi  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97180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79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9220200" cy="685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Process id + name for every command during execution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762000"/>
            <a:ext cx="9220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To view a process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#   </a:t>
            </a:r>
            <a:r>
              <a:rPr lang="en-US" sz="1800" dirty="0" err="1" smtClean="0">
                <a:solidFill>
                  <a:schemeClr val="bg1"/>
                </a:solidFill>
              </a:rPr>
              <a:t>ps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4648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PID    TTY     TIME     CMD</a:t>
            </a:r>
          </a:p>
          <a:p>
            <a:pPr marL="342900" indent="-342900">
              <a:buAutoNum type="arabicPlain" startAt="738"/>
            </a:pPr>
            <a:r>
              <a:rPr lang="en-US" sz="1400" dirty="0" smtClean="0"/>
              <a:t> tty1   00:00:00  tree </a:t>
            </a:r>
          </a:p>
          <a:p>
            <a:pPr marL="342900" indent="-342900">
              <a:buAutoNum type="arabicPlain" startAt="785"/>
            </a:pPr>
            <a:r>
              <a:rPr lang="en-US" sz="1400" dirty="0" smtClean="0"/>
              <a:t>  tty2   00:00:01   bash</a:t>
            </a:r>
          </a:p>
          <a:p>
            <a:pPr marL="342900" indent="-342900">
              <a:buAutoNum type="arabicPlain" startAt="785"/>
            </a:pPr>
            <a:r>
              <a:rPr lang="en-US" sz="1400" dirty="0"/>
              <a:t>  </a:t>
            </a:r>
            <a:r>
              <a:rPr lang="en-US" sz="1400" dirty="0" smtClean="0"/>
              <a:t>tty1   00:00:09   vi  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505200"/>
            <a:ext cx="6115050" cy="3219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304800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#  </a:t>
            </a:r>
            <a:r>
              <a:rPr lang="en-US" dirty="0" err="1" smtClean="0">
                <a:solidFill>
                  <a:schemeClr val="bg1"/>
                </a:solidFill>
              </a:rPr>
              <a:t>ps</a:t>
            </a:r>
            <a:r>
              <a:rPr lang="en-US" dirty="0" smtClean="0">
                <a:solidFill>
                  <a:schemeClr val="bg1"/>
                </a:solidFill>
              </a:rPr>
              <a:t> –l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9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609600"/>
            <a:ext cx="9220200" cy="178010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more important commands of the chapter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991600" cy="6096000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# top   </a:t>
            </a:r>
            <a:r>
              <a:rPr lang="en-US" sz="1600" dirty="0" smtClean="0">
                <a:solidFill>
                  <a:schemeClr val="bg1"/>
                </a:solidFill>
              </a:rPr>
              <a:t>(displays the on going programs on the  system , refreshed the screen after every 5sec.)</a:t>
            </a: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3896" y="990600"/>
            <a:ext cx="5289866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02341" y="4267200"/>
            <a:ext cx="3293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exit from top press     CTRL 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1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705</TotalTime>
  <Words>1101</Words>
  <Application>Microsoft Office PowerPoint</Application>
  <PresentationFormat>On-screen Show (4:3)</PresentationFormat>
  <Paragraphs>219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CHAPTER 13</vt:lpstr>
      <vt:lpstr>Slide 2</vt:lpstr>
      <vt:lpstr>Slide 3</vt:lpstr>
      <vt:lpstr>Slide 4</vt:lpstr>
      <vt:lpstr>Process id + name for every command during execution</vt:lpstr>
      <vt:lpstr>Out put with out session leader</vt:lpstr>
      <vt:lpstr>Processes of a user </vt:lpstr>
      <vt:lpstr>Process id + name for every command during execution</vt:lpstr>
      <vt:lpstr>Some more important commands of the chapter </vt:lpstr>
      <vt:lpstr>Foreground and Background Process </vt:lpstr>
      <vt:lpstr>Foreground and Background Process </vt:lpstr>
      <vt:lpstr>Changing the Foreground and Background Process </vt:lpstr>
      <vt:lpstr>Sequential and parallel execution of commands </vt:lpstr>
      <vt:lpstr>Sequential and parallel execution of commands </vt:lpstr>
      <vt:lpstr>Sequential and parallel execution of commands </vt:lpstr>
      <vt:lpstr>Process id + name for every command during execution</vt:lpstr>
      <vt:lpstr>Init process :                          The very first process, a process which has no parent.                          Process id is  1.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Haroon Hadar</dc:creator>
  <cp:lastModifiedBy>Multimedia</cp:lastModifiedBy>
  <cp:revision>326</cp:revision>
  <dcterms:created xsi:type="dcterms:W3CDTF">2006-08-16T00:00:00Z</dcterms:created>
  <dcterms:modified xsi:type="dcterms:W3CDTF">2014-12-05T10:04:07Z</dcterms:modified>
</cp:coreProperties>
</file>