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56" r:id="rId2"/>
    <p:sldId id="275" r:id="rId3"/>
    <p:sldId id="284" r:id="rId4"/>
    <p:sldId id="277" r:id="rId5"/>
    <p:sldId id="278" r:id="rId6"/>
    <p:sldId id="285" r:id="rId7"/>
    <p:sldId id="279" r:id="rId8"/>
    <p:sldId id="286" r:id="rId9"/>
    <p:sldId id="280" r:id="rId10"/>
    <p:sldId id="287" r:id="rId11"/>
    <p:sldId id="281" r:id="rId12"/>
    <p:sldId id="288" r:id="rId13"/>
    <p:sldId id="282" r:id="rId14"/>
    <p:sldId id="283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2" autoAdjust="0"/>
    <p:restoredTop sz="90929"/>
  </p:normalViewPr>
  <p:slideViewPr>
    <p:cSldViewPr>
      <p:cViewPr>
        <p:scale>
          <a:sx n="70" d="100"/>
          <a:sy n="70" d="100"/>
        </p:scale>
        <p:origin x="-116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301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301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56B04E4-F604-4E62-8763-814565FBBF5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566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3AA74-0853-4E8B-A9E5-84BC28A97AA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52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3286E-F4F7-4109-812F-388E2A6B92C2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56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64AEF-596E-44C7-A074-D635D513A3C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46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8A3D6-D905-4261-93AB-AE01D604FB7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386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D5B86-D0BA-4736-A11F-AF24A033F29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11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B3A3F-985C-44DA-806C-3337F81378E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454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7D177-A073-4B11-8E85-26A07631DEA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1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24AB3-6B05-4472-A0B8-FEF184D9B432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78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70EF0-E8BC-4ED9-838B-0D3E6711529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59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F3EA7-81B8-4A46-8009-2EC28A2850C5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754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C80E2-79FE-4B0B-B8F8-F652AC40E05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22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FA3E4E-26B1-43FF-8352-7F66640E542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556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981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CN" dirty="0" smtClean="0">
                <a:ea typeface="宋体" charset="-122"/>
              </a:rPr>
              <a:t>Software Management Disciplines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dirty="0" smtClean="0">
                <a:ea typeface="宋体" charset="-122"/>
              </a:rPr>
              <a:t>Project Organization and Responsibilities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dirty="0" smtClean="0">
                <a:ea typeface="宋体" charset="-122"/>
              </a:rPr>
              <a:t/>
            </a:r>
            <a:br>
              <a:rPr lang="en-US" altLang="zh-CN" dirty="0" smtClean="0">
                <a:ea typeface="宋体" charset="-122"/>
              </a:rPr>
            </a:br>
            <a:endParaRPr lang="en-US" altLang="zh-CN" dirty="0" smtClean="0">
              <a:ea typeface="宋体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en-US" smtClean="0">
              <a:solidFill>
                <a:schemeClr val="tx1"/>
              </a:solidFill>
              <a:ea typeface="宋体" charset="-122"/>
            </a:endParaRPr>
          </a:p>
          <a:p>
            <a:pPr eaLnBrk="1" hangingPunct="1"/>
            <a:r>
              <a:rPr lang="en-US" altLang="zh-CN" sz="2000" smtClean="0">
                <a:solidFill>
                  <a:schemeClr val="tx1"/>
                </a:solidFill>
                <a:ea typeface="宋体" charset="-122"/>
              </a:rPr>
              <a:t>(from Part III, Chapter 11 of Royce’ book)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Architecture Team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Domain experience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To produce an architecture and design and a use case view.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Software technology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To produce a process view (concurrency and control, and component and deployment views.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3600" dirty="0" smtClean="0">
                <a:ea typeface="宋体" charset="-122"/>
              </a:rPr>
              <a:t>Software Development </a:t>
            </a:r>
            <a:r>
              <a:rPr lang="en-US" altLang="zh-CN" sz="3200" dirty="0" smtClean="0">
                <a:ea typeface="宋体" charset="-122"/>
              </a:rPr>
              <a:t>Team Activities</a:t>
            </a:r>
            <a:endParaRPr lang="en-US" altLang="zh-CN" sz="3600" dirty="0" smtClean="0">
              <a:ea typeface="宋体" charset="-122"/>
            </a:endParaRPr>
          </a:p>
        </p:txBody>
      </p:sp>
      <p:pic>
        <p:nvPicPr>
          <p:cNvPr id="12291" name="Picture 3" descr="E:\chpt 11.figs\figure 11-5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143000"/>
            <a:ext cx="8153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Development Team Skill Set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000" smtClean="0">
                <a:ea typeface="宋体" charset="-122"/>
              </a:rPr>
              <a:t>Commercial component</a:t>
            </a:r>
          </a:p>
          <a:p>
            <a:pPr lvl="1" eaLnBrk="1" hangingPunct="1"/>
            <a:r>
              <a:rPr lang="en-US" altLang="zh-CN" sz="2000" smtClean="0">
                <a:ea typeface="宋体" charset="-122"/>
              </a:rPr>
              <a:t>Specialists with detailed knowledge of commercial components.</a:t>
            </a:r>
          </a:p>
          <a:p>
            <a:pPr eaLnBrk="1" hangingPunct="1"/>
            <a:r>
              <a:rPr lang="en-US" altLang="zh-CN" sz="2000" smtClean="0">
                <a:ea typeface="宋体" charset="-122"/>
              </a:rPr>
              <a:t>Database specialists</a:t>
            </a:r>
          </a:p>
          <a:p>
            <a:pPr eaLnBrk="1" hangingPunct="1"/>
            <a:r>
              <a:rPr lang="en-US" altLang="zh-CN" sz="2000" smtClean="0">
                <a:ea typeface="宋体" charset="-122"/>
              </a:rPr>
              <a:t>Graphical user interfaces</a:t>
            </a:r>
          </a:p>
          <a:p>
            <a:pPr lvl="1" eaLnBrk="1" hangingPunct="1"/>
            <a:r>
              <a:rPr lang="en-US" altLang="zh-CN" sz="2000" smtClean="0">
                <a:ea typeface="宋体" charset="-122"/>
              </a:rPr>
              <a:t>Display organization, user interactions, outputs, control needs.</a:t>
            </a:r>
          </a:p>
          <a:p>
            <a:pPr eaLnBrk="1" hangingPunct="1"/>
            <a:r>
              <a:rPr lang="en-US" altLang="zh-CN" sz="2000" smtClean="0">
                <a:ea typeface="宋体" charset="-122"/>
              </a:rPr>
              <a:t>Operating systems and networking</a:t>
            </a:r>
          </a:p>
          <a:p>
            <a:pPr lvl="1" eaLnBrk="1" hangingPunct="1"/>
            <a:r>
              <a:rPr lang="en-US" altLang="zh-CN" sz="2000" smtClean="0">
                <a:ea typeface="宋体" charset="-122"/>
              </a:rPr>
              <a:t>Specialists in execution of multiple software objects on a network of hardware resources; control issues for initialization, synchronization, resource sharing, and inter-object communications.</a:t>
            </a:r>
          </a:p>
          <a:p>
            <a:pPr eaLnBrk="1" hangingPunct="1"/>
            <a:r>
              <a:rPr lang="en-US" altLang="zh-CN" sz="2000" smtClean="0">
                <a:ea typeface="宋体" charset="-122"/>
              </a:rPr>
              <a:t>Domain applications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3600" dirty="0" smtClean="0">
                <a:ea typeface="宋体" charset="-122"/>
              </a:rPr>
              <a:t>Software Assessment Team Activities</a:t>
            </a:r>
          </a:p>
        </p:txBody>
      </p:sp>
      <p:pic>
        <p:nvPicPr>
          <p:cNvPr id="14339" name="Picture 3" descr="E:\chpt 11.figs\figure 11-6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8153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smtClean="0">
                <a:ea typeface="宋体" charset="-122"/>
              </a:rPr>
              <a:t>Software Project Team Evolution</a:t>
            </a:r>
          </a:p>
        </p:txBody>
      </p:sp>
      <p:pic>
        <p:nvPicPr>
          <p:cNvPr id="15363" name="Picture 3" descr="E:\chpt 11.figs\figure 11-7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1430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3716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Assignment for Next Class Meeting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3434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Read Chapter 11 of Royce’ book, on project organization.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Learn and discuss the similarities and the differences between the Line-of.-Business organization and the Software Project organization.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Learn and discuss the responsibilities of the software management organization.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smtClean="0">
                <a:ea typeface="宋体" charset="-122"/>
              </a:rPr>
              <a:t>Topics for Today</a:t>
            </a:r>
            <a:br>
              <a:rPr lang="en-US" altLang="zh-CN" smtClean="0">
                <a:ea typeface="宋体" charset="-122"/>
              </a:rPr>
            </a:br>
            <a:endParaRPr lang="en-US" altLang="zh-CN" smtClean="0">
              <a:ea typeface="宋体" charset="-122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Line-Of-Business Organizations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Project Organizations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Evolution of Organizations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Organization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>
                <a:ea typeface="宋体" charset="-122"/>
              </a:rPr>
              <a:t>Line-of-Business</a:t>
            </a:r>
          </a:p>
          <a:p>
            <a:pPr lvl="1" eaLnBrk="1" hangingPunct="1"/>
            <a:r>
              <a:rPr lang="en-US" altLang="zh-CN" sz="2400" smtClean="0">
                <a:ea typeface="宋体" charset="-122"/>
              </a:rPr>
              <a:t>Organize for return on investment, new business discriminators, market diversification, and profitability.</a:t>
            </a:r>
          </a:p>
          <a:p>
            <a:pPr eaLnBrk="1" hangingPunct="1"/>
            <a:r>
              <a:rPr lang="en-US" altLang="zh-CN" sz="2800" smtClean="0">
                <a:ea typeface="宋体" charset="-122"/>
              </a:rPr>
              <a:t>Project</a:t>
            </a:r>
          </a:p>
          <a:p>
            <a:pPr lvl="1" eaLnBrk="1" hangingPunct="1"/>
            <a:r>
              <a:rPr lang="en-US" altLang="zh-CN" sz="2400" smtClean="0">
                <a:ea typeface="宋体" charset="-122"/>
              </a:rPr>
              <a:t>Organize for cost, schedule and quality of specific deliverables.</a:t>
            </a:r>
          </a:p>
          <a:p>
            <a:pPr eaLnBrk="1" hangingPunct="1"/>
            <a:r>
              <a:rPr lang="en-US" altLang="zh-CN" sz="2800" smtClean="0">
                <a:ea typeface="宋体" charset="-122"/>
              </a:rPr>
              <a:t>both</a:t>
            </a:r>
          </a:p>
          <a:p>
            <a:pPr lvl="1" eaLnBrk="1" hangingPunct="1"/>
            <a:r>
              <a:rPr lang="en-US" altLang="zh-CN" sz="2400" smtClean="0">
                <a:ea typeface="宋体" charset="-122"/>
              </a:rPr>
              <a:t>Organize for career growth, job satisfaction, and opportunity for employees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Line of-Business Organization</a:t>
            </a:r>
          </a:p>
        </p:txBody>
      </p:sp>
      <p:pic>
        <p:nvPicPr>
          <p:cNvPr id="5123" name="Picture 3" descr="E:\chpt 11.figs\figure 11-1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94488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3600" dirty="0" smtClean="0">
                <a:ea typeface="宋体" charset="-122"/>
              </a:rPr>
              <a:t>Project Organization &amp; Responsibilities</a:t>
            </a:r>
          </a:p>
        </p:txBody>
      </p:sp>
      <p:pic>
        <p:nvPicPr>
          <p:cNvPr id="6147" name="Picture 3" descr="E:\chpt 11.figs\figure 11-2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8610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Infrastructure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>
                <a:ea typeface="宋体" charset="-122"/>
              </a:rPr>
              <a:t>Project administration</a:t>
            </a:r>
          </a:p>
          <a:p>
            <a:pPr lvl="1" eaLnBrk="1" hangingPunct="1"/>
            <a:r>
              <a:rPr lang="en-US" altLang="zh-CN" sz="2400" smtClean="0">
                <a:ea typeface="宋体" charset="-122"/>
              </a:rPr>
              <a:t>Time accounting systems, contracts, pricing, terms and conditions, corporate information systems integration.</a:t>
            </a:r>
          </a:p>
          <a:p>
            <a:pPr eaLnBrk="1" hangingPunct="1"/>
            <a:r>
              <a:rPr lang="en-US" altLang="zh-CN" sz="2800" smtClean="0">
                <a:ea typeface="宋体" charset="-122"/>
              </a:rPr>
              <a:t>Engineering skill centers</a:t>
            </a:r>
          </a:p>
          <a:p>
            <a:pPr lvl="1" eaLnBrk="1" hangingPunct="1"/>
            <a:r>
              <a:rPr lang="en-US" altLang="zh-CN" sz="2400" smtClean="0">
                <a:ea typeface="宋体" charset="-122"/>
              </a:rPr>
              <a:t>Custom tools repository, bid and proposal support, research and development.</a:t>
            </a:r>
          </a:p>
          <a:p>
            <a:pPr eaLnBrk="1" hangingPunct="1"/>
            <a:r>
              <a:rPr lang="en-US" altLang="zh-CN" sz="2800" smtClean="0">
                <a:ea typeface="宋体" charset="-122"/>
              </a:rPr>
              <a:t>Professional development</a:t>
            </a:r>
          </a:p>
          <a:p>
            <a:pPr lvl="1" eaLnBrk="1" hangingPunct="1"/>
            <a:r>
              <a:rPr lang="en-US" altLang="zh-CN" sz="2400" smtClean="0">
                <a:ea typeface="宋体" charset="-122"/>
              </a:rPr>
              <a:t>Internal training, personnel recruitment, personnel skills database, library, technical publications.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91440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3600" dirty="0" smtClean="0">
                <a:ea typeface="宋体" charset="-122"/>
              </a:rPr>
              <a:t>Software Management Team Activities</a:t>
            </a:r>
          </a:p>
        </p:txBody>
      </p:sp>
      <p:pic>
        <p:nvPicPr>
          <p:cNvPr id="8195" name="Picture 3" descr="E:\chpt 11.figs\figure 11-3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8575"/>
            <a:ext cx="83058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Software Management Team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Primary concern: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Balance for delivering to stakeholders – customers, higher management, users, developers.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Main responsibilities: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Planning, execution, adaptation, resource management, setting priorities, controlling, taking responsibility for quality.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9154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3600" dirty="0" smtClean="0">
                <a:ea typeface="宋体" charset="-122"/>
              </a:rPr>
              <a:t>Software Architecture Team Activities</a:t>
            </a:r>
          </a:p>
        </p:txBody>
      </p:sp>
      <p:pic>
        <p:nvPicPr>
          <p:cNvPr id="10243" name="Picture 3" descr="E:\chpt 11.figs\figure 11-4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337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Software Management Disciplines Project Organization and Responsibilities  </vt:lpstr>
      <vt:lpstr>Topics for Today </vt:lpstr>
      <vt:lpstr>Organization</vt:lpstr>
      <vt:lpstr>Line of-Business Organization</vt:lpstr>
      <vt:lpstr>Project Organization &amp; Responsibilities</vt:lpstr>
      <vt:lpstr>Infrastructure</vt:lpstr>
      <vt:lpstr>Software Management Team Activities</vt:lpstr>
      <vt:lpstr>Software Management Team</vt:lpstr>
      <vt:lpstr>Software Architecture Team Activities</vt:lpstr>
      <vt:lpstr>Architecture Team</vt:lpstr>
      <vt:lpstr>Software Development Team Activities</vt:lpstr>
      <vt:lpstr>Development Team Skill Set</vt:lpstr>
      <vt:lpstr>Software Assessment Team Activities</vt:lpstr>
      <vt:lpstr>Software Project Team Evolution</vt:lpstr>
      <vt:lpstr>Assignment for Next Class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kinza noreen</dc:creator>
  <cp:lastModifiedBy>M Graan Khan</cp:lastModifiedBy>
  <cp:revision>149</cp:revision>
  <dcterms:created xsi:type="dcterms:W3CDTF">1601-01-01T00:00:00Z</dcterms:created>
  <dcterms:modified xsi:type="dcterms:W3CDTF">2014-10-03T14:29:20Z</dcterms:modified>
</cp:coreProperties>
</file>