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6"/>
  </p:handoutMasterIdLst>
  <p:sldIdLst>
    <p:sldId id="256" r:id="rId2"/>
    <p:sldId id="275" r:id="rId3"/>
    <p:sldId id="336" r:id="rId4"/>
    <p:sldId id="329" r:id="rId5"/>
    <p:sldId id="324" r:id="rId6"/>
    <p:sldId id="323" r:id="rId7"/>
    <p:sldId id="325" r:id="rId8"/>
    <p:sldId id="320" r:id="rId9"/>
    <p:sldId id="334" r:id="rId10"/>
    <p:sldId id="317" r:id="rId11"/>
    <p:sldId id="331" r:id="rId12"/>
    <p:sldId id="332" r:id="rId13"/>
    <p:sldId id="335" r:id="rId14"/>
    <p:sldId id="26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2" autoAdjust="0"/>
    <p:restoredTop sz="90929"/>
  </p:normalViewPr>
  <p:slideViewPr>
    <p:cSldViewPr>
      <p:cViewPr>
        <p:scale>
          <a:sx n="70" d="100"/>
          <a:sy n="70" d="100"/>
        </p:scale>
        <p:origin x="-11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B9AC46-6F83-459B-8820-B6BD4358B0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02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2AB6-4D79-4275-AB99-90A80066C5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61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75F2-B53F-427B-9B25-C1B85E17ED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00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7633E-409D-4F78-929B-E42386B13C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85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1373-DF6A-4757-9BC7-DABCC3CC4B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53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B70B9-F4CF-43A6-83C9-445232F3D48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40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F8F37-A659-4C94-8E43-71C69197ED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56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BF4C-DE5D-4E3A-BD2F-66CC8566D88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98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5B4EA-967E-498F-880C-6B725001CB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42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17F99-830C-45C7-A359-775A8F2536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18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E186-73E8-4C95-9045-58130B996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37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F6DE-A20A-4891-9F48-EB87CFA8F8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60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1F359-8AEC-41F8-8618-2B73DA080C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2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9812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ea typeface="宋体" charset="-122"/>
              </a:rPr>
              <a:t>Iterative Process Planning</a:t>
            </a:r>
            <a:br>
              <a:rPr lang="en-US" altLang="zh-CN" dirty="0" smtClean="0">
                <a:ea typeface="宋体" charset="-122"/>
              </a:rPr>
            </a:br>
            <a:endParaRPr lang="en-US" altLang="zh-CN" dirty="0">
              <a:ea typeface="宋体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CN" altLang="en-US" dirty="0">
              <a:solidFill>
                <a:schemeClr val="tx1"/>
              </a:solidFill>
              <a:ea typeface="宋体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Software </a:t>
            </a:r>
            <a:r>
              <a:rPr lang="en-US" altLang="zh-CN" dirty="0" smtClean="0">
                <a:solidFill>
                  <a:schemeClr val="tx1"/>
                </a:solidFill>
                <a:ea typeface="宋体" charset="-122"/>
              </a:rPr>
              <a:t>Management</a:t>
            </a:r>
            <a:endParaRPr lang="en-US" altLang="zh-CN" dirty="0">
              <a:solidFill>
                <a:schemeClr val="tx1"/>
              </a:solidFill>
              <a:ea typeface="宋体" charset="-122"/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  <a:ea typeface="宋体" charset="-122"/>
              </a:rPr>
              <a:t>(</a:t>
            </a:r>
            <a:r>
              <a:rPr lang="en-US" altLang="zh-CN" sz="2000" dirty="0">
                <a:solidFill>
                  <a:schemeClr val="tx1"/>
                </a:solidFill>
                <a:ea typeface="宋体" charset="-122"/>
              </a:rPr>
              <a:t>from Part III, Chapter 10 of Royce’ book)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Evolution of Planning</a:t>
            </a:r>
          </a:p>
        </p:txBody>
      </p:sp>
      <p:pic>
        <p:nvPicPr>
          <p:cNvPr id="159747" name="Picture 3" descr="E:\chpt 10.figs\figure 10-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382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>
                <a:ea typeface="宋体" charset="-122"/>
              </a:rPr>
              <a:t>Cost and Schedule Estimating </a:t>
            </a:r>
            <a:br>
              <a:rPr lang="en-US" altLang="zh-CN">
                <a:ea typeface="宋体" charset="-122"/>
              </a:rPr>
            </a:br>
            <a:r>
              <a:rPr lang="en-US" altLang="zh-CN">
                <a:ea typeface="宋体" charset="-122"/>
              </a:rPr>
              <a:t>Steps – Top Down</a:t>
            </a:r>
          </a:p>
        </p:txBody>
      </p:sp>
      <p:sp>
        <p:nvSpPr>
          <p:cNvPr id="17613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>
                <a:ea typeface="宋体" charset="-122"/>
              </a:rPr>
              <a:t>	1.  </a:t>
            </a:r>
            <a:r>
              <a:rPr lang="en-US" altLang="zh-CN" sz="2800" dirty="0">
                <a:ea typeface="宋体" charset="-122"/>
              </a:rPr>
              <a:t>Software project manager characterizes overall size, process, environment, people and quality.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宋体" charset="-122"/>
              </a:rPr>
              <a:t>	2.  Software manager makes a macro-level estimate of effort and schedule using software cost estimation model.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宋体" charset="-122"/>
              </a:rPr>
              <a:t>	3.  Software manager partitions the effort in top-level WBS.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ea typeface="宋体" charset="-122"/>
              </a:rPr>
              <a:t>	4.  Subproject managers decompose each </a:t>
            </a:r>
            <a:r>
              <a:rPr lang="en-US" altLang="zh-CN" sz="2800">
                <a:ea typeface="宋体" charset="-122"/>
              </a:rPr>
              <a:t>WBS </a:t>
            </a:r>
            <a:r>
              <a:rPr lang="en-US" altLang="zh-CN" sz="2800" smtClean="0">
                <a:ea typeface="宋体" charset="-122"/>
              </a:rPr>
              <a:t>element </a:t>
            </a:r>
            <a:r>
              <a:rPr lang="en-US" altLang="zh-CN" sz="2800" dirty="0">
                <a:ea typeface="宋体" charset="-122"/>
              </a:rPr>
              <a:t>into lower levels.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>
                <a:ea typeface="宋体" charset="-122"/>
              </a:rPr>
              <a:t>Cost and Schedule Estimating Steps – Bottom Up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90600" lvl="1" indent="-533400">
              <a:buFontTx/>
              <a:buAutoNum type="arabicPeriod"/>
            </a:pPr>
            <a:r>
              <a:rPr lang="en-US" altLang="zh-CN" sz="2800" dirty="0">
                <a:ea typeface="宋体" charset="-122"/>
              </a:rPr>
              <a:t>Lower level WBS elements are elaborating into detailed tasks by responsible WBS element managers.</a:t>
            </a:r>
          </a:p>
          <a:p>
            <a:pPr marL="990600" lvl="1" indent="-533400">
              <a:buFontTx/>
              <a:buAutoNum type="arabicPeriod"/>
            </a:pPr>
            <a:r>
              <a:rPr lang="en-US" altLang="zh-CN" sz="2800" dirty="0">
                <a:ea typeface="宋体" charset="-122"/>
              </a:rPr>
              <a:t>Estimates are combined and integrated into higher level WBS elements.</a:t>
            </a:r>
          </a:p>
          <a:p>
            <a:pPr marL="990600" lvl="1" indent="-533400">
              <a:buFontTx/>
              <a:buAutoNum type="arabicPeriod"/>
            </a:pPr>
            <a:r>
              <a:rPr lang="en-US" altLang="zh-CN" sz="2800" dirty="0">
                <a:ea typeface="宋体" charset="-122"/>
              </a:rPr>
              <a:t>Comparisons are made with the top down budgets and schedule milestones.  Large differences are reconciled to converge on agreements.</a:t>
            </a:r>
          </a:p>
          <a:p>
            <a:pPr marL="990600" lvl="1" indent="-533400"/>
            <a:endParaRPr lang="en-US" altLang="zh-CN" sz="2800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858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ea typeface="宋体" charset="-122"/>
              </a:rPr>
              <a:t>Planning Balance Across </a:t>
            </a:r>
            <a:r>
              <a:rPr lang="en-US" altLang="zh-CN" sz="3600" dirty="0" smtClean="0">
                <a:ea typeface="宋体" charset="-122"/>
              </a:rPr>
              <a:t>Life Cycle</a:t>
            </a:r>
            <a:endParaRPr lang="en-US" altLang="zh-CN" sz="3600" dirty="0">
              <a:ea typeface="宋体" charset="-122"/>
            </a:endParaRPr>
          </a:p>
        </p:txBody>
      </p:sp>
      <p:pic>
        <p:nvPicPr>
          <p:cNvPr id="160771" name="Picture 3" descr="E:\chpt 10.figs\figure 10-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80010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77200" cy="13716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Assignment for Next Class Meeting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343400"/>
          </a:xfrm>
        </p:spPr>
        <p:txBody>
          <a:bodyPr/>
          <a:lstStyle/>
          <a:p>
            <a:r>
              <a:rPr lang="en-US" altLang="zh-CN" sz="2400" dirty="0">
                <a:ea typeface="宋体" charset="-122"/>
              </a:rPr>
              <a:t>Read Chapter 10 of Royce’ book, on iterative process planning.</a:t>
            </a:r>
          </a:p>
          <a:p>
            <a:pPr lvl="1"/>
            <a:r>
              <a:rPr lang="en-US" altLang="zh-CN" sz="2000" u="sng">
                <a:ea typeface="宋体" charset="-122"/>
              </a:rPr>
              <a:t>Learn and discuss</a:t>
            </a:r>
            <a:r>
              <a:rPr lang="en-US" altLang="zh-CN" sz="2000">
                <a:ea typeface="宋体" charset="-122"/>
              </a:rPr>
              <a:t> the similarities and the differences of top-level organization of a conventional WBS and the top-level organization of a modern WBS.</a:t>
            </a:r>
          </a:p>
          <a:p>
            <a:pPr lvl="1"/>
            <a:r>
              <a:rPr lang="en-US" altLang="zh-CN" sz="2000" u="sng" dirty="0">
                <a:ea typeface="宋体" charset="-122"/>
              </a:rPr>
              <a:t>Learn and discuss</a:t>
            </a:r>
            <a:r>
              <a:rPr lang="en-US" altLang="zh-CN" sz="2000" dirty="0">
                <a:ea typeface="宋体" charset="-122"/>
              </a:rPr>
              <a:t> the similarities and the differences between the four steps for a top-down cost and schedule estimate and the three steps for a bottom-up cost and schedule estimate. </a:t>
            </a:r>
          </a:p>
          <a:p>
            <a:pPr lvl="1"/>
            <a:r>
              <a:rPr lang="en-US" altLang="zh-CN" sz="2000" u="sng" dirty="0">
                <a:ea typeface="宋体" charset="-122"/>
              </a:rPr>
              <a:t>Learn and discuss</a:t>
            </a:r>
            <a:r>
              <a:rPr lang="en-US" altLang="zh-CN" sz="2000" dirty="0">
                <a:ea typeface="宋体" charset="-122"/>
              </a:rPr>
              <a:t> the similarities and the differences of the contents of the iterations in each of the four development phases.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>
                <a:ea typeface="宋体" charset="-122"/>
              </a:rPr>
              <a:t>Topic for Today</a:t>
            </a:r>
            <a:br>
              <a:rPr lang="en-US" altLang="zh-CN">
                <a:ea typeface="宋体" charset="-122"/>
              </a:rPr>
            </a:br>
            <a:r>
              <a:rPr lang="en-US" altLang="zh-CN">
                <a:ea typeface="宋体" charset="-122"/>
              </a:rPr>
              <a:t>Iterative Process Planning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Work Breakdown Structures (WBS)</a:t>
            </a:r>
          </a:p>
          <a:p>
            <a:r>
              <a:rPr lang="en-US" altLang="zh-CN" dirty="0">
                <a:ea typeface="宋体" charset="-122"/>
              </a:rPr>
              <a:t>Planning Guidelines</a:t>
            </a:r>
          </a:p>
          <a:p>
            <a:r>
              <a:rPr lang="en-US" altLang="zh-CN" dirty="0">
                <a:ea typeface="宋体" charset="-122"/>
              </a:rPr>
              <a:t>The Cost and Schedule Estimating Process</a:t>
            </a:r>
          </a:p>
          <a:p>
            <a:r>
              <a:rPr lang="en-US" altLang="zh-CN" dirty="0">
                <a:ea typeface="宋体" charset="-122"/>
              </a:rPr>
              <a:t>The Iterative Planning </a:t>
            </a:r>
            <a:r>
              <a:rPr lang="en-US" altLang="zh-CN" dirty="0" smtClean="0">
                <a:ea typeface="宋体" charset="-122"/>
              </a:rPr>
              <a:t>Process</a:t>
            </a:r>
            <a:endParaRPr lang="en-US" altLang="zh-CN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Conventional breakdown structures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Conventional work breakdown structures are project-</a:t>
            </a:r>
            <a:r>
              <a:rPr lang="en-US" dirty="0" err="1" smtClean="0"/>
              <a:t>speciﬁc</a:t>
            </a:r>
            <a:r>
              <a:rPr lang="en-US" dirty="0" smtClean="0"/>
              <a:t>, and cross-project comparisons are usually </a:t>
            </a:r>
            <a:r>
              <a:rPr lang="en-US" dirty="0" err="1" smtClean="0"/>
              <a:t>difﬁcult</a:t>
            </a:r>
            <a:r>
              <a:rPr lang="en-US" dirty="0" smtClean="0"/>
              <a:t> or impossible.  Most organizations allow individual projects to </a:t>
            </a:r>
            <a:r>
              <a:rPr lang="en-US" dirty="0" err="1" smtClean="0"/>
              <a:t>deﬁne</a:t>
            </a:r>
            <a:r>
              <a:rPr lang="en-US" dirty="0" smtClean="0"/>
              <a:t> their own project-</a:t>
            </a:r>
            <a:r>
              <a:rPr lang="en-US" dirty="0" err="1" smtClean="0"/>
              <a:t>speciﬁc</a:t>
            </a:r>
            <a:r>
              <a:rPr lang="en-US" dirty="0" smtClean="0"/>
              <a:t> structure tailored to the project manager’s style, the customer’s demands, or other project-</a:t>
            </a:r>
            <a:r>
              <a:rPr lang="en-US" dirty="0" err="1" smtClean="0"/>
              <a:t>speciﬁc</a:t>
            </a:r>
            <a:r>
              <a:rPr lang="en-US" dirty="0" smtClean="0"/>
              <a:t> preferences. With no standard WBS structure, it is extremely </a:t>
            </a:r>
            <a:r>
              <a:rPr lang="en-US" dirty="0" err="1" smtClean="0"/>
              <a:t>difﬁcult</a:t>
            </a:r>
            <a:r>
              <a:rPr lang="en-US" dirty="0" smtClean="0"/>
              <a:t> to compare plans, </a:t>
            </a:r>
            <a:r>
              <a:rPr lang="en-US" dirty="0" err="1" smtClean="0"/>
              <a:t>ﬁnancial</a:t>
            </a:r>
            <a:r>
              <a:rPr lang="en-US" dirty="0" smtClean="0"/>
              <a:t> data, schedule data, organizational </a:t>
            </a:r>
            <a:r>
              <a:rPr lang="en-US" dirty="0" err="1" smtClean="0"/>
              <a:t>efﬁciencies</a:t>
            </a:r>
            <a:r>
              <a:rPr lang="en-US" dirty="0" smtClean="0"/>
              <a:t>, cost trends, productivity trends, or quality trends across multiple projects. Each project organizes the work differently and uses differ- </a:t>
            </a:r>
            <a:r>
              <a:rPr lang="en-US" dirty="0" err="1" smtClean="0"/>
              <a:t>ent</a:t>
            </a:r>
            <a:r>
              <a:rPr lang="en-US" dirty="0" smtClean="0"/>
              <a:t> units of measure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Recommended WBS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>
                <a:ea typeface="宋体" charset="-122"/>
              </a:rPr>
              <a:t>First Level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ea typeface="宋体" charset="-122"/>
              </a:rPr>
              <a:t>Workflows for WBS elements.  Can be allocated to single teams.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宋体" charset="-122"/>
              </a:rPr>
              <a:t>Second Level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ea typeface="宋体" charset="-122"/>
              </a:rPr>
              <a:t>Defined for each phase of the life cycle.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宋体" charset="-122"/>
              </a:rPr>
              <a:t>Third Level</a:t>
            </a:r>
          </a:p>
          <a:p>
            <a:pPr lvl="1">
              <a:lnSpc>
                <a:spcPct val="90000"/>
              </a:lnSpc>
            </a:pPr>
            <a:r>
              <a:rPr lang="en-US" altLang="zh-CN">
                <a:ea typeface="宋体" charset="-122"/>
              </a:rPr>
              <a:t>Focus on the activities that produce the artifacts of each phase.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C:\DOCUME~1\IS\LOCALS~1\Temp\~AUT000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225" y="838200"/>
            <a:ext cx="8004175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Work Breakdown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C:\DOCUME~1\IS\LOCALS~1\Temp\~AUT000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8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838200"/>
          </a:xfrm>
        </p:spPr>
        <p:txBody>
          <a:bodyPr>
            <a:noAutofit/>
          </a:bodyPr>
          <a:lstStyle/>
          <a:p>
            <a:r>
              <a:rPr lang="zh-CN" altLang="en-US" sz="3200" dirty="0">
                <a:ea typeface="宋体" charset="-122"/>
              </a:rPr>
              <a:t/>
            </a:r>
            <a:br>
              <a:rPr lang="zh-CN" altLang="en-US" sz="3200" dirty="0">
                <a:ea typeface="宋体" charset="-122"/>
              </a:rPr>
            </a:br>
            <a:r>
              <a:rPr lang="en-US" altLang="zh-CN" sz="3200" dirty="0">
                <a:ea typeface="宋体" charset="-122"/>
              </a:rPr>
              <a:t>WBS (cont’d)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C:\DOCUME~1\IS\LOCALS~1\Temp\~AUT000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WBS Budgeting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Effort and Schedule By Phase</a:t>
            </a:r>
          </a:p>
        </p:txBody>
      </p:sp>
      <p:pic>
        <p:nvPicPr>
          <p:cNvPr id="162819" name="Picture 3" descr="E:\table10-2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229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Iterations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z="2400">
                <a:ea typeface="宋体" charset="-122"/>
              </a:rPr>
              <a:t>Inception stage</a:t>
            </a:r>
          </a:p>
          <a:p>
            <a:pPr lvl="1"/>
            <a:r>
              <a:rPr lang="en-US" altLang="zh-CN" sz="2000">
                <a:ea typeface="宋体" charset="-122"/>
              </a:rPr>
              <a:t>Prototypes, critical use cases, existing components, custom component prototypes.</a:t>
            </a:r>
          </a:p>
          <a:p>
            <a:r>
              <a:rPr lang="en-US" altLang="zh-CN" sz="2400">
                <a:ea typeface="宋体" charset="-122"/>
              </a:rPr>
              <a:t>Elaboration stage</a:t>
            </a:r>
          </a:p>
          <a:p>
            <a:pPr lvl="1"/>
            <a:r>
              <a:rPr lang="en-US" altLang="zh-CN" sz="2000">
                <a:ea typeface="宋体" charset="-122"/>
              </a:rPr>
              <a:t>Architecture, initialization, scenarios, peak load conditions, worst case control flow, fault tolerance.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sz="2400">
                <a:ea typeface="宋体" charset="-122"/>
              </a:rPr>
              <a:t>Construction stage</a:t>
            </a:r>
          </a:p>
          <a:p>
            <a:pPr lvl="1"/>
            <a:r>
              <a:rPr lang="en-US" altLang="zh-CN" sz="2000">
                <a:ea typeface="宋体" charset="-122"/>
              </a:rPr>
              <a:t>Alpha and beta releases, execution of all critical cases, 95% of capabilities demonstrated.</a:t>
            </a:r>
          </a:p>
          <a:p>
            <a:r>
              <a:rPr lang="en-US" altLang="zh-CN" sz="2400">
                <a:ea typeface="宋体" charset="-122"/>
              </a:rPr>
              <a:t>Transition stage</a:t>
            </a:r>
          </a:p>
          <a:p>
            <a:pPr lvl="1"/>
            <a:r>
              <a:rPr lang="en-US" altLang="zh-CN" sz="2000">
                <a:ea typeface="宋体" charset="-122"/>
              </a:rPr>
              <a:t>Resolve all defects, incorporate beta feedback, incorporate performance improvements.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415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Iterative Process Planning </vt:lpstr>
      <vt:lpstr>Topic for Today Iterative Process Planning</vt:lpstr>
      <vt:lpstr>Conventional breakdown structures</vt:lpstr>
      <vt:lpstr>Recommended WBS</vt:lpstr>
      <vt:lpstr>Work Breakdown Structure</vt:lpstr>
      <vt:lpstr> WBS (cont’d)</vt:lpstr>
      <vt:lpstr>WBS Budgeting</vt:lpstr>
      <vt:lpstr>Effort and Schedule By Phase</vt:lpstr>
      <vt:lpstr>Iterations</vt:lpstr>
      <vt:lpstr>Evolution of Planning</vt:lpstr>
      <vt:lpstr>Cost and Schedule Estimating  Steps – Top Down</vt:lpstr>
      <vt:lpstr>Cost and Schedule Estimating Steps – Bottom Up</vt:lpstr>
      <vt:lpstr>Planning Balance Across Life Cycle</vt:lpstr>
      <vt:lpstr>Assignment for Next Class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kinza noreen</dc:creator>
  <cp:lastModifiedBy>M Graan Khan</cp:lastModifiedBy>
  <cp:revision>150</cp:revision>
  <dcterms:created xsi:type="dcterms:W3CDTF">1601-01-01T00:00:00Z</dcterms:created>
  <dcterms:modified xsi:type="dcterms:W3CDTF">2014-10-03T14:28:53Z</dcterms:modified>
</cp:coreProperties>
</file>