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62" r:id="rId9"/>
    <p:sldId id="279" r:id="rId10"/>
    <p:sldId id="280" r:id="rId11"/>
    <p:sldId id="281" r:id="rId12"/>
    <p:sldId id="263" r:id="rId13"/>
    <p:sldId id="264" r:id="rId14"/>
    <p:sldId id="265" r:id="rId15"/>
    <p:sldId id="266" r:id="rId16"/>
    <p:sldId id="267" r:id="rId17"/>
    <p:sldId id="269" r:id="rId18"/>
    <p:sldId id="282" r:id="rId19"/>
    <p:sldId id="270" r:id="rId20"/>
    <p:sldId id="268" r:id="rId21"/>
    <p:sldId id="272" r:id="rId22"/>
    <p:sldId id="273" r:id="rId23"/>
    <p:sldId id="271" r:id="rId24"/>
    <p:sldId id="274" r:id="rId25"/>
    <p:sldId id="275" r:id="rId26"/>
    <p:sldId id="277" r:id="rId2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8A9A-7A3B-4C4D-AD4A-8B0B3CD219E9}" type="datetimeFigureOut">
              <a:rPr lang="da-DK" smtClean="0"/>
              <a:t>22-09-2012</a:t>
            </a:fld>
            <a:endParaRPr lang="da-DK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7C206-EDBD-46D9-B8DF-74395C27CD71}" type="slidenum">
              <a:rPr lang="da-DK" smtClean="0"/>
              <a:t>‹#›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8A9A-7A3B-4C4D-AD4A-8B0B3CD219E9}" type="datetimeFigureOut">
              <a:rPr lang="da-DK" smtClean="0"/>
              <a:t>22-09-2012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7C206-EDBD-46D9-B8DF-74395C27CD71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8A9A-7A3B-4C4D-AD4A-8B0B3CD219E9}" type="datetimeFigureOut">
              <a:rPr lang="da-DK" smtClean="0"/>
              <a:t>22-09-2012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7C206-EDBD-46D9-B8DF-74395C27CD71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8A9A-7A3B-4C4D-AD4A-8B0B3CD219E9}" type="datetimeFigureOut">
              <a:rPr lang="da-DK" smtClean="0"/>
              <a:t>22-09-2012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7C206-EDBD-46D9-B8DF-74395C27CD71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8A9A-7A3B-4C4D-AD4A-8B0B3CD219E9}" type="datetimeFigureOut">
              <a:rPr lang="da-DK" smtClean="0"/>
              <a:t>22-09-2012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7C206-EDBD-46D9-B8DF-74395C27CD71}" type="slidenum">
              <a:rPr lang="da-DK" smtClean="0"/>
              <a:t>‹#›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8A9A-7A3B-4C4D-AD4A-8B0B3CD219E9}" type="datetimeFigureOut">
              <a:rPr lang="da-DK" smtClean="0"/>
              <a:t>22-09-2012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7C206-EDBD-46D9-B8DF-74395C27CD71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8A9A-7A3B-4C4D-AD4A-8B0B3CD219E9}" type="datetimeFigureOut">
              <a:rPr lang="da-DK" smtClean="0"/>
              <a:t>22-09-2012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7C206-EDBD-46D9-B8DF-74395C27CD71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8A9A-7A3B-4C4D-AD4A-8B0B3CD219E9}" type="datetimeFigureOut">
              <a:rPr lang="da-DK" smtClean="0"/>
              <a:t>22-09-2012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7C206-EDBD-46D9-B8DF-74395C27CD71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8A9A-7A3B-4C4D-AD4A-8B0B3CD219E9}" type="datetimeFigureOut">
              <a:rPr lang="da-DK" smtClean="0"/>
              <a:t>22-09-2012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7C206-EDBD-46D9-B8DF-74395C27CD71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8A9A-7A3B-4C4D-AD4A-8B0B3CD219E9}" type="datetimeFigureOut">
              <a:rPr lang="da-DK" smtClean="0"/>
              <a:t>22-09-2012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7C206-EDBD-46D9-B8DF-74395C27CD71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8A9A-7A3B-4C4D-AD4A-8B0B3CD219E9}" type="datetimeFigureOut">
              <a:rPr lang="da-DK" smtClean="0"/>
              <a:t>22-09-2012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347C206-EDBD-46D9-B8DF-74395C27CD71}" type="slidenum">
              <a:rPr lang="da-DK" smtClean="0"/>
              <a:t>‹#›</a:t>
            </a:fld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C88A9A-7A3B-4C4D-AD4A-8B0B3CD219E9}" type="datetimeFigureOut">
              <a:rPr lang="da-DK" smtClean="0"/>
              <a:t>22-09-2012</a:t>
            </a:fld>
            <a:endParaRPr lang="da-DK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47C206-EDBD-46D9-B8DF-74395C27CD71}" type="slidenum">
              <a:rPr lang="da-DK" smtClean="0"/>
              <a:t>‹#›</a:t>
            </a:fld>
            <a:endParaRPr lang="da-DK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Object Oriented Programming in C++</a:t>
            </a:r>
            <a:endParaRPr lang="da-D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9354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Unrelated data and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/>
              <a:t>In a large program, there are many functions and many global data </a:t>
            </a:r>
            <a:r>
              <a:rPr lang="en-US" sz="2800" dirty="0" smtClean="0"/>
              <a:t>items</a:t>
            </a:r>
          </a:p>
          <a:p>
            <a:pPr algn="just"/>
            <a:r>
              <a:rPr lang="en-US" sz="2800" dirty="0"/>
              <a:t>The problem </a:t>
            </a:r>
            <a:r>
              <a:rPr lang="en-US" sz="2800" dirty="0" smtClean="0"/>
              <a:t>with the </a:t>
            </a:r>
            <a:r>
              <a:rPr lang="en-US" sz="2800" dirty="0"/>
              <a:t>procedural paradigm is that this leads to </a:t>
            </a:r>
            <a:r>
              <a:rPr lang="en-US" sz="2800" dirty="0" smtClean="0"/>
              <a:t>larger </a:t>
            </a:r>
            <a:r>
              <a:rPr lang="en-US" sz="2800" dirty="0"/>
              <a:t>number of potential </a:t>
            </a:r>
            <a:r>
              <a:rPr lang="en-US" sz="2800" dirty="0" smtClean="0"/>
              <a:t>connections between </a:t>
            </a:r>
            <a:r>
              <a:rPr lang="en-US" sz="2800" dirty="0"/>
              <a:t>functions and </a:t>
            </a:r>
            <a:r>
              <a:rPr lang="en-US" sz="2800" dirty="0" smtClean="0"/>
              <a:t>data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makes a </a:t>
            </a:r>
            <a:r>
              <a:rPr lang="en-US" dirty="0" smtClean="0"/>
              <a:t>program’s structure </a:t>
            </a:r>
            <a:r>
              <a:rPr lang="en-US" dirty="0"/>
              <a:t>difficult to </a:t>
            </a:r>
            <a:r>
              <a:rPr lang="en-US" dirty="0" smtClean="0"/>
              <a:t>conceptualize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makes the program difficult to modify</a:t>
            </a:r>
          </a:p>
        </p:txBody>
      </p:sp>
    </p:spTree>
    <p:extLst>
      <p:ext uri="{BB962C8B-B14F-4D97-AF65-F5344CB8AC3E}">
        <p14:creationId xmlns:p14="http://schemas.microsoft.com/office/powerpoint/2010/main" val="71670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59" y="2027514"/>
            <a:ext cx="7672481" cy="4204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802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Real – World Modeling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Physical World entities like car, people</a:t>
            </a:r>
          </a:p>
          <a:p>
            <a:r>
              <a:rPr lang="da-DK" dirty="0" smtClean="0"/>
              <a:t>Focus on real objects to be mapped in computer program</a:t>
            </a:r>
          </a:p>
          <a:p>
            <a:r>
              <a:rPr lang="da-DK" dirty="0" smtClean="0"/>
              <a:t>Objects has</a:t>
            </a:r>
          </a:p>
          <a:p>
            <a:pPr lvl="1"/>
            <a:r>
              <a:rPr lang="da-DK" dirty="0" smtClean="0"/>
              <a:t>Attributes – characteristics </a:t>
            </a:r>
          </a:p>
          <a:p>
            <a:pPr lvl="2"/>
            <a:r>
              <a:rPr lang="da-DK" dirty="0" smtClean="0"/>
              <a:t>For people; eye color, job title</a:t>
            </a:r>
          </a:p>
          <a:p>
            <a:pPr lvl="2"/>
            <a:r>
              <a:rPr lang="da-DK" dirty="0" smtClean="0"/>
              <a:t>For cars; horsepower, number of doors</a:t>
            </a:r>
          </a:p>
          <a:p>
            <a:pPr lvl="1"/>
            <a:r>
              <a:rPr lang="da-DK" dirty="0" smtClean="0"/>
              <a:t>Behavior</a:t>
            </a:r>
          </a:p>
          <a:p>
            <a:pPr lvl="2"/>
            <a:r>
              <a:rPr lang="da-DK" dirty="0" smtClean="0"/>
              <a:t>Is like function: call a function to do something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3121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Object Oriented Approach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In C++, an object function is called member function</a:t>
            </a:r>
          </a:p>
          <a:p>
            <a:r>
              <a:rPr lang="da-DK" dirty="0" smtClean="0"/>
              <a:t>Data is hidden to outside world</a:t>
            </a:r>
          </a:p>
          <a:p>
            <a:r>
              <a:rPr lang="da-DK" dirty="0" smtClean="0"/>
              <a:t>Object data can be accessed via member functions</a:t>
            </a:r>
          </a:p>
          <a:p>
            <a:r>
              <a:rPr lang="da-DK" dirty="0" smtClean="0"/>
              <a:t>Objects can communicate with eachother by calling one another’s functions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7458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Charactristics of Object – Oriented Languages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Objects</a:t>
            </a:r>
          </a:p>
          <a:p>
            <a:r>
              <a:rPr lang="da-DK" dirty="0" smtClean="0"/>
              <a:t>Classes</a:t>
            </a:r>
          </a:p>
          <a:p>
            <a:r>
              <a:rPr lang="da-DK" dirty="0" smtClean="0"/>
              <a:t>Inheritance</a:t>
            </a:r>
          </a:p>
          <a:p>
            <a:r>
              <a:rPr lang="da-DK" dirty="0" smtClean="0"/>
              <a:t>Reusability</a:t>
            </a:r>
          </a:p>
          <a:p>
            <a:r>
              <a:rPr lang="da-DK" dirty="0" smtClean="0"/>
              <a:t>Polymorphism and overloading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3018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Object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An Object </a:t>
            </a:r>
            <a:r>
              <a:rPr lang="en-US" dirty="0"/>
              <a:t>is a computer representation of some real-world thing </a:t>
            </a:r>
            <a:r>
              <a:rPr lang="en-US" dirty="0" smtClean="0"/>
              <a:t>(i.e. </a:t>
            </a:r>
            <a:r>
              <a:rPr lang="en-US" dirty="0"/>
              <a:t>person, place</a:t>
            </a:r>
            <a:r>
              <a:rPr lang="en-US" dirty="0" smtClean="0"/>
              <a:t>).</a:t>
            </a:r>
          </a:p>
          <a:p>
            <a:r>
              <a:rPr lang="en-US" dirty="0" smtClean="0"/>
              <a:t> </a:t>
            </a:r>
            <a:r>
              <a:rPr lang="en-US" dirty="0"/>
              <a:t>Objects can have both </a:t>
            </a:r>
            <a:r>
              <a:rPr lang="en-US" i="1" dirty="0"/>
              <a:t>attributes </a:t>
            </a:r>
            <a:r>
              <a:rPr lang="en-US" dirty="0"/>
              <a:t>and </a:t>
            </a:r>
            <a:r>
              <a:rPr lang="en-US" i="1" dirty="0" smtClean="0"/>
              <a:t>behaviors</a:t>
            </a:r>
            <a:r>
              <a:rPr lang="en-US" dirty="0" smtClean="0"/>
              <a:t> </a:t>
            </a:r>
            <a:endParaRPr lang="en-US" dirty="0"/>
          </a:p>
          <a:p>
            <a:endParaRPr lang="da-D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789040"/>
            <a:ext cx="6624736" cy="2489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495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Object (Cont’d)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35480"/>
            <a:ext cx="8640960" cy="4389120"/>
          </a:xfrm>
        </p:spPr>
        <p:txBody>
          <a:bodyPr>
            <a:normAutofit/>
          </a:bodyPr>
          <a:lstStyle/>
          <a:p>
            <a:r>
              <a:rPr lang="en-US" dirty="0"/>
              <a:t>When an object is mapped into software </a:t>
            </a:r>
            <a:r>
              <a:rPr lang="en-US" dirty="0" smtClean="0"/>
              <a:t>representation</a:t>
            </a:r>
            <a:r>
              <a:rPr lang="en-US" dirty="0"/>
              <a:t>, it consists of </a:t>
            </a:r>
            <a:r>
              <a:rPr lang="en-US" dirty="0" smtClean="0"/>
              <a:t>two </a:t>
            </a:r>
            <a:r>
              <a:rPr lang="en-US" dirty="0"/>
              <a:t>parts: </a:t>
            </a:r>
          </a:p>
          <a:p>
            <a:r>
              <a:rPr lang="en-US" b="1" dirty="0" smtClean="0"/>
              <a:t>PRIVATE </a:t>
            </a:r>
            <a:r>
              <a:rPr lang="en-US" b="1" dirty="0"/>
              <a:t>data structure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characteristics of private data structure are </a:t>
            </a:r>
            <a:r>
              <a:rPr lang="en-US" dirty="0" smtClean="0"/>
              <a:t>referred </a:t>
            </a:r>
            <a:r>
              <a:rPr lang="en-US" dirty="0"/>
              <a:t>to as </a:t>
            </a:r>
            <a:r>
              <a:rPr lang="en-US" i="1" dirty="0"/>
              <a:t>ATTRIBUTES </a:t>
            </a:r>
            <a:r>
              <a:rPr lang="en-US" i="1" dirty="0" smtClean="0"/>
              <a:t>e.g. </a:t>
            </a:r>
            <a:r>
              <a:rPr lang="en-US" i="1" dirty="0" err="1" smtClean="0"/>
              <a:t>FirstName</a:t>
            </a:r>
            <a:r>
              <a:rPr lang="en-US" i="1" dirty="0" smtClean="0"/>
              <a:t>, </a:t>
            </a:r>
            <a:r>
              <a:rPr lang="en-US" i="1" dirty="0" err="1" smtClean="0"/>
              <a:t>LastName</a:t>
            </a:r>
            <a:r>
              <a:rPr lang="en-US" i="1" dirty="0" smtClean="0"/>
              <a:t>, Color etc.</a:t>
            </a:r>
            <a:endParaRPr lang="en-US" dirty="0"/>
          </a:p>
          <a:p>
            <a:r>
              <a:rPr lang="en-US" b="1" dirty="0" smtClean="0"/>
              <a:t>PROCESSES</a:t>
            </a:r>
            <a:r>
              <a:rPr lang="en-US" dirty="0" smtClean="0"/>
              <a:t> </a:t>
            </a:r>
            <a:r>
              <a:rPr lang="en-US" dirty="0"/>
              <a:t>that may correctly change the data </a:t>
            </a:r>
            <a:r>
              <a:rPr lang="en-US" dirty="0" smtClean="0"/>
              <a:t>structure </a:t>
            </a:r>
          </a:p>
          <a:p>
            <a:r>
              <a:rPr lang="en-US" dirty="0" smtClean="0"/>
              <a:t>Processes </a:t>
            </a:r>
            <a:r>
              <a:rPr lang="en-US" dirty="0"/>
              <a:t>are </a:t>
            </a:r>
            <a:r>
              <a:rPr lang="en-US" dirty="0" smtClean="0"/>
              <a:t>referred </a:t>
            </a:r>
            <a:r>
              <a:rPr lang="en-US" dirty="0"/>
              <a:t>to as </a:t>
            </a:r>
            <a:r>
              <a:rPr lang="en-US" i="1" dirty="0"/>
              <a:t>OPERATIONS</a:t>
            </a:r>
            <a:r>
              <a:rPr lang="en-US" dirty="0"/>
              <a:t> or </a:t>
            </a:r>
            <a:r>
              <a:rPr lang="en-US" i="1" dirty="0"/>
              <a:t>METHODS  </a:t>
            </a:r>
            <a:r>
              <a:rPr lang="en-US" i="1" dirty="0" smtClean="0"/>
              <a:t>e.g. </a:t>
            </a:r>
            <a:r>
              <a:rPr lang="en-US" i="1" dirty="0" err="1" smtClean="0"/>
              <a:t>SetFirstName</a:t>
            </a:r>
            <a:r>
              <a:rPr lang="en-US" i="1" dirty="0" smtClean="0"/>
              <a:t>(), </a:t>
            </a:r>
            <a:r>
              <a:rPr lang="en-US" i="1" dirty="0" err="1" smtClean="0"/>
              <a:t>SetColor</a:t>
            </a:r>
            <a:r>
              <a:rPr lang="en-US" i="1" dirty="0" smtClean="0"/>
              <a:t>()</a:t>
            </a:r>
            <a:endParaRPr lang="en-US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7379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Class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Objects with the same data structure </a:t>
            </a:r>
            <a:r>
              <a:rPr lang="en-US" b="1" i="1" dirty="0"/>
              <a:t>(Attributes) </a:t>
            </a:r>
            <a:r>
              <a:rPr lang="en-US" dirty="0"/>
              <a:t>and behavior </a:t>
            </a:r>
            <a:r>
              <a:rPr lang="en-US" b="1" i="1" dirty="0"/>
              <a:t>(Methods or Operations) </a:t>
            </a:r>
            <a:r>
              <a:rPr lang="en-US" dirty="0"/>
              <a:t>are grouped together </a:t>
            </a:r>
            <a:r>
              <a:rPr lang="en-US" dirty="0" smtClean="0"/>
              <a:t>called </a:t>
            </a:r>
            <a:r>
              <a:rPr lang="en-US" dirty="0"/>
              <a:t>a </a:t>
            </a:r>
            <a:r>
              <a:rPr lang="en-US" b="1" i="1" dirty="0"/>
              <a:t>class </a:t>
            </a:r>
            <a:endParaRPr lang="en-US" b="1" i="1" dirty="0" smtClean="0"/>
          </a:p>
          <a:p>
            <a:r>
              <a:rPr lang="en-US" sz="2800" dirty="0"/>
              <a:t>Multiple objects can be created from the same class</a:t>
            </a:r>
          </a:p>
          <a:p>
            <a:endParaRPr lang="da-DK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293096"/>
            <a:ext cx="7200800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1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object-oriented </a:t>
            </a:r>
            <a:r>
              <a:rPr lang="en-US" dirty="0" smtClean="0"/>
              <a:t>paradigm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3" y="1935163"/>
            <a:ext cx="4743914" cy="4838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067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Inheritance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Inheritance </a:t>
            </a:r>
            <a:r>
              <a:rPr lang="en-US" dirty="0"/>
              <a:t>is a mechanism that allows you to base a new class upon the </a:t>
            </a:r>
            <a:r>
              <a:rPr lang="en-US" dirty="0" smtClean="0"/>
              <a:t>definition </a:t>
            </a:r>
            <a:r>
              <a:rPr lang="da-DK" dirty="0" smtClean="0"/>
              <a:t>of </a:t>
            </a:r>
            <a:r>
              <a:rPr lang="da-DK" dirty="0"/>
              <a:t>a pre-existing </a:t>
            </a:r>
            <a:r>
              <a:rPr lang="da-DK" dirty="0" smtClean="0"/>
              <a:t>class</a:t>
            </a:r>
          </a:p>
          <a:p>
            <a:endParaRPr lang="da-DK" dirty="0" smtClean="0"/>
          </a:p>
          <a:p>
            <a:endParaRPr lang="da-DK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Subclass </a:t>
            </a:r>
            <a:r>
              <a:rPr lang="en-US" sz="2400" dirty="0"/>
              <a:t>inherits all properties of its superclass </a:t>
            </a:r>
            <a:r>
              <a:rPr lang="en-US" sz="2400" i="1" dirty="0"/>
              <a:t>and</a:t>
            </a:r>
            <a:r>
              <a:rPr lang="en-US" sz="2400" dirty="0"/>
              <a:t> can define its own unique properties.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Subclass can redefine inherited methods. </a:t>
            </a:r>
          </a:p>
          <a:p>
            <a:endParaRPr lang="da-DK" dirty="0"/>
          </a:p>
          <a:p>
            <a:pPr marL="0" indent="0">
              <a:lnSpc>
                <a:spcPct val="90000"/>
              </a:lnSpc>
              <a:buNone/>
            </a:pPr>
            <a:endParaRPr lang="en-US" sz="2800" dirty="0" smtClean="0"/>
          </a:p>
          <a:p>
            <a:endParaRPr lang="da-DK" dirty="0"/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774545" y="3356992"/>
            <a:ext cx="7344816" cy="711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 dirty="0"/>
              <a:t>Generalization: process of forming a superclass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 dirty="0"/>
              <a:t>Specialization: forming a subclass  </a:t>
            </a:r>
          </a:p>
        </p:txBody>
      </p:sp>
    </p:spTree>
    <p:extLst>
      <p:ext uri="{BB962C8B-B14F-4D97-AF65-F5344CB8AC3E}">
        <p14:creationId xmlns:p14="http://schemas.microsoft.com/office/powerpoint/2010/main" val="129592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Distribution of Marks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Internal Sessional Evaluation</a:t>
            </a:r>
          </a:p>
          <a:p>
            <a:pPr lvl="1"/>
            <a:r>
              <a:rPr lang="da-DK" dirty="0" smtClean="0"/>
              <a:t>Assignments – 10</a:t>
            </a:r>
          </a:p>
          <a:p>
            <a:pPr lvl="1"/>
            <a:r>
              <a:rPr lang="da-DK" dirty="0" smtClean="0"/>
              <a:t>Quizzes – 10 </a:t>
            </a:r>
          </a:p>
          <a:p>
            <a:pPr lvl="1"/>
            <a:r>
              <a:rPr lang="da-DK" dirty="0" smtClean="0"/>
              <a:t>Class Participation Attendence – 5 </a:t>
            </a:r>
          </a:p>
          <a:p>
            <a:pPr lvl="1"/>
            <a:r>
              <a:rPr lang="da-DK" dirty="0" smtClean="0"/>
              <a:t>Mid – Term Test – 25</a:t>
            </a:r>
          </a:p>
          <a:p>
            <a:pPr marL="484632" indent="-457200"/>
            <a:r>
              <a:rPr lang="da-DK" dirty="0" smtClean="0"/>
              <a:t>External Evaluation</a:t>
            </a:r>
          </a:p>
          <a:p>
            <a:pPr marL="850392" lvl="1" indent="-457200"/>
            <a:r>
              <a:rPr lang="da-DK" dirty="0" smtClean="0"/>
              <a:t>Terminal Exam </a:t>
            </a:r>
            <a:r>
              <a:rPr lang="da-DK" smtClean="0"/>
              <a:t>– 50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1135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Reusability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Once a class has been written, created and debugged, it can be distributed to other programs to reuse in their own programs called ”reusability”</a:t>
            </a:r>
          </a:p>
          <a:p>
            <a:pPr lvl="1"/>
            <a:r>
              <a:rPr lang="da-DK" dirty="0" smtClean="0"/>
              <a:t>E.g. Library of functions, third party softwares</a:t>
            </a:r>
          </a:p>
          <a:p>
            <a:pPr marL="514350" indent="-457200"/>
            <a:r>
              <a:rPr lang="da-DK" dirty="0" smtClean="0"/>
              <a:t>Inheritance provides important extention to the idea of reusability</a:t>
            </a:r>
          </a:p>
          <a:p>
            <a:pPr marL="514350" indent="-457200"/>
            <a:r>
              <a:rPr lang="da-DK" dirty="0" smtClean="0"/>
              <a:t>Reduces software development time</a:t>
            </a:r>
          </a:p>
        </p:txBody>
      </p:sp>
    </p:spTree>
    <p:extLst>
      <p:ext uri="{BB962C8B-B14F-4D97-AF65-F5344CB8AC3E}">
        <p14:creationId xmlns:p14="http://schemas.microsoft.com/office/powerpoint/2010/main" val="388591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Polymorphism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Polymorphism means “many forms”</a:t>
            </a:r>
          </a:p>
          <a:p>
            <a:r>
              <a:rPr lang="da-DK" dirty="0"/>
              <a:t>In programming terms, </a:t>
            </a:r>
            <a:r>
              <a:rPr lang="da-DK" dirty="0" smtClean="0"/>
              <a:t>many </a:t>
            </a:r>
            <a:r>
              <a:rPr lang="en-US" dirty="0" smtClean="0"/>
              <a:t>forms </a:t>
            </a:r>
            <a:r>
              <a:rPr lang="en-US" dirty="0"/>
              <a:t>mean that a </a:t>
            </a:r>
            <a:r>
              <a:rPr lang="en-US" b="1" dirty="0"/>
              <a:t>single name</a:t>
            </a:r>
            <a:r>
              <a:rPr lang="en-US" dirty="0"/>
              <a:t> can represent different code selected among </a:t>
            </a:r>
            <a:r>
              <a:rPr lang="en-US" dirty="0" smtClean="0"/>
              <a:t>by </a:t>
            </a:r>
            <a:r>
              <a:rPr lang="da-DK" dirty="0" smtClean="0"/>
              <a:t>some </a:t>
            </a:r>
            <a:r>
              <a:rPr lang="da-DK" dirty="0"/>
              <a:t>automatic </a:t>
            </a:r>
            <a:r>
              <a:rPr lang="da-DK" dirty="0" smtClean="0"/>
              <a:t>mechanism</a:t>
            </a:r>
            <a:r>
              <a:rPr lang="en-US" dirty="0" smtClean="0"/>
              <a:t>.</a:t>
            </a:r>
          </a:p>
          <a:p>
            <a:r>
              <a:rPr lang="en-US" dirty="0" smtClean="0"/>
              <a:t>E.g. In real world, the word “OPEN” can be use with different objects like </a:t>
            </a:r>
          </a:p>
          <a:p>
            <a:pPr lvl="1"/>
            <a:r>
              <a:rPr lang="en-US" dirty="0" smtClean="0"/>
              <a:t>Open door</a:t>
            </a:r>
          </a:p>
          <a:p>
            <a:pPr lvl="1"/>
            <a:r>
              <a:rPr lang="en-US" dirty="0" smtClean="0"/>
              <a:t>Open window</a:t>
            </a:r>
          </a:p>
          <a:p>
            <a:pPr lvl="1"/>
            <a:r>
              <a:rPr lang="en-US" dirty="0" smtClean="0"/>
              <a:t>Open box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7058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Polymorphism – Example </a:t>
            </a:r>
            <a:endParaRPr lang="da-DK" dirty="0"/>
          </a:p>
        </p:txBody>
      </p:sp>
      <p:pic>
        <p:nvPicPr>
          <p:cNvPr id="5" name="Content Placeholder 4" descr="sch95591_073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11"/>
          <a:stretch/>
        </p:blipFill>
        <p:spPr bwMode="auto">
          <a:xfrm>
            <a:off x="1547664" y="1916832"/>
            <a:ext cx="6162054" cy="4230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62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Overloading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a-DK" dirty="0" smtClean="0"/>
              <a:t>Overloading is kind of polymorphism </a:t>
            </a:r>
          </a:p>
          <a:p>
            <a:r>
              <a:rPr lang="da-DK" dirty="0" smtClean="0"/>
              <a:t>The ability of existing operator or function to operate on new data type is said to be overloaded</a:t>
            </a:r>
          </a:p>
          <a:p>
            <a:r>
              <a:rPr lang="da-DK" dirty="0" smtClean="0"/>
              <a:t>E.g.</a:t>
            </a:r>
          </a:p>
          <a:p>
            <a:pPr lvl="1"/>
            <a:r>
              <a:rPr lang="da-DK" dirty="0" smtClean="0"/>
              <a:t>Void Compute(int a, int b)</a:t>
            </a:r>
          </a:p>
          <a:p>
            <a:pPr marL="457200" lvl="1" indent="0">
              <a:buNone/>
            </a:pPr>
            <a:r>
              <a:rPr lang="da-DK" dirty="0" smtClean="0"/>
              <a:t>	{ </a:t>
            </a:r>
          </a:p>
          <a:p>
            <a:pPr marL="457200" lvl="1" indent="0">
              <a:buNone/>
            </a:pPr>
            <a:r>
              <a:rPr lang="da-DK" dirty="0"/>
              <a:t>	</a:t>
            </a:r>
            <a:r>
              <a:rPr lang="da-DK" dirty="0" smtClean="0"/>
              <a:t>	int c;</a:t>
            </a:r>
          </a:p>
          <a:p>
            <a:pPr marL="457200" lvl="1" indent="0">
              <a:buNone/>
            </a:pPr>
            <a:r>
              <a:rPr lang="da-DK" dirty="0"/>
              <a:t>	</a:t>
            </a:r>
            <a:r>
              <a:rPr lang="da-DK" dirty="0" smtClean="0"/>
              <a:t>	c = a + b;</a:t>
            </a:r>
          </a:p>
          <a:p>
            <a:pPr marL="457200" lvl="1" indent="0">
              <a:buNone/>
            </a:pPr>
            <a:r>
              <a:rPr lang="da-DK" dirty="0" smtClean="0"/>
              <a:t>	}</a:t>
            </a:r>
          </a:p>
          <a:p>
            <a:pPr lvl="1"/>
            <a:r>
              <a:rPr lang="da-DK" dirty="0" smtClean="0"/>
              <a:t>Void Compute(long a, long b)</a:t>
            </a:r>
          </a:p>
          <a:p>
            <a:pPr marL="457200" lvl="1" indent="0">
              <a:buNone/>
            </a:pPr>
            <a:r>
              <a:rPr lang="da-DK" dirty="0" smtClean="0"/>
              <a:t>{ </a:t>
            </a:r>
          </a:p>
          <a:p>
            <a:pPr marL="457200" lvl="1" indent="0">
              <a:buNone/>
            </a:pPr>
            <a:r>
              <a:rPr lang="da-DK" dirty="0" smtClean="0"/>
              <a:t>		long c;</a:t>
            </a:r>
          </a:p>
          <a:p>
            <a:pPr marL="457200" lvl="1" indent="0">
              <a:buNone/>
            </a:pPr>
            <a:r>
              <a:rPr lang="da-DK" dirty="0" smtClean="0"/>
              <a:t>		c = a + b;</a:t>
            </a:r>
          </a:p>
          <a:p>
            <a:pPr marL="457200" lvl="1" indent="0">
              <a:buNone/>
            </a:pPr>
            <a:r>
              <a:rPr lang="da-DK" dirty="0" smtClean="0"/>
              <a:t>}</a:t>
            </a:r>
          </a:p>
          <a:p>
            <a:pPr marL="914400" lvl="2" indent="0">
              <a:buNone/>
            </a:pP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63921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Unified Modeling Language (UML)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Graphical representation for modeling computer programs</a:t>
            </a:r>
          </a:p>
          <a:p>
            <a:r>
              <a:rPr lang="da-DK" dirty="0" smtClean="0"/>
              <a:t>UML began as three modeling languages</a:t>
            </a:r>
          </a:p>
          <a:p>
            <a:pPr lvl="1"/>
            <a:r>
              <a:rPr lang="da-DK" dirty="0" smtClean="0"/>
              <a:t>Grady Booch</a:t>
            </a:r>
          </a:p>
          <a:p>
            <a:pPr lvl="1"/>
            <a:r>
              <a:rPr lang="da-DK" dirty="0" smtClean="0"/>
              <a:t>James Rumbagh</a:t>
            </a:r>
          </a:p>
          <a:p>
            <a:pPr lvl="1"/>
            <a:r>
              <a:rPr lang="da-DK" dirty="0" smtClean="0"/>
              <a:t>Ivar Jacobson</a:t>
            </a:r>
          </a:p>
          <a:p>
            <a:r>
              <a:rPr lang="da-DK" dirty="0" smtClean="0"/>
              <a:t>Why UML?</a:t>
            </a:r>
          </a:p>
          <a:p>
            <a:pPr lvl="1"/>
            <a:r>
              <a:rPr lang="da-DK" dirty="0" smtClean="0"/>
              <a:t>Hard to understand program by looking at code</a:t>
            </a:r>
          </a:p>
          <a:p>
            <a:pPr lvl="1"/>
            <a:r>
              <a:rPr lang="da-DK" dirty="0" smtClean="0"/>
              <a:t>Model program to see bigger picture</a:t>
            </a:r>
          </a:p>
          <a:p>
            <a:pPr marL="457200" lvl="1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5640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UML (cont’d)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UML is set of different kinds of diagrams</a:t>
            </a:r>
          </a:p>
          <a:p>
            <a:r>
              <a:rPr lang="da-DK" dirty="0" smtClean="0"/>
              <a:t>Class diagrams: shows relationship between classes</a:t>
            </a:r>
          </a:p>
          <a:p>
            <a:r>
              <a:rPr lang="da-DK" dirty="0" smtClean="0"/>
              <a:t>Object diagram: how specific objects relate</a:t>
            </a:r>
          </a:p>
          <a:p>
            <a:r>
              <a:rPr lang="da-DK" dirty="0" smtClean="0"/>
              <a:t>Sequence diagram: show communication among objects over time</a:t>
            </a:r>
          </a:p>
          <a:p>
            <a:r>
              <a:rPr lang="da-DK" dirty="0" smtClean="0"/>
              <a:t>Use case diagram: how program’s user interact with the program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4229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Basic Program Construction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da-DK" dirty="0" smtClean="0"/>
              <a:t>#include &lt;iostream&gt;</a:t>
            </a:r>
          </a:p>
          <a:p>
            <a:pPr marL="0" indent="0">
              <a:buNone/>
            </a:pPr>
            <a:r>
              <a:rPr lang="da-DK" dirty="0" smtClean="0"/>
              <a:t>int main()</a:t>
            </a:r>
          </a:p>
          <a:p>
            <a:pPr marL="0" indent="0">
              <a:buNone/>
            </a:pPr>
            <a:r>
              <a:rPr lang="da-DK" dirty="0" smtClean="0"/>
              <a:t>{</a:t>
            </a:r>
          </a:p>
          <a:p>
            <a:pPr marL="0" indent="0">
              <a:buNone/>
            </a:pPr>
            <a:r>
              <a:rPr lang="da-DK" dirty="0"/>
              <a:t>	</a:t>
            </a:r>
            <a:r>
              <a:rPr lang="da-DK" dirty="0" smtClean="0"/>
              <a:t>cout&lt;&lt;” Every age has a language of its own\n ”;</a:t>
            </a:r>
          </a:p>
          <a:p>
            <a:pPr marL="0" indent="0">
              <a:buNone/>
            </a:pPr>
            <a:r>
              <a:rPr lang="da-DK" dirty="0"/>
              <a:t>	</a:t>
            </a:r>
            <a:r>
              <a:rPr lang="da-DK" dirty="0" smtClean="0"/>
              <a:t>return 0;</a:t>
            </a:r>
          </a:p>
          <a:p>
            <a:pPr marL="0" indent="0">
              <a:buNone/>
            </a:pPr>
            <a:r>
              <a:rPr lang="da-DK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1458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Course Overview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042792" cy="4389120"/>
          </a:xfrm>
        </p:spPr>
        <p:txBody>
          <a:bodyPr/>
          <a:lstStyle/>
          <a:p>
            <a:r>
              <a:rPr lang="da-DK" sz="2400" dirty="0" smtClean="0"/>
              <a:t>The Big Picture</a:t>
            </a:r>
          </a:p>
          <a:p>
            <a:r>
              <a:rPr lang="da-DK" sz="2400" dirty="0" smtClean="0"/>
              <a:t>C++ Programming Basics</a:t>
            </a:r>
          </a:p>
          <a:p>
            <a:r>
              <a:rPr lang="da-DK" sz="2400" dirty="0" smtClean="0"/>
              <a:t>Loops and Decisions</a:t>
            </a:r>
          </a:p>
          <a:p>
            <a:r>
              <a:rPr lang="da-DK" sz="2400" dirty="0" smtClean="0"/>
              <a:t>Structures</a:t>
            </a:r>
          </a:p>
          <a:p>
            <a:r>
              <a:rPr lang="da-DK" sz="2400" dirty="0" smtClean="0"/>
              <a:t>Functions</a:t>
            </a:r>
          </a:p>
          <a:p>
            <a:r>
              <a:rPr lang="da-DK" sz="2400" dirty="0" smtClean="0"/>
              <a:t>Objects and Classes</a:t>
            </a:r>
          </a:p>
          <a:p>
            <a:r>
              <a:rPr lang="da-DK" sz="2400" dirty="0" smtClean="0"/>
              <a:t>Arrays and Strings</a:t>
            </a:r>
          </a:p>
          <a:p>
            <a:r>
              <a:rPr lang="da-DK" sz="2400" dirty="0" smtClean="0"/>
              <a:t>Operator Overloading</a:t>
            </a:r>
          </a:p>
          <a:p>
            <a:r>
              <a:rPr lang="da-DK" sz="2400" dirty="0" smtClean="0"/>
              <a:t>Inheritance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88024" y="2083724"/>
            <a:ext cx="4042792" cy="4389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400" dirty="0" smtClean="0"/>
              <a:t>Pointers</a:t>
            </a:r>
          </a:p>
          <a:p>
            <a:r>
              <a:rPr lang="da-DK" sz="2400" dirty="0" smtClean="0"/>
              <a:t>Virtual Functions</a:t>
            </a:r>
          </a:p>
          <a:p>
            <a:r>
              <a:rPr lang="da-DK" sz="2400" dirty="0" smtClean="0"/>
              <a:t>Streams and Files</a:t>
            </a:r>
          </a:p>
          <a:p>
            <a:r>
              <a:rPr lang="da-DK" sz="2400" dirty="0" smtClean="0"/>
              <a:t>Multifile Programs</a:t>
            </a:r>
          </a:p>
          <a:p>
            <a:r>
              <a:rPr lang="da-DK" sz="2400" dirty="0" smtClean="0"/>
              <a:t>Templates and Exceptions</a:t>
            </a:r>
          </a:p>
          <a:p>
            <a:r>
              <a:rPr lang="da-DK" sz="2400" dirty="0" smtClean="0"/>
              <a:t>The Standard Template Library</a:t>
            </a:r>
          </a:p>
          <a:p>
            <a:r>
              <a:rPr lang="da-DK" sz="2400" dirty="0" smtClean="0"/>
              <a:t>Object – Oriented Design</a:t>
            </a:r>
          </a:p>
          <a:p>
            <a:pPr marL="0" indent="0">
              <a:buFont typeface="Wingdings 2"/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0810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Procedural Languages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Program consists of list of instruction</a:t>
            </a:r>
          </a:p>
          <a:p>
            <a:pPr lvl="1"/>
            <a:r>
              <a:rPr lang="da-DK" dirty="0" smtClean="0"/>
              <a:t>E.g. Get some input, add these numbers, divide by six, display that output</a:t>
            </a:r>
          </a:p>
          <a:p>
            <a:pPr marL="514350" indent="-457200"/>
            <a:r>
              <a:rPr lang="da-DK" dirty="0" smtClean="0"/>
              <a:t>NO organizing principle: complexity increases with increase in program size</a:t>
            </a:r>
          </a:p>
          <a:p>
            <a:pPr marL="514350" indent="-457200"/>
            <a:r>
              <a:rPr lang="da-DK" dirty="0" smtClean="0"/>
              <a:t>Example</a:t>
            </a:r>
          </a:p>
          <a:p>
            <a:pPr marL="914400" lvl="1" indent="-457200"/>
            <a:r>
              <a:rPr lang="da-DK" dirty="0" smtClean="0"/>
              <a:t>C, Pascal, FORTRON</a:t>
            </a:r>
          </a:p>
          <a:p>
            <a:pPr marL="514350" indent="-457200"/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46744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Procedural Languages (Cont’d)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r>
              <a:rPr lang="da-DK" dirty="0" smtClean="0"/>
              <a:t>Division into Functions</a:t>
            </a:r>
          </a:p>
          <a:p>
            <a:pPr lvl="1"/>
            <a:r>
              <a:rPr lang="da-DK" dirty="0" smtClean="0"/>
              <a:t>Large program divided into small functions</a:t>
            </a:r>
          </a:p>
          <a:p>
            <a:r>
              <a:rPr lang="da-DK" dirty="0" smtClean="0"/>
              <a:t>A function has a clearly defined purpose and a clearly defined interface to the other functions</a:t>
            </a:r>
          </a:p>
          <a:p>
            <a:r>
              <a:rPr lang="da-DK" dirty="0" smtClean="0"/>
              <a:t>Module: is grouping  of functions togeather into larger entity called module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1540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Structured Programming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Dividing a program into functions and modules to improve clarity, quality of a program</a:t>
            </a:r>
          </a:p>
          <a:p>
            <a:endParaRPr lang="da-DK" dirty="0" smtClean="0"/>
          </a:p>
          <a:p>
            <a:r>
              <a:rPr lang="da-DK" dirty="0" smtClean="0"/>
              <a:t>Two related problems with structured programs</a:t>
            </a:r>
          </a:p>
          <a:p>
            <a:pPr lvl="1"/>
            <a:r>
              <a:rPr lang="da-DK" dirty="0" smtClean="0"/>
              <a:t>Unrestricted Access</a:t>
            </a:r>
          </a:p>
          <a:p>
            <a:pPr lvl="1"/>
            <a:r>
              <a:rPr lang="da-DK" dirty="0" smtClean="0"/>
              <a:t>Unrelated data and procedure</a:t>
            </a:r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6203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Unrestricted Access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 smtClean="0"/>
              <a:t>In procedural language, two kinds of data</a:t>
            </a:r>
          </a:p>
          <a:p>
            <a:r>
              <a:rPr lang="da-DK" dirty="0" smtClean="0"/>
              <a:t>Local data</a:t>
            </a:r>
          </a:p>
          <a:p>
            <a:pPr lvl="1"/>
            <a:r>
              <a:rPr lang="da-DK" dirty="0" smtClean="0"/>
              <a:t>Local access to function</a:t>
            </a:r>
          </a:p>
          <a:p>
            <a:pPr lvl="1"/>
            <a:r>
              <a:rPr lang="da-DK" dirty="0" smtClean="0"/>
              <a:t>Safe from modification by other functions</a:t>
            </a:r>
          </a:p>
          <a:p>
            <a:pPr marL="0" indent="0">
              <a:buNone/>
            </a:pPr>
            <a:r>
              <a:rPr lang="da-DK" dirty="0" smtClean="0"/>
              <a:t>int AddNumber()</a:t>
            </a:r>
          </a:p>
          <a:p>
            <a:pPr marL="0" indent="0">
              <a:buNone/>
            </a:pPr>
            <a:r>
              <a:rPr lang="da-DK" dirty="0" smtClean="0"/>
              <a:t>{</a:t>
            </a:r>
          </a:p>
          <a:p>
            <a:pPr marL="0" indent="0">
              <a:buNone/>
            </a:pPr>
            <a:r>
              <a:rPr lang="da-DK" dirty="0"/>
              <a:t>	</a:t>
            </a:r>
            <a:r>
              <a:rPr lang="da-DK" dirty="0" smtClean="0"/>
              <a:t>int num1;</a:t>
            </a:r>
          </a:p>
          <a:p>
            <a:pPr marL="0" indent="0">
              <a:buNone/>
            </a:pPr>
            <a:r>
              <a:rPr lang="da-DK" dirty="0" smtClean="0"/>
              <a:t>	int num2;</a:t>
            </a:r>
          </a:p>
          <a:p>
            <a:pPr marL="0" indent="0">
              <a:buNone/>
            </a:pPr>
            <a:r>
              <a:rPr lang="da-DK" dirty="0"/>
              <a:t>	</a:t>
            </a:r>
            <a:r>
              <a:rPr lang="da-DK" dirty="0" smtClean="0"/>
              <a:t>int num3;</a:t>
            </a:r>
          </a:p>
          <a:p>
            <a:pPr marL="0" indent="0">
              <a:buNone/>
            </a:pPr>
            <a:r>
              <a:rPr lang="da-DK" dirty="0"/>
              <a:t>	</a:t>
            </a:r>
            <a:r>
              <a:rPr lang="da-DK" dirty="0" smtClean="0"/>
              <a:t>num3 = num1 + num2;</a:t>
            </a:r>
          </a:p>
          <a:p>
            <a:pPr marL="0" indent="0">
              <a:buNone/>
            </a:pPr>
            <a:r>
              <a:rPr lang="da-DK" dirty="0"/>
              <a:t>	</a:t>
            </a:r>
            <a:r>
              <a:rPr lang="da-DK" dirty="0" smtClean="0"/>
              <a:t>return num3;</a:t>
            </a:r>
          </a:p>
          <a:p>
            <a:pPr marL="0" indent="0">
              <a:buNone/>
            </a:pPr>
            <a:r>
              <a:rPr lang="da-DK" dirty="0"/>
              <a:t>}</a:t>
            </a:r>
            <a:endParaRPr lang="da-DK" dirty="0" smtClean="0"/>
          </a:p>
          <a:p>
            <a:pPr lvl="2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9043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Unrestricted Access (Cont’d)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Global data</a:t>
            </a:r>
          </a:p>
          <a:p>
            <a:pPr lvl="1"/>
            <a:r>
              <a:rPr lang="da-DK" dirty="0" smtClean="0"/>
              <a:t>When one or more function must access same data</a:t>
            </a:r>
          </a:p>
          <a:p>
            <a:pPr lvl="1"/>
            <a:r>
              <a:rPr lang="da-DK" dirty="0" smtClean="0"/>
              <a:t>Can be accessed by any function in a program</a:t>
            </a:r>
          </a:p>
          <a:p>
            <a:pPr lvl="1"/>
            <a:r>
              <a:rPr lang="da-DK" dirty="0" smtClean="0"/>
              <a:t>Difficult to modify the program</a:t>
            </a:r>
            <a:endParaRPr lang="da-DK" b="1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861048"/>
            <a:ext cx="5256584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438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a-DK" dirty="0"/>
              <a:t>int num1=2;</a:t>
            </a:r>
          </a:p>
          <a:p>
            <a:pPr marL="0" indent="0">
              <a:buNone/>
            </a:pPr>
            <a:r>
              <a:rPr lang="da-DK" dirty="0"/>
              <a:t>int num2=5;</a:t>
            </a:r>
          </a:p>
          <a:p>
            <a:pPr marL="0" indent="0">
              <a:buNone/>
            </a:pPr>
            <a:r>
              <a:rPr lang="da-DK" dirty="0"/>
              <a:t>int  num3;</a:t>
            </a:r>
          </a:p>
          <a:p>
            <a:pPr marL="0" indent="0">
              <a:buNone/>
            </a:pPr>
            <a:r>
              <a:rPr lang="da-DK" dirty="0"/>
              <a:t>Void AddNumber()</a:t>
            </a:r>
          </a:p>
          <a:p>
            <a:pPr marL="0" indent="0">
              <a:buNone/>
            </a:pPr>
            <a:r>
              <a:rPr lang="da-DK" dirty="0"/>
              <a:t>{</a:t>
            </a:r>
          </a:p>
          <a:p>
            <a:pPr marL="0" indent="0">
              <a:buNone/>
            </a:pPr>
            <a:r>
              <a:rPr lang="da-DK" dirty="0"/>
              <a:t>	num3 = num1 +  num2;</a:t>
            </a:r>
          </a:p>
          <a:p>
            <a:pPr marL="0" indent="0">
              <a:buNone/>
            </a:pPr>
            <a:r>
              <a:rPr lang="da-DK" dirty="0"/>
              <a:t>}</a:t>
            </a:r>
          </a:p>
          <a:p>
            <a:pPr marL="0" indent="0">
              <a:buNone/>
            </a:pPr>
            <a:r>
              <a:rPr lang="da-DK" dirty="0"/>
              <a:t>Void SubNumber()</a:t>
            </a:r>
          </a:p>
          <a:p>
            <a:pPr marL="0" indent="0">
              <a:buNone/>
            </a:pPr>
            <a:r>
              <a:rPr lang="da-DK" dirty="0"/>
              <a:t>{</a:t>
            </a:r>
          </a:p>
          <a:p>
            <a:pPr marL="0" indent="0">
              <a:buNone/>
            </a:pPr>
            <a:r>
              <a:rPr lang="da-DK" dirty="0"/>
              <a:t>	num3 = num2 – num1;</a:t>
            </a:r>
          </a:p>
          <a:p>
            <a:pPr marL="0" indent="0">
              <a:buNone/>
            </a:pPr>
            <a:r>
              <a:rPr lang="da-DK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81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533</TotalTime>
  <Words>791</Words>
  <Application>Microsoft Office PowerPoint</Application>
  <PresentationFormat>On-screen Show (4:3)</PresentationFormat>
  <Paragraphs>169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Flow</vt:lpstr>
      <vt:lpstr>Object Oriented Programming in C++</vt:lpstr>
      <vt:lpstr>Distribution of Marks</vt:lpstr>
      <vt:lpstr>Course Overview</vt:lpstr>
      <vt:lpstr>Procedural Languages</vt:lpstr>
      <vt:lpstr>Procedural Languages (Cont’d)</vt:lpstr>
      <vt:lpstr>Structured Programming</vt:lpstr>
      <vt:lpstr>Unrestricted Access</vt:lpstr>
      <vt:lpstr>Unrestricted Access (Cont’d)</vt:lpstr>
      <vt:lpstr>PowerPoint Presentation</vt:lpstr>
      <vt:lpstr>Unrelated data and procedure</vt:lpstr>
      <vt:lpstr>Cont’d</vt:lpstr>
      <vt:lpstr>Real – World Modeling</vt:lpstr>
      <vt:lpstr>Object Oriented Approach</vt:lpstr>
      <vt:lpstr>Charactristics of Object – Oriented Languages</vt:lpstr>
      <vt:lpstr>Object</vt:lpstr>
      <vt:lpstr>Object (Cont’d)</vt:lpstr>
      <vt:lpstr>Class</vt:lpstr>
      <vt:lpstr>The object-oriented paradigm</vt:lpstr>
      <vt:lpstr>Inheritance</vt:lpstr>
      <vt:lpstr>Reusability</vt:lpstr>
      <vt:lpstr>Polymorphism</vt:lpstr>
      <vt:lpstr>Polymorphism – Example </vt:lpstr>
      <vt:lpstr>Overloading</vt:lpstr>
      <vt:lpstr>Unified Modeling Language (UML)</vt:lpstr>
      <vt:lpstr>UML (cont’d)</vt:lpstr>
      <vt:lpstr>Basic Program Construction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Oriented Programming in C++</dc:title>
  <dc:creator>Rizwan</dc:creator>
  <cp:lastModifiedBy>Rizwan</cp:lastModifiedBy>
  <cp:revision>41</cp:revision>
  <dcterms:created xsi:type="dcterms:W3CDTF">2012-02-09T14:01:03Z</dcterms:created>
  <dcterms:modified xsi:type="dcterms:W3CDTF">2012-09-22T11:57:42Z</dcterms:modified>
</cp:coreProperties>
</file>