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8" r:id="rId3"/>
    <p:sldId id="259" r:id="rId4"/>
    <p:sldId id="269" r:id="rId5"/>
    <p:sldId id="270" r:id="rId6"/>
    <p:sldId id="271" r:id="rId7"/>
    <p:sldId id="298" r:id="rId8"/>
    <p:sldId id="284" r:id="rId9"/>
    <p:sldId id="289" r:id="rId10"/>
    <p:sldId id="285" r:id="rId11"/>
    <p:sldId id="286" r:id="rId12"/>
    <p:sldId id="287" r:id="rId13"/>
    <p:sldId id="288" r:id="rId14"/>
    <p:sldId id="290" r:id="rId15"/>
    <p:sldId id="291" r:id="rId16"/>
    <p:sldId id="265" r:id="rId17"/>
    <p:sldId id="293" r:id="rId18"/>
    <p:sldId id="294" r:id="rId19"/>
    <p:sldId id="295" r:id="rId20"/>
    <p:sldId id="296" r:id="rId21"/>
    <p:sldId id="297" r:id="rId22"/>
    <p:sldId id="29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87" d="100"/>
          <a:sy n="87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merican_Telephone_&amp;_Telegraph" TargetMode="External"/><Relationship Id="rId3" Type="http://schemas.openxmlformats.org/officeDocument/2006/relationships/hyperlink" Target="http://en.wikipedia.org/wiki/Dennis_Ritchie" TargetMode="External"/><Relationship Id="rId7" Type="http://schemas.openxmlformats.org/officeDocument/2006/relationships/hyperlink" Target="http://en.wikipedia.org/wiki/Joe_Ossanna" TargetMode="External"/><Relationship Id="rId2" Type="http://schemas.openxmlformats.org/officeDocument/2006/relationships/hyperlink" Target="http://en.wikipedia.org/wiki/Ken_Thomps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ichael_Lesk" TargetMode="External"/><Relationship Id="rId5" Type="http://schemas.openxmlformats.org/officeDocument/2006/relationships/hyperlink" Target="http://en.wikipedia.org/wiki/Douglas_McIlroy" TargetMode="External"/><Relationship Id="rId4" Type="http://schemas.openxmlformats.org/officeDocument/2006/relationships/hyperlink" Target="http://en.wikipedia.org/wiki/Brian_Kernighan" TargetMode="External"/><Relationship Id="rId9" Type="http://schemas.openxmlformats.org/officeDocument/2006/relationships/hyperlink" Target="http://en.wikipedia.org/wiki/Bell_Lab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Presented by:                                              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Sarwar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Haroon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Haider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Khan                                    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Koretsky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Sarwar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2286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Welcome to Unix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The Textbook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Second </a:t>
            </a:r>
            <a:r>
              <a:rPr lang="en-US" sz="2700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dition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5" y="1971675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Putty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: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Its an application which is used to connect a pc with a Remote pc.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0886"/>
            <a:ext cx="8229600" cy="1208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CONNECTIONS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762000" y="2601686"/>
            <a:ext cx="8229600" cy="827314"/>
          </a:xfrm>
          <a:prstGeom prst="rect">
            <a:avLst/>
          </a:prstGeom>
        </p:spPr>
        <p:txBody>
          <a:bodyPr vert="horz" rtlCol="0" anchor="ctr">
            <a:normAutofit fontScale="8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1"/>
            <a:ext cx="3733800" cy="3654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1" y="1509713"/>
            <a:ext cx="52578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Telnet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 : Its an application which is used to connect a pc with a Remote pc.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0886"/>
            <a:ext cx="8229600" cy="1208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CONNECTIONS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762000" y="2601686"/>
            <a:ext cx="8229600" cy="827314"/>
          </a:xfrm>
          <a:prstGeom prst="rect">
            <a:avLst/>
          </a:prstGeom>
        </p:spPr>
        <p:txBody>
          <a:bodyPr vert="horz" rtlCol="0" anchor="ctr">
            <a:normAutofit fontScale="8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3305175" cy="1552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163" y="1193994"/>
            <a:ext cx="5772838" cy="452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2133600" cy="6324599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/ 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|--bin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|--boot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|--dev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|--etc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|--home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    |--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bilal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    |--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abid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    |   |--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myfolder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    |--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usman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|--misc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lost+found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mnt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|--opt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|--root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sbin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|--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usr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UNIX File System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01979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/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“native root” – It is the main directory in which all the rest UNIX directories are located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/bin   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It requires about 550mb of space, contain essential commands used by the system 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when running and booting UNIX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sbin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It requires about 550mb of space, contain essential commands used by the system 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when running and booting UNIX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/boot  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It contains UNIX kernel which is loaded at boot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also contain files that contain 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information for booting Linux.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dev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   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It contains 7500 files representing devices.</a:t>
            </a:r>
            <a:endParaRPr lang="en-US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etc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    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It contains more then 20mb system configuration files and directories .Containing 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some major software packages like apache ,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Openssh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passwd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file.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/home 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It contains the directories of all the normal users, when ever a new user is created 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then automatically a directory will be created by his/her name inside home directory.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when ever a user will login then he/she will automatically will jump in his/her home 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directory.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proc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 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It only exist while UNIX is running and it shows different memory usage.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usr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-It is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approx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5GB in size and contains software applications and libraries.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tmp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-it is used for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temporaty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file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storage.The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tmp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directory is cleaned of each day and will 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delete files that are not used for 10 days.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</a:rPr>
              <a:t>var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    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It contains directories and sub directories used by various system services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e.g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mail , 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ftp etc… </a:t>
            </a:r>
          </a:p>
          <a:p>
            <a:pPr>
              <a:buNone/>
            </a:pP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Directory structure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-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(It is used to view the contents of a file, with &gt; 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sign it will insert data Into the file and over write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it and with  &gt;&gt; it will append the data and will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Not over rite the previous data.)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cat 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cat  &gt;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this is my first file line 1</a:t>
            </a: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dirty="0" err="1" smtClean="0">
                <a:solidFill>
                  <a:srgbClr val="FF0000"/>
                </a:solidFill>
              </a:rPr>
              <a:t>Ctrl+d</a:t>
            </a:r>
            <a:r>
              <a:rPr lang="en-US" sz="1600" dirty="0" smtClean="0">
                <a:solidFill>
                  <a:srgbClr val="FF0000"/>
                </a:solidFill>
              </a:rPr>
              <a:t>      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command to save and exit</a:t>
            </a: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c</a:t>
            </a:r>
            <a:r>
              <a:rPr lang="en-US" sz="1600" dirty="0" smtClean="0">
                <a:solidFill>
                  <a:srgbClr val="FF0000"/>
                </a:solidFill>
              </a:rPr>
              <a:t>at  &gt;&gt; 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I am appending the file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dirty="0" err="1" smtClean="0">
                <a:solidFill>
                  <a:srgbClr val="FF0000"/>
                </a:solidFill>
              </a:rPr>
              <a:t>Ctrl+d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181600" y="762000"/>
            <a:ext cx="1676400" cy="1752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1st 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2nd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3rd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24th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342063" y="762000"/>
            <a:ext cx="1676400" cy="1752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141line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142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143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144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145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163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164 line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45126" y="533400"/>
            <a:ext cx="14702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File having 164 lines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6511" y="533400"/>
            <a:ext cx="1691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File having only 24 lines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3505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"/>
          <p:cNvSpPr txBox="1">
            <a:spLocks/>
          </p:cNvSpPr>
          <p:nvPr/>
        </p:nvSpPr>
        <p:spPr>
          <a:xfrm>
            <a:off x="5181600" y="2865957"/>
            <a:ext cx="1676400" cy="1706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1st 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2nd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3rd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24th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4436" y="2667000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before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46636" y="2667000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after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7200549" y="2895600"/>
            <a:ext cx="1828800" cy="1676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his is my first file line 1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5181600" y="5151957"/>
            <a:ext cx="1676400" cy="1706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1st 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2nd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3rd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24th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7200549" y="5151957"/>
            <a:ext cx="1867252" cy="1706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</a:rPr>
              <a:t>141 line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</a:rPr>
              <a:t>142lline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</a:rPr>
              <a:t>143 line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900" smtClean="0">
                <a:solidFill>
                  <a:schemeClr val="bg2">
                    <a:lumMod val="50000"/>
                  </a:schemeClr>
                </a:solidFill>
              </a:rPr>
              <a:t>144 line</a:t>
            </a:r>
            <a:endParaRPr lang="en-US" sz="9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  <a:endParaRPr lang="en-US" sz="9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</a:rPr>
              <a:t>163 line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</a:rPr>
              <a:t>164 line</a:t>
            </a:r>
            <a:endParaRPr lang="en-US" sz="900" dirty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</a:rPr>
              <a:t>I am appending the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</a:rPr>
              <a:t> file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4904601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before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46636" y="4904601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after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more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-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(It is used to view the contents of a file, by 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  pressing space bar it will show next 24 lines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 of the file ’page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page’ and by pressing enter 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 button it will show next line of the file ’line by line’)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more 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</a:t>
            </a:r>
            <a:r>
              <a:rPr lang="en-US" sz="1600" dirty="0" err="1" smtClean="0">
                <a:solidFill>
                  <a:srgbClr val="FF0000"/>
                </a:solidFill>
              </a:rPr>
              <a:t>Ctrl+z</a:t>
            </a:r>
            <a:r>
              <a:rPr lang="en-US" sz="1600" dirty="0" smtClean="0">
                <a:solidFill>
                  <a:srgbClr val="FF0000"/>
                </a:solidFill>
              </a:rPr>
              <a:t>    or   Q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(to exit)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181600" y="762000"/>
            <a:ext cx="1676400" cy="1752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1st 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2nd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3rd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24th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533400"/>
            <a:ext cx="1827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Enter</a:t>
            </a:r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 button pressed once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6511" y="533400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File having only 164 lines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5181600" y="2865957"/>
            <a:ext cx="1676400" cy="1706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26th 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27th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28th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29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30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48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49th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2667000"/>
            <a:ext cx="16514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Space</a:t>
            </a:r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 bar pressed once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7391400" y="762000"/>
            <a:ext cx="1676400" cy="1752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2nd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3rd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24th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sensative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69031"/>
            <a:ext cx="906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cp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-it is used to copy a file or directory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cp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(copying file on the same location )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cp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/home/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(copying file on a different location)</a:t>
            </a:r>
          </a:p>
          <a:p>
            <a:pPr lvl="1"/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cp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–R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mydirectorybk10sep13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(copying directories and sub directories etc..)</a:t>
            </a:r>
          </a:p>
          <a:p>
            <a:pPr lvl="1"/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Picture 11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533400" cy="533400"/>
          </a:xfrm>
          <a:prstGeom prst="rect">
            <a:avLst/>
          </a:prstGeom>
        </p:spPr>
      </p:pic>
      <p:pic>
        <p:nvPicPr>
          <p:cNvPr id="13" name="Picture 12" descr="folder-icon-512x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057400"/>
            <a:ext cx="457200" cy="45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2556808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mv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-it is used to move a file or directory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mv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(rename file on the same location )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mv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/home/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(move file on a different location)</a:t>
            </a:r>
          </a:p>
          <a:p>
            <a:pPr lvl="1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mv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 /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home/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/file12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move/rename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file on a different location)</a:t>
            </a:r>
          </a:p>
          <a:p>
            <a:pPr lvl="1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          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 mv –R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mydirectorybk10sep13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(renaming directories name )</a:t>
            </a:r>
          </a:p>
          <a:p>
            <a:pPr lvl="1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mv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–R 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/home/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/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(moving directory and sub directories inside to a   </a:t>
            </a:r>
          </a:p>
          <a:p>
            <a:pPr lvl="1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different location)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 mv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–R 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 /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home/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/mydirbk4sep13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moving directory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and sub directories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inside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to a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different location and will</a:t>
            </a:r>
          </a:p>
          <a:p>
            <a:pPr lvl="1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rename it as well)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5" name="Picture 14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124200"/>
            <a:ext cx="533400" cy="533400"/>
          </a:xfrm>
          <a:prstGeom prst="rect">
            <a:avLst/>
          </a:prstGeom>
        </p:spPr>
      </p:pic>
      <p:pic>
        <p:nvPicPr>
          <p:cNvPr id="16" name="Picture 15" descr="folder-icon-512x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038600"/>
            <a:ext cx="457200" cy="457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200" y="5071408"/>
            <a:ext cx="9067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rm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-it is used to delete a file or directory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rm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(delete 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)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</a:p>
          <a:p>
            <a:pPr lvl="1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   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rm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–R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(delete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and sub directories + files inside )</a:t>
            </a:r>
          </a:p>
          <a:p>
            <a:pPr lvl="1"/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8" name="Picture 17" descr="delete_file_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5562600"/>
            <a:ext cx="381000" cy="381000"/>
          </a:xfrm>
          <a:prstGeom prst="rect">
            <a:avLst/>
          </a:prstGeom>
        </p:spPr>
      </p:pic>
      <p:pic>
        <p:nvPicPr>
          <p:cNvPr id="19" name="Picture 18" descr="Open Folder Delet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00" y="5867400"/>
            <a:ext cx="457200" cy="457200"/>
          </a:xfrm>
          <a:prstGeom prst="rect">
            <a:avLst/>
          </a:prstGeom>
        </p:spPr>
      </p:pic>
      <p:pic>
        <p:nvPicPr>
          <p:cNvPr id="20" name="Picture 19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533400" cy="533400"/>
          </a:xfrm>
          <a:prstGeom prst="rect">
            <a:avLst/>
          </a:prstGeom>
        </p:spPr>
      </p:pic>
      <p:pic>
        <p:nvPicPr>
          <p:cNvPr id="21" name="Picture 20" descr="folder-icon-512x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0574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229600" cy="6324599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List down files and directories </a:t>
            </a:r>
          </a:p>
          <a:p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ls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=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list down all the files and directories.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ls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–a  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=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It will list down all hidden the files and directories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ls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–la 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=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It will list down all hidden the files and directories in detail</a:t>
            </a: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109728" indent="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371600" y="1371600"/>
            <a:ext cx="51054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bin  dev  home  lib  etc 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myhomedirbk17oct2013.tar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371600" y="2667000"/>
            <a:ext cx="51054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.profile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.login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bin  dev  home  lib  etc 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myhomedirbk17oct2013.tar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295400" y="3962400"/>
            <a:ext cx="6172200" cy="990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300" dirty="0" smtClean="0">
                <a:solidFill>
                  <a:schemeClr val="tx1"/>
                </a:solidFill>
              </a:rPr>
              <a:t>-</a:t>
            </a:r>
            <a:r>
              <a:rPr lang="en-US" sz="1300" dirty="0" err="1" smtClean="0">
                <a:solidFill>
                  <a:schemeClr val="tx1"/>
                </a:solidFill>
              </a:rPr>
              <a:t>rwxrwxrw</a:t>
            </a:r>
            <a:r>
              <a:rPr lang="en-US" sz="1300" dirty="0" smtClean="0">
                <a:solidFill>
                  <a:schemeClr val="tx1"/>
                </a:solidFill>
              </a:rPr>
              <a:t>-     1     root       </a:t>
            </a:r>
            <a:r>
              <a:rPr lang="en-US" sz="1300" dirty="0" err="1" smtClean="0">
                <a:solidFill>
                  <a:schemeClr val="tx1"/>
                </a:solidFill>
              </a:rPr>
              <a:t>root</a:t>
            </a:r>
            <a:r>
              <a:rPr lang="en-US" sz="1300" dirty="0" smtClean="0">
                <a:solidFill>
                  <a:schemeClr val="tx1"/>
                </a:solidFill>
              </a:rPr>
              <a:t>     5 </a:t>
            </a:r>
            <a:r>
              <a:rPr lang="en-US" sz="1300" dirty="0" err="1" smtClean="0">
                <a:solidFill>
                  <a:schemeClr val="tx1"/>
                </a:solidFill>
              </a:rPr>
              <a:t>aug</a:t>
            </a:r>
            <a:r>
              <a:rPr lang="en-US" sz="1300" dirty="0" smtClean="0">
                <a:solidFill>
                  <a:schemeClr val="tx1"/>
                </a:solidFill>
              </a:rPr>
              <a:t> 2008    17:34        .profile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1300" dirty="0" err="1" smtClean="0">
                <a:solidFill>
                  <a:schemeClr val="tx1"/>
                </a:solidFill>
              </a:rPr>
              <a:t>drwxrw-rw</a:t>
            </a:r>
            <a:r>
              <a:rPr lang="en-US" sz="1300" dirty="0" smtClean="0">
                <a:solidFill>
                  <a:schemeClr val="tx1"/>
                </a:solidFill>
              </a:rPr>
              <a:t>-     2     root       </a:t>
            </a:r>
            <a:r>
              <a:rPr lang="en-US" sz="1300" dirty="0" err="1" smtClean="0">
                <a:solidFill>
                  <a:schemeClr val="tx1"/>
                </a:solidFill>
              </a:rPr>
              <a:t>root</a:t>
            </a:r>
            <a:r>
              <a:rPr lang="en-US" sz="1300" dirty="0" smtClean="0">
                <a:solidFill>
                  <a:schemeClr val="tx1"/>
                </a:solidFill>
              </a:rPr>
              <a:t>     8 </a:t>
            </a:r>
            <a:r>
              <a:rPr lang="en-US" sz="1300" dirty="0" err="1" smtClean="0">
                <a:solidFill>
                  <a:schemeClr val="tx1"/>
                </a:solidFill>
              </a:rPr>
              <a:t>aug</a:t>
            </a:r>
            <a:r>
              <a:rPr lang="en-US" sz="1300" dirty="0" smtClean="0">
                <a:solidFill>
                  <a:schemeClr val="tx1"/>
                </a:solidFill>
              </a:rPr>
              <a:t> 2010    12:34        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</a:rPr>
              <a:t>bin 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1300" dirty="0" smtClean="0">
                <a:solidFill>
                  <a:schemeClr val="tx1"/>
                </a:solidFill>
              </a:rPr>
              <a:t>-r—r—r--        1     </a:t>
            </a:r>
            <a:r>
              <a:rPr lang="en-US" sz="1300" dirty="0" err="1" smtClean="0">
                <a:solidFill>
                  <a:schemeClr val="tx1"/>
                </a:solidFill>
              </a:rPr>
              <a:t>usman</a:t>
            </a:r>
            <a:r>
              <a:rPr lang="en-US" sz="1300" dirty="0" smtClean="0">
                <a:solidFill>
                  <a:schemeClr val="tx1"/>
                </a:solidFill>
              </a:rPr>
              <a:t>   </a:t>
            </a:r>
            <a:r>
              <a:rPr lang="en-US" sz="1300" dirty="0" err="1" smtClean="0">
                <a:solidFill>
                  <a:schemeClr val="tx1"/>
                </a:solidFill>
              </a:rPr>
              <a:t>ali</a:t>
            </a:r>
            <a:r>
              <a:rPr lang="en-US" sz="1300" dirty="0" smtClean="0">
                <a:solidFill>
                  <a:schemeClr val="tx1"/>
                </a:solidFill>
              </a:rPr>
              <a:t>        14 sep 2005  05:12        </a:t>
            </a:r>
            <a:r>
              <a:rPr lang="en-US" sz="1300" dirty="0" err="1" smtClean="0">
                <a:solidFill>
                  <a:schemeClr val="tx1"/>
                </a:solidFill>
              </a:rPr>
              <a:t>Myfilea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907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533401"/>
            <a:ext cx="9753600" cy="739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Creating files and directories+ special characters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file* 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-It will remove all the files starting from the name file no matter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how lengthy there name is, will remove file1, file111, fileabc43er,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fileg</a:t>
            </a:r>
            <a:endParaRPr lang="en-US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* is a meta character which has a special meaning behind it (meaning every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thing) 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file?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-It will remove all the files starting from the name file and just one more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extra character in the name, will remove file1,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fileB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filec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, file8.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? again is a meta character which has a special meaning behind it (meaning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just one character or letter), it acts like a fill in the blank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f?l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?  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-It will remove all the files starting with the first letter f and the second may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be any character/number ,third letter must be l and fourth may be any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character/number f just one more, will remove file, fBl2, f5l7, f9le, f3lg.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? again is a meta character which has a special meaning behind it (meaning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just one character or letter), it acts like a fill in the blank, in this example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there are two fill in the blanks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touch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-It will create an empty file,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e.g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touch 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mynewfile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mkdir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-It will create a directory ,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e.g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mkdir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mydir32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lvl="3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</a:t>
            </a: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534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         Commands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304800" cy="304800"/>
          </a:xfrm>
          <a:prstGeom prst="rect">
            <a:avLst/>
          </a:prstGeom>
        </p:spPr>
      </p:pic>
      <p:pic>
        <p:nvPicPr>
          <p:cNvPr id="6" name="Picture 5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304800" cy="304800"/>
          </a:xfrm>
          <a:prstGeom prst="rect">
            <a:avLst/>
          </a:prstGeom>
        </p:spPr>
      </p:pic>
      <p:pic>
        <p:nvPicPr>
          <p:cNvPr id="7" name="Picture 6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352800"/>
            <a:ext cx="304800" cy="304800"/>
          </a:xfrm>
          <a:prstGeom prst="rect">
            <a:avLst/>
          </a:prstGeom>
        </p:spPr>
      </p:pic>
      <p:pic>
        <p:nvPicPr>
          <p:cNvPr id="10" name="Picture 9" descr="new_docu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953000"/>
            <a:ext cx="381000" cy="381000"/>
          </a:xfrm>
          <a:prstGeom prst="rect">
            <a:avLst/>
          </a:prstGeom>
        </p:spPr>
      </p:pic>
      <p:pic>
        <p:nvPicPr>
          <p:cNvPr id="11" name="Picture 10" descr="free-icon-design-set-folder-ad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3700" y="5715000"/>
            <a:ext cx="673100" cy="47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0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533401"/>
            <a:ext cx="9296400" cy="739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Back to user Home directory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When ever a new user is created, UNIX will automatically create a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folder by exact user name on the path /home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cd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                 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To move and to go into the home directory of a user. If user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is on the path /home/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and he want to go to his home directory which 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will be /home/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then he will type the command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cd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lvl="1">
              <a:buNone/>
            </a:pP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cd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$HOME  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To move and to go into the home directory of a user. If user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is on the path /home/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and he want to go to his home directory which 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will be /home/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then he will type the command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cd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$HOME</a:t>
            </a:r>
          </a:p>
          <a:p>
            <a:pPr lvl="1">
              <a:buNone/>
            </a:pP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cd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~                  -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To move and to go into the home directory of a user. If user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is on the path /home/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and he want to go to his home directory which 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will be /home/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then he will type the command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cd ~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d ..            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-it will go one step back. Moving back one step in the directory structure.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wd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-it will show and print on the screen your present working directory path.</a:t>
            </a:r>
          </a:p>
          <a:p>
            <a:pPr marL="393192" lvl="1" indent="0"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meaning where you are your current position in the directory structure.     </a:t>
            </a:r>
          </a:p>
          <a:p>
            <a:pPr lvl="1">
              <a:buNone/>
            </a:pP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534400" cy="14478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Commands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home-folder-icon-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52400"/>
            <a:ext cx="1373441" cy="1192605"/>
          </a:xfrm>
          <a:prstGeom prst="rect">
            <a:avLst/>
          </a:prstGeom>
        </p:spPr>
      </p:pic>
      <p:pic>
        <p:nvPicPr>
          <p:cNvPr id="5" name="Picture 4" descr="061157-blue-jelly-icon-people-things-people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0"/>
            <a:ext cx="1524000" cy="1524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705600" y="1219200"/>
            <a:ext cx="304800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324600" y="1219200"/>
            <a:ext cx="304800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943600" y="1219200"/>
            <a:ext cx="304800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62600" y="1219200"/>
            <a:ext cx="304800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248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chemeClr val="bg2">
                    <a:lumMod val="50000"/>
                  </a:schemeClr>
                </a:solidFill>
              </a:rPr>
              <a:t>Chapter  0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A quick start into the UNIX </a:t>
            </a:r>
            <a:r>
              <a:rPr lang="en-US" sz="4900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peration System</a:t>
            </a: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914400"/>
            <a:ext cx="1717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man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date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029200"/>
            <a:ext cx="7468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Out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put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Will display complete manuals how to use the date command ‘the 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date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command is used to show or set system date and time’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Content Placeholder 6" descr="man dat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47800"/>
            <a:ext cx="5798981" cy="3657600"/>
          </a:xfrm>
        </p:spPr>
      </p:pic>
      <p:sp>
        <p:nvSpPr>
          <p:cNvPr id="6" name="TextBox 5"/>
          <p:cNvSpPr txBox="1"/>
          <p:nvPr/>
        </p:nvSpPr>
        <p:spPr>
          <a:xfrm>
            <a:off x="4495800" y="6019800"/>
            <a:ext cx="3307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UNIX manuals are also kept on 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usr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/share/doc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650" y="6038850"/>
            <a:ext cx="5143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533401"/>
            <a:ext cx="9296400" cy="739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Some important commands of this chapter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whereis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                 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-It will find out the command and its documents on the entire  </a:t>
            </a:r>
          </a:p>
          <a:p>
            <a:pPr marL="393192" lvl="1" indent="0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file system and will display the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ourput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along with the path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e.g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whereis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fdisk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err="1">
                <a:solidFill>
                  <a:schemeClr val="bg2">
                    <a:lumMod val="25000"/>
                  </a:schemeClr>
                </a:solidFill>
              </a:rPr>
              <a:t>w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hatis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 date                       -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It will display the important options and how date command  </a:t>
            </a:r>
          </a:p>
          <a:p>
            <a:pPr marL="393192" lvl="1" indent="0">
              <a:buNone/>
            </a:pPr>
            <a:r>
              <a:rPr lang="en-US" sz="1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work with different options, basically it is a help command.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whoami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-It will display a persons current user id 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an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ls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|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-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Pspr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-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his is the combination of 2 commands by a piping ‘|’  </a:t>
            </a:r>
          </a:p>
          <a:p>
            <a:pPr marL="393192" lvl="1" indent="0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it will print out the manuals of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ls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command from the </a:t>
            </a:r>
          </a:p>
          <a:p>
            <a:pPr marL="393192" lvl="1" indent="0"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Printer naming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spr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which is on a network.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cal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-To open up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calandar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write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-This command is used to send messages to others , useful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Chat application.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Ctrl+d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is used to send a message.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In order to communicate , both end users should accept  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messages by tying ‘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mesg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y’. If ‘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mesg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n’ is set by a use  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then no one can send him/her messages except the 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super user/root user/system admin. </a:t>
            </a: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lvl="3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</a:t>
            </a: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534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Commands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533401"/>
            <a:ext cx="9296400" cy="739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alias commands “nickname”</a:t>
            </a:r>
          </a:p>
          <a:p>
            <a:pPr marL="393192" lvl="1" indent="0"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lias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-To give a short name to a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command ‘nickname’ so 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next time instead of typing a lengthy name , just type the  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alias and command will execute .Typing just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alias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will print </a:t>
            </a: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all the current alias. </a:t>
            </a:r>
          </a:p>
          <a:p>
            <a:pPr lvl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lias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dt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=‘date’      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-A new alias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is created , now instead of typing date only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dt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93192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will print the current date and time on the screen.</a:t>
            </a:r>
          </a:p>
          <a:p>
            <a:pPr lvl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u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nalias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-It will take away the nick name or the short name.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lvl="3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</a:t>
            </a: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534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Commands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699780"/>
            <a:ext cx="2807547" cy="17866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727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Founder  </a:t>
            </a:r>
          </a:p>
          <a:p>
            <a:pPr lvl="1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Names: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hlinkClick r:id="rId2" tooltip="Ken Thompson"/>
              </a:rPr>
              <a:t>Ken Thompson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hlinkClick r:id="rId3" tooltip="Dennis Ritchie"/>
              </a:rPr>
              <a:t>Dennis Ritchie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hlinkClick r:id="rId4" tooltip="Brian Kernighan"/>
              </a:rPr>
              <a:t>Brian Kernighan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hlinkClick r:id="rId5" tooltip="Douglas McIlroy"/>
              </a:rPr>
              <a:t>Douglas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hlinkClick r:id="rId5" tooltip="Douglas McIlroy"/>
              </a:rPr>
              <a:t>  </a:t>
            </a:r>
          </a:p>
          <a:p>
            <a:pPr marL="393192" lvl="1" indent="0" algn="ctr">
              <a:lnSpc>
                <a:spcPct val="150000"/>
              </a:lnSpc>
              <a:buNone/>
            </a:pPr>
            <a:r>
              <a:rPr lang="en-US" sz="1800" u="sng" dirty="0" err="1" smtClean="0">
                <a:solidFill>
                  <a:schemeClr val="bg2">
                    <a:lumMod val="50000"/>
                  </a:schemeClr>
                </a:solidFill>
                <a:hlinkClick r:id="rId5" tooltip="Douglas McIlroy"/>
              </a:rPr>
              <a:t>McIlroy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hlinkClick r:id="rId6" tooltip="Michael Lesk"/>
              </a:rPr>
              <a:t>Michael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hlinkClick r:id="rId6" tooltip="Michael Lesk"/>
              </a:rPr>
              <a:t>Lesk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hlinkClick r:id="rId7" tooltip="Joe Ossanna"/>
              </a:rPr>
              <a:t>Joe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7" tooltip="Joe Ossanna"/>
              </a:rPr>
              <a:t>Ossanna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ompany:  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hlinkClick r:id="rId8" tooltip="American Telephone &amp; Telegraph"/>
              </a:rPr>
              <a:t>AT&amp;T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 employees at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hlinkClick r:id="rId9" tooltip="Bell Labs"/>
              </a:rPr>
              <a:t>Bell Labs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including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Year of introduction:  1969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UNIX Coding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Language:  C/C++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Introduction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069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                     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	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UNIX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2170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2932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32004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1981200"/>
            <a:ext cx="1064715" cy="2966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r>
              <a:rPr lang="en-US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LPR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3" name="Picture 22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057400"/>
            <a:ext cx="476250" cy="381000"/>
          </a:xfrm>
          <a:prstGeom prst="rect">
            <a:avLst/>
          </a:prstGeom>
        </p:spPr>
      </p:pic>
      <p:pic>
        <p:nvPicPr>
          <p:cNvPr id="24" name="Picture 23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14800"/>
            <a:ext cx="476250" cy="381000"/>
          </a:xfrm>
          <a:prstGeom prst="rect">
            <a:avLst/>
          </a:prstGeom>
        </p:spPr>
      </p:pic>
      <p:pic>
        <p:nvPicPr>
          <p:cNvPr id="25" name="Picture 24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657600"/>
            <a:ext cx="476250" cy="381000"/>
          </a:xfrm>
          <a:prstGeom prst="rect">
            <a:avLst/>
          </a:prstGeom>
        </p:spPr>
      </p:pic>
      <p:pic>
        <p:nvPicPr>
          <p:cNvPr id="26" name="Picture 25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276600"/>
            <a:ext cx="476250" cy="381000"/>
          </a:xfrm>
          <a:prstGeom prst="rect">
            <a:avLst/>
          </a:prstGeom>
        </p:spPr>
      </p:pic>
      <p:pic>
        <p:nvPicPr>
          <p:cNvPr id="27" name="Picture 26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819400"/>
            <a:ext cx="476250" cy="381000"/>
          </a:xfrm>
          <a:prstGeom prst="rect">
            <a:avLst/>
          </a:prstGeom>
        </p:spPr>
      </p:pic>
      <p:pic>
        <p:nvPicPr>
          <p:cNvPr id="28" name="Picture 27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438400"/>
            <a:ext cx="476250" cy="381000"/>
          </a:xfrm>
          <a:prstGeom prst="rect">
            <a:avLst/>
          </a:prstGeom>
        </p:spPr>
      </p:pic>
      <p:pic>
        <p:nvPicPr>
          <p:cNvPr id="29" name="Picture 28" descr="green-check-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4546600"/>
            <a:ext cx="609600" cy="4064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429000" y="1600200"/>
            <a:ext cx="263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Correct and incorrect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Structure of command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[{-}option(s)]     [command argument(s)]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-P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proposal.txt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UNIX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30099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020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687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18506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687094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40386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1176" y="4038600"/>
            <a:ext cx="2081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Option pointing towards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a printer name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247106" y="4076700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648200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Name of the printer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3886200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The file name which will be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Printed out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Structure of command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[{-}option(s)]   [{-}option argument(s)]   [command argument(s)]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-P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-n 3                  proposal.txt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UNIX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30099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020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847305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047706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18506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847305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049294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40386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1176" y="4038600"/>
            <a:ext cx="2081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Option pointing towards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a printer name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247106" y="4076700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648200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Name of the printer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8808" y="4038600"/>
            <a:ext cx="2460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Option use for number of copies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to be 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0608" y="3962400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The file name which will be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847306" y="4075906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01208" y="4648200"/>
            <a:ext cx="24144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Three copies will be printed out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Structure of command in some other shell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[{-}option(s)]   [{-}option argument(s)]   [command argument(s)]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-d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-n 3                  proposal.txt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UNIX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30099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020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847305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047706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18506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847305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049294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40386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1176" y="4038600"/>
            <a:ext cx="2081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Option pointing towards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a printer name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247106" y="4076700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648200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Name of the printer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8808" y="4038600"/>
            <a:ext cx="2460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Option use for number of copies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to be 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0608" y="3962400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The file name which will be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847306" y="4075906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01208" y="4648200"/>
            <a:ext cx="24144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Three copies will be printed out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Internet Connection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Wide area Connection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Local Area Connection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Stand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lone Connection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0886"/>
            <a:ext cx="8229600" cy="1208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CONNECTIONS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762000" y="2601686"/>
            <a:ext cx="8229600" cy="827314"/>
          </a:xfrm>
          <a:prstGeom prst="rect">
            <a:avLst/>
          </a:prstGeom>
        </p:spPr>
        <p:txBody>
          <a:bodyPr vert="horz" rtlCol="0" anchor="ctr">
            <a:normAutofit fontScale="7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Connection Requirements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4290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User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Password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Ip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address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Port some times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347357"/>
            <a:ext cx="515257" cy="386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57600"/>
            <a:ext cx="304800" cy="304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962400"/>
            <a:ext cx="382782" cy="3719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5" y="4267200"/>
            <a:ext cx="352425" cy="352425"/>
          </a:xfrm>
          <a:prstGeom prst="rect">
            <a:avLst/>
          </a:prstGeom>
        </p:spPr>
      </p:pic>
      <p:pic>
        <p:nvPicPr>
          <p:cNvPr id="12" name="Picture 11" descr="handshake-telecommuting-telework-noeboo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0544" y="152400"/>
            <a:ext cx="151257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9144000" cy="6019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Stand alone pc Requirements: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User (optional)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Password (optional) </a:t>
            </a:r>
          </a:p>
          <a:p>
            <a:pPr>
              <a:buNone/>
            </a:pP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Local Area Network pc Requirements: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User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Password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System name or IP address    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Wide area Network Pc Requirements: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User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Password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System name of IP address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Port number (optional, default ports ftp 21,telnet 23,ssh 22)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Session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Requirements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(log in and log out)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Keys-ic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3105" y="1981200"/>
            <a:ext cx="533095" cy="533095"/>
          </a:xfrm>
          <a:prstGeom prst="rect">
            <a:avLst/>
          </a:prstGeom>
        </p:spPr>
      </p:pic>
      <p:pic>
        <p:nvPicPr>
          <p:cNvPr id="7" name="Picture 6" descr="user_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600200"/>
            <a:ext cx="406400" cy="406400"/>
          </a:xfrm>
          <a:prstGeom prst="rect">
            <a:avLst/>
          </a:prstGeom>
        </p:spPr>
      </p:pic>
      <p:pic>
        <p:nvPicPr>
          <p:cNvPr id="8" name="Picture 7" descr="user_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2971800"/>
            <a:ext cx="406400" cy="406400"/>
          </a:xfrm>
          <a:prstGeom prst="rect">
            <a:avLst/>
          </a:prstGeom>
        </p:spPr>
      </p:pic>
      <p:pic>
        <p:nvPicPr>
          <p:cNvPr id="9" name="Picture 8" descr="Keys-ic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276600"/>
            <a:ext cx="533095" cy="533095"/>
          </a:xfrm>
          <a:prstGeom prst="rect">
            <a:avLst/>
          </a:prstGeom>
        </p:spPr>
      </p:pic>
      <p:pic>
        <p:nvPicPr>
          <p:cNvPr id="10" name="Picture 9" descr="i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67250" y="3581400"/>
            <a:ext cx="438150" cy="438150"/>
          </a:xfrm>
          <a:prstGeom prst="rect">
            <a:avLst/>
          </a:prstGeom>
        </p:spPr>
      </p:pic>
      <p:pic>
        <p:nvPicPr>
          <p:cNvPr id="11" name="Picture 10" descr="red-name-icon-256-x-25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29456" y="3505200"/>
            <a:ext cx="618744" cy="618744"/>
          </a:xfrm>
          <a:prstGeom prst="rect">
            <a:avLst/>
          </a:prstGeom>
        </p:spPr>
      </p:pic>
      <p:pic>
        <p:nvPicPr>
          <p:cNvPr id="12" name="Picture 11" descr="user_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4724400"/>
            <a:ext cx="406400" cy="406400"/>
          </a:xfrm>
          <a:prstGeom prst="rect">
            <a:avLst/>
          </a:prstGeom>
        </p:spPr>
      </p:pic>
      <p:pic>
        <p:nvPicPr>
          <p:cNvPr id="13" name="Picture 12" descr="Keys-ic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5029505"/>
            <a:ext cx="533095" cy="533095"/>
          </a:xfrm>
          <a:prstGeom prst="rect">
            <a:avLst/>
          </a:prstGeom>
        </p:spPr>
      </p:pic>
      <p:pic>
        <p:nvPicPr>
          <p:cNvPr id="14" name="Picture 13" descr="red-name-icon-256-x-25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8600" y="5181600"/>
            <a:ext cx="618744" cy="618744"/>
          </a:xfrm>
          <a:prstGeom prst="rect">
            <a:avLst/>
          </a:prstGeom>
        </p:spPr>
      </p:pic>
      <p:pic>
        <p:nvPicPr>
          <p:cNvPr id="15" name="Picture 14" descr="i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5257800"/>
            <a:ext cx="438150" cy="438150"/>
          </a:xfrm>
          <a:prstGeom prst="rect">
            <a:avLst/>
          </a:prstGeom>
        </p:spPr>
      </p:pic>
      <p:pic>
        <p:nvPicPr>
          <p:cNvPr id="16" name="Picture 15" descr="por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24800" y="5562600"/>
            <a:ext cx="533400" cy="533400"/>
          </a:xfrm>
          <a:prstGeom prst="rect">
            <a:avLst/>
          </a:prstGeom>
        </p:spPr>
      </p:pic>
      <p:pic>
        <p:nvPicPr>
          <p:cNvPr id="17" name="Picture 16" descr="handshake-telecommuting-telework-noeboo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0544" y="152400"/>
            <a:ext cx="151257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1857</TotalTime>
  <Words>2159</Words>
  <Application>Microsoft Office PowerPoint</Application>
  <PresentationFormat>On-screen Show (4:3)</PresentationFormat>
  <Paragraphs>435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Welcome to Unix  The Textbook  Second Edition </vt:lpstr>
      <vt:lpstr>Chapter  0 A quick start into the UNIX Operation System</vt:lpstr>
      <vt:lpstr>Introduction </vt:lpstr>
      <vt:lpstr>Structure of UNIX Command All UNIX commands are case sensitive and only small caps run</vt:lpstr>
      <vt:lpstr>Structure of UNIX Command All UNIX commands are case sensitive and only small caps run</vt:lpstr>
      <vt:lpstr>Structure of UNIX Command All UNIX commands are case sensitive and only small caps run</vt:lpstr>
      <vt:lpstr>Structure of UNIX Command All UNIX commands are case sensitive and only small caps run</vt:lpstr>
      <vt:lpstr>CONNECTIONS </vt:lpstr>
      <vt:lpstr> Session Requirements  (log in and log out) </vt:lpstr>
      <vt:lpstr>CONNECTIONS </vt:lpstr>
      <vt:lpstr>CONNECTIONS </vt:lpstr>
      <vt:lpstr>UNIX File System</vt:lpstr>
      <vt:lpstr>Directory structure </vt:lpstr>
      <vt:lpstr>To View The Contents of The File</vt:lpstr>
      <vt:lpstr>To View The Contents of The File</vt:lpstr>
      <vt:lpstr>Some Basic Commands All UNIX commands are case sensative and only small caps run</vt:lpstr>
      <vt:lpstr>Some basic commands </vt:lpstr>
      <vt:lpstr>                Commands  </vt:lpstr>
      <vt:lpstr>Commands  </vt:lpstr>
      <vt:lpstr>Some Basic Commands All UNIX commands are case sensitive and only small caps run</vt:lpstr>
      <vt:lpstr>Commands  </vt:lpstr>
      <vt:lpstr>Commands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haroon</dc:creator>
  <cp:lastModifiedBy>Haroon Hadar</cp:lastModifiedBy>
  <cp:revision>561</cp:revision>
  <dcterms:created xsi:type="dcterms:W3CDTF">2013-08-27T10:07:26Z</dcterms:created>
  <dcterms:modified xsi:type="dcterms:W3CDTF">2013-09-22T04:52:48Z</dcterms:modified>
</cp:coreProperties>
</file>