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1"/>
  </p:handoutMasterIdLst>
  <p:sldIdLst>
    <p:sldId id="256" r:id="rId2"/>
    <p:sldId id="271" r:id="rId3"/>
    <p:sldId id="273" r:id="rId4"/>
    <p:sldId id="272" r:id="rId5"/>
    <p:sldId id="274" r:id="rId6"/>
    <p:sldId id="259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9893300" cy="67437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75" y="0"/>
            <a:ext cx="428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5563"/>
            <a:ext cx="428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3875" y="6405563"/>
            <a:ext cx="428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66C24D3-6967-456D-A539-297AB6F3814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26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128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1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41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419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1420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1421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6614DAF-E3B6-45BF-8EE6-AE00875F53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EA752-033C-4FED-AA16-6A108065E77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C7AA7-78B3-42AC-804B-81E76F51110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823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341438"/>
            <a:ext cx="4194175" cy="4757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19417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95713"/>
            <a:ext cx="4194175" cy="2303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865AAD22-A35E-4720-935D-B85880C27E3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823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341438"/>
            <a:ext cx="4194175" cy="4757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194175" cy="4757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075D57B-831F-4DA0-B731-2B2156F7F5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AE098-6864-4606-B3BF-9414C53225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3DB2A-F865-4936-AEA1-C95829E205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41438"/>
            <a:ext cx="4194175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194175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F8245-E0BA-4B80-A0ED-CE0A1692D42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608B3-B84B-4A3A-BD8F-491382105A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71375-78C2-49FE-B133-F3DA85BDB50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94A5-B184-43BE-BE8E-54C55C0ACA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E9B5D-72AC-4B29-A427-465D9E86037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C29AA-4F92-4E17-B787-AD2C592E6F2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9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Arial" charset="0"/>
              </a:defRPr>
            </a:lvl1pPr>
          </a:lstStyle>
          <a:p>
            <a:fld id="{65838A81-2B42-4C08-8229-638B139F721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9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341438"/>
            <a:ext cx="8540750" cy="475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kumimoji="1" sz="28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Chapter 13</a:t>
            </a:r>
            <a:br>
              <a:rPr lang="en-US" altLang="zh-TW"/>
            </a:br>
            <a:r>
              <a:rPr lang="en-US" altLang="zh-TW"/>
              <a:t>Combining Media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HTML and Hypermedia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Link: href attribute</a:t>
            </a:r>
          </a:p>
          <a:p>
            <a:r>
              <a:rPr lang="en-US" altLang="zh-TW"/>
              <a:t>Helper applications</a:t>
            </a:r>
          </a:p>
          <a:p>
            <a:r>
              <a:rPr lang="en-US" altLang="zh-TW"/>
              <a:t>Plug-in</a:t>
            </a:r>
          </a:p>
          <a:p>
            <a:r>
              <a:rPr lang="en-US" altLang="zh-TW"/>
              <a:t>OBJECT: HTML 4.0, preferred way</a:t>
            </a:r>
          </a:p>
          <a:p>
            <a:r>
              <a:rPr lang="en-US" altLang="zh-TW"/>
              <a:t>IMG: previous version</a:t>
            </a:r>
          </a:p>
          <a:p>
            <a:r>
              <a:rPr lang="en-US" altLang="zh-TW"/>
              <a:t>Netscape: EMBED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OBJECT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OBJECT has content.</a:t>
            </a:r>
          </a:p>
          <a:p>
            <a:pPr lvl="1"/>
            <a:r>
              <a:rPr lang="en-US" altLang="zh-TW"/>
              <a:t>The content is displayed only user agent is unable to display the object.</a:t>
            </a:r>
          </a:p>
          <a:p>
            <a:pPr lvl="1"/>
            <a:r>
              <a:rPr lang="en-US" altLang="zh-TW"/>
              <a:t>P. 422, movie clip</a:t>
            </a:r>
          </a:p>
          <a:p>
            <a:pPr lvl="1"/>
            <a:r>
              <a:rPr lang="en-US" altLang="zh-TW"/>
              <a:t>Support arbitrary media</a:t>
            </a:r>
          </a:p>
          <a:p>
            <a:pPr lvl="1"/>
            <a:r>
              <a:rPr lang="en-US" altLang="zh-TW"/>
              <a:t>PARAM, name and vale, p.423</a:t>
            </a:r>
          </a:p>
          <a:p>
            <a:pPr lvl="2"/>
            <a:r>
              <a:rPr lang="en-US" altLang="zh-TW"/>
              <a:t>Controller = false, autoplay=true, loop=true</a:t>
            </a:r>
          </a:p>
          <a:p>
            <a:pPr lvl="1">
              <a:buFont typeface="Wingdings" pitchFamily="2" charset="2"/>
              <a:buNone/>
            </a:pPr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Links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 element with a </a:t>
            </a:r>
            <a:r>
              <a:rPr lang="en-US" altLang="zh-TW">
                <a:solidFill>
                  <a:srgbClr val="FF0066"/>
                </a:solidFill>
              </a:rPr>
              <a:t>href</a:t>
            </a:r>
            <a:r>
              <a:rPr lang="en-US" altLang="zh-TW"/>
              <a:t> attribute</a:t>
            </a:r>
          </a:p>
          <a:p>
            <a:r>
              <a:rPr lang="en-US" altLang="zh-TW"/>
              <a:t>Image map: an image containing ‘hot’ areas</a:t>
            </a:r>
          </a:p>
          <a:p>
            <a:pPr lvl="1"/>
            <a:r>
              <a:rPr lang="en-US" altLang="zh-TW"/>
              <a:t>Shape: rect, circle, poly</a:t>
            </a:r>
          </a:p>
          <a:p>
            <a:pPr lvl="1"/>
            <a:r>
              <a:rPr lang="en-US" altLang="zh-TW"/>
              <a:t>P. 424</a:t>
            </a:r>
          </a:p>
          <a:p>
            <a:pPr>
              <a:buFont typeface="Arial" charset="0"/>
              <a:buNone/>
            </a:pPr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Synchronization-based presentations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Pure hypermedia: no temporal structure</a:t>
            </a:r>
          </a:p>
          <a:p>
            <a:pPr>
              <a:lnSpc>
                <a:spcPct val="90000"/>
              </a:lnSpc>
            </a:pPr>
            <a:r>
              <a:rPr lang="en-US" altLang="zh-TW"/>
              <a:t>Timelines for authoring</a:t>
            </a:r>
          </a:p>
          <a:p>
            <a:pPr>
              <a:lnSpc>
                <a:spcPct val="90000"/>
              </a:lnSpc>
            </a:pPr>
            <a:r>
              <a:rPr lang="en-US" altLang="zh-TW"/>
              <a:t>Slide show packages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Transitions: wipes, dissolves, ripples, page turns </a:t>
            </a:r>
          </a:p>
          <a:p>
            <a:pPr>
              <a:lnSpc>
                <a:spcPct val="90000"/>
              </a:lnSpc>
            </a:pPr>
            <a:r>
              <a:rPr lang="en-US" altLang="zh-TW"/>
              <a:t>Timeline-based multimedia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More complex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Macromedia Director</a:t>
            </a:r>
          </a:p>
          <a:p>
            <a:pPr lvl="3">
              <a:lnSpc>
                <a:spcPct val="90000"/>
              </a:lnSpc>
            </a:pPr>
            <a:r>
              <a:rPr lang="en-US" altLang="zh-TW"/>
              <a:t>Cast, Cast members, Score</a:t>
            </a:r>
          </a:p>
          <a:p>
            <a:pPr lvl="3">
              <a:lnSpc>
                <a:spcPct val="90000"/>
              </a:lnSpc>
            </a:pPr>
            <a:r>
              <a:rPr lang="en-US" altLang="zh-TW"/>
              <a:t>Sprites can be animated using key frames.</a:t>
            </a:r>
          </a:p>
          <a:p>
            <a:pPr lvl="3">
              <a:lnSpc>
                <a:spcPct val="90000"/>
              </a:lnSpc>
            </a:pPr>
            <a:r>
              <a:rPr lang="en-US" altLang="zh-TW"/>
              <a:t>Sprite properties can be animated.</a:t>
            </a:r>
          </a:p>
          <a:p>
            <a:pPr lvl="3"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SMIL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Synchronized Multimedia Integration Language</a:t>
            </a:r>
          </a:p>
          <a:p>
            <a:r>
              <a:rPr lang="en-US" altLang="zh-TW"/>
              <a:t>Text-based language, no special authoring tool</a:t>
            </a:r>
          </a:p>
          <a:p>
            <a:r>
              <a:rPr lang="en-US" altLang="zh-TW"/>
              <a:t>SMIL 1.0, 1998</a:t>
            </a:r>
          </a:p>
          <a:p>
            <a:r>
              <a:rPr lang="en-US" altLang="zh-TW"/>
              <a:t>RealPlayer G2, QuickTime 4.1</a:t>
            </a:r>
          </a:p>
          <a:p>
            <a:r>
              <a:rPr lang="en-US" altLang="zh-TW"/>
              <a:t>Defined XML DTD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SMIL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341438"/>
            <a:ext cx="5710238" cy="4757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/>
              <a:t>Layout elements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Absolute positioning</a:t>
            </a:r>
          </a:p>
          <a:p>
            <a:pPr lvl="1">
              <a:lnSpc>
                <a:spcPct val="80000"/>
              </a:lnSpc>
            </a:pPr>
            <a:r>
              <a:rPr lang="en-US" altLang="zh-TW" sz="2000"/>
              <a:t>SMIL basic layout language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Region attribute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&lt;par&gt;, &lt;seq&gt;, p.428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Clock value, h:m:s.ms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Indefinite, dur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Figs. 13.3-4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Id(element-id)(time-value), p.431</a:t>
            </a:r>
          </a:p>
          <a:p>
            <a:pPr>
              <a:lnSpc>
                <a:spcPct val="80000"/>
              </a:lnSpc>
            </a:pPr>
            <a:r>
              <a:rPr lang="en-US" altLang="zh-TW" sz="2400"/>
              <a:t>Repeat </a:t>
            </a:r>
          </a:p>
          <a:p>
            <a:pPr>
              <a:lnSpc>
                <a:spcPct val="80000"/>
              </a:lnSpc>
            </a:pPr>
            <a:endParaRPr lang="en-US" altLang="zh-TW" sz="2400"/>
          </a:p>
          <a:p>
            <a:pPr>
              <a:lnSpc>
                <a:spcPct val="80000"/>
              </a:lnSpc>
            </a:pPr>
            <a:endParaRPr lang="en-US" altLang="zh-TW" sz="2400"/>
          </a:p>
          <a:p>
            <a:pPr>
              <a:lnSpc>
                <a:spcPct val="80000"/>
              </a:lnSpc>
            </a:pPr>
            <a:endParaRPr lang="en-US" altLang="zh-TW" sz="2400"/>
          </a:p>
          <a:p>
            <a:pPr>
              <a:lnSpc>
                <a:spcPct val="80000"/>
              </a:lnSpc>
            </a:pPr>
            <a:endParaRPr lang="en-US" altLang="zh-TW" sz="240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732588" y="981075"/>
          <a:ext cx="2251075" cy="2376488"/>
        </p:xfrm>
        <a:graphic>
          <a:graphicData uri="http://schemas.openxmlformats.org/presentationml/2006/ole">
            <p:oleObj spid="_x0000_s24580" name="PhotoImpact" r:id="rId3" imgW="1767544" imgH="1865222" progId="PI3.Image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732588" y="3789363"/>
          <a:ext cx="2249487" cy="2376487"/>
        </p:xfrm>
        <a:graphic>
          <a:graphicData uri="http://schemas.openxmlformats.org/presentationml/2006/ole">
            <p:oleObj spid="_x0000_s24582" name="PhotoImpact" r:id="rId4" imgW="1712834" imgH="1810516" progId="PI3.Image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SMIL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341438"/>
            <a:ext cx="6357938" cy="4757737"/>
          </a:xfrm>
        </p:spPr>
        <p:txBody>
          <a:bodyPr/>
          <a:lstStyle/>
          <a:p>
            <a:r>
              <a:rPr lang="en-US" altLang="zh-TW" sz="2800"/>
              <a:t>Soft sync, hard sync</a:t>
            </a:r>
          </a:p>
          <a:p>
            <a:pPr lvl="1"/>
            <a:r>
              <a:rPr lang="en-US" altLang="zh-TW" sz="2400"/>
              <a:t>13.5-8</a:t>
            </a:r>
          </a:p>
          <a:p>
            <a:r>
              <a:rPr lang="en-US" altLang="zh-TW" sz="2800"/>
              <a:t>SWITCH</a:t>
            </a:r>
          </a:p>
          <a:p>
            <a:pPr lvl="1"/>
            <a:r>
              <a:rPr lang="en-US" altLang="zh-TW" sz="2400"/>
              <a:t>P.435</a:t>
            </a:r>
          </a:p>
          <a:p>
            <a:pPr lvl="1"/>
            <a:r>
              <a:rPr lang="en-US" altLang="zh-TW" sz="2400"/>
              <a:t>Test attribute: system-bitrate</a:t>
            </a:r>
          </a:p>
          <a:p>
            <a:r>
              <a:rPr lang="en-US" altLang="zh-TW" sz="2800"/>
              <a:t>Uni-directional link, p. 436</a:t>
            </a:r>
          </a:p>
          <a:p>
            <a:r>
              <a:rPr lang="en-US" altLang="zh-TW" sz="2800"/>
              <a:t>Anchor = </a:t>
            </a:r>
            <a:r>
              <a:rPr lang="en-US" altLang="zh-TW" sz="2800">
                <a:solidFill>
                  <a:srgbClr val="FF0066"/>
                </a:solidFill>
              </a:rPr>
              <a:t>A</a:t>
            </a:r>
            <a:r>
              <a:rPr lang="en-US" altLang="zh-TW" sz="2800"/>
              <a:t> element in HTML</a:t>
            </a:r>
          </a:p>
          <a:p>
            <a:pPr lvl="1"/>
            <a:r>
              <a:rPr lang="en-US" altLang="zh-TW" sz="2400"/>
              <a:t>source or destination of hyperlink</a:t>
            </a:r>
          </a:p>
          <a:p>
            <a:pPr lvl="1"/>
            <a:r>
              <a:rPr lang="en-US" altLang="zh-TW" sz="2400"/>
              <a:t>P.440</a:t>
            </a:r>
          </a:p>
          <a:p>
            <a:pPr lvl="1"/>
            <a:endParaRPr lang="en-US" altLang="zh-TW" sz="2400"/>
          </a:p>
          <a:p>
            <a:pPr>
              <a:buFont typeface="Arial" charset="0"/>
              <a:buNone/>
            </a:pPr>
            <a:endParaRPr lang="en-US" altLang="zh-TW" sz="2800"/>
          </a:p>
          <a:p>
            <a:pPr>
              <a:buFont typeface="Arial" charset="0"/>
              <a:buNone/>
            </a:pPr>
            <a:endParaRPr lang="en-US" altLang="zh-TW" sz="2800"/>
          </a:p>
          <a:p>
            <a:endParaRPr lang="en-US" altLang="zh-TW" sz="2800"/>
          </a:p>
          <a:p>
            <a:pPr lvl="1"/>
            <a:endParaRPr lang="en-US" altLang="zh-TW" sz="240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443663" y="115888"/>
          <a:ext cx="2160587" cy="6597650"/>
        </p:xfrm>
        <a:graphic>
          <a:graphicData uri="http://schemas.openxmlformats.org/presentationml/2006/ole">
            <p:oleObj spid="_x0000_s25604" name="PhotoImpact" r:id="rId3" imgW="1654927" imgH="6970790" progId="PI3.Image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HTML +TIME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HTML, SMILL cannot be truly integrated</a:t>
            </a:r>
          </a:p>
          <a:p>
            <a:r>
              <a:rPr lang="en-US" altLang="zh-TW"/>
              <a:t>HTML+TIME</a:t>
            </a:r>
          </a:p>
          <a:p>
            <a:pPr lvl="1"/>
            <a:r>
              <a:rPr lang="en-US" altLang="zh-TW"/>
              <a:t>Timed Interactive Multimedia Extensions</a:t>
            </a:r>
          </a:p>
          <a:p>
            <a:r>
              <a:rPr lang="en-US" altLang="zh-TW"/>
              <a:t>Slide shows: adding sync to HTML</a:t>
            </a:r>
          </a:p>
          <a:p>
            <a:r>
              <a:rPr lang="en-US" altLang="zh-TW"/>
              <a:t>Extending HTML: goes against current trend</a:t>
            </a:r>
          </a:p>
          <a:p>
            <a:r>
              <a:rPr lang="en-US" altLang="zh-TW"/>
              <a:t>Temporal stylesheet</a:t>
            </a:r>
          </a:p>
          <a:p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Accessibility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Poor eyesight</a:t>
            </a:r>
          </a:p>
          <a:p>
            <a:pPr>
              <a:lnSpc>
                <a:spcPct val="90000"/>
              </a:lnSpc>
            </a:pPr>
            <a:r>
              <a:rPr lang="en-US" altLang="zh-TW"/>
              <a:t>Hard of hearing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Transcripts of speech and song lyrics can be provided</a:t>
            </a:r>
          </a:p>
          <a:p>
            <a:pPr>
              <a:lnSpc>
                <a:spcPct val="90000"/>
              </a:lnSpc>
            </a:pPr>
            <a:r>
              <a:rPr lang="en-US" altLang="zh-TW"/>
              <a:t>Textual form for a non-visual user agent</a:t>
            </a:r>
          </a:p>
          <a:p>
            <a:pPr>
              <a:lnSpc>
                <a:spcPct val="90000"/>
              </a:lnSpc>
            </a:pPr>
            <a:r>
              <a:rPr lang="en-US" altLang="zh-TW"/>
              <a:t>Not all authoring tools and formats provide much help, but HTML 4 has features designed to assist in making Web pages accessible to everybody.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Accessibility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alt</a:t>
            </a:r>
          </a:p>
          <a:p>
            <a:pPr>
              <a:lnSpc>
                <a:spcPct val="90000"/>
              </a:lnSpc>
            </a:pPr>
            <a:r>
              <a:rPr lang="en-US" altLang="zh-TW"/>
              <a:t>If a longer description of an image is required, the longdesc attribute can be set to its URL.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&lt;IMG SRC=“flower1.jpeg” usemap=“#image-map-1”</a:t>
            </a:r>
            <a:br>
              <a:rPr lang="en-US" altLang="zh-TW" sz="2400"/>
            </a:br>
            <a:r>
              <a:rPr lang="en-US" altLang="zh-TW" sz="2400"/>
              <a:t>alt=“Flower image map”</a:t>
            </a:r>
            <a:br>
              <a:rPr lang="en-US" altLang="zh-TW" sz="2400"/>
            </a:br>
            <a:r>
              <a:rPr lang="en-US" altLang="zh-TW" sz="2400"/>
              <a:t>longdesc=“flowermap.html”&gt;</a:t>
            </a:r>
          </a:p>
          <a:p>
            <a:pPr lvl="1">
              <a:lnSpc>
                <a:spcPct val="90000"/>
              </a:lnSpc>
            </a:pPr>
            <a:r>
              <a:rPr lang="en-US" altLang="zh-TW" sz="2000"/>
              <a:t>A text-based set of links to the same destinations as those offered by the image map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SMIL shares some of features in HTML</a:t>
            </a:r>
          </a:p>
          <a:p>
            <a:pPr lvl="1">
              <a:lnSpc>
                <a:spcPct val="90000"/>
              </a:lnSpc>
            </a:pPr>
            <a:r>
              <a:rPr lang="en-US" altLang="zh-TW" sz="2000"/>
              <a:t>All media elements support alt and longdesc attributes.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Key Points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41438"/>
            <a:ext cx="8540750" cy="5400675"/>
          </a:xfrm>
        </p:spPr>
        <p:txBody>
          <a:bodyPr/>
          <a:lstStyle/>
          <a:p>
            <a:r>
              <a:rPr lang="en-US" altLang="zh-TW"/>
              <a:t>There are two models for combining elements of different media types: </a:t>
            </a:r>
            <a:r>
              <a:rPr lang="en-US" altLang="zh-TW" b="1"/>
              <a:t>page-based</a:t>
            </a:r>
            <a:r>
              <a:rPr lang="en-US" altLang="zh-TW"/>
              <a:t> and </a:t>
            </a:r>
            <a:r>
              <a:rPr lang="en-US" altLang="zh-TW" b="1"/>
              <a:t>synchronization-based</a:t>
            </a:r>
            <a:r>
              <a:rPr lang="en-US" altLang="zh-TW"/>
              <a:t>. </a:t>
            </a:r>
          </a:p>
          <a:p>
            <a:r>
              <a:rPr lang="en-US" altLang="zh-TW" b="1"/>
              <a:t>Hypermedia</a:t>
            </a:r>
            <a:r>
              <a:rPr lang="en-US" altLang="zh-TW"/>
              <a:t> is a page-based model that generalizes hypertext to include other media types. The </a:t>
            </a:r>
            <a:r>
              <a:rPr lang="en-US" altLang="zh-TW" b="1"/>
              <a:t>World Wide Web</a:t>
            </a:r>
            <a:r>
              <a:rPr lang="en-US" altLang="zh-TW"/>
              <a:t> is an example of a hypermedia system.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Key Points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41438"/>
            <a:ext cx="8540750" cy="5400675"/>
          </a:xfrm>
        </p:spPr>
        <p:txBody>
          <a:bodyPr/>
          <a:lstStyle/>
          <a:p>
            <a:r>
              <a:rPr lang="en-US" altLang="zh-TW" sz="2800" b="1"/>
              <a:t>Helper applications</a:t>
            </a:r>
            <a:r>
              <a:rPr lang="en-US" altLang="zh-TW" sz="2800"/>
              <a:t> are used by Web browsers to display media types they cannot handle themselves. </a:t>
            </a:r>
            <a:r>
              <a:rPr lang="en-US" altLang="zh-TW" sz="2800" b="1"/>
              <a:t>Plug-ins</a:t>
            </a:r>
            <a:r>
              <a:rPr lang="en-US" altLang="zh-TW" sz="2800"/>
              <a:t> are used to extend the range of types that can be displayed within the browser environment. </a:t>
            </a:r>
          </a:p>
          <a:p>
            <a:r>
              <a:rPr lang="en-US" altLang="zh-TW" sz="2800"/>
              <a:t>The </a:t>
            </a:r>
            <a:r>
              <a:rPr lang="en-US" altLang="zh-TW" sz="2800" b="1"/>
              <a:t>object</a:t>
            </a:r>
            <a:r>
              <a:rPr lang="en-US" altLang="zh-TW" sz="2800"/>
              <a:t> element is provided for embedding arbitrary media in HTML 4 documents, but </a:t>
            </a:r>
            <a:r>
              <a:rPr lang="en-US" altLang="zh-TW" sz="2800" b="1"/>
              <a:t>img</a:t>
            </a:r>
            <a:r>
              <a:rPr lang="en-US" altLang="zh-TW" sz="2800"/>
              <a:t> and </a:t>
            </a:r>
            <a:r>
              <a:rPr lang="en-US" altLang="zh-TW" sz="2800" b="1"/>
              <a:t>embed</a:t>
            </a:r>
            <a:r>
              <a:rPr lang="en-US" altLang="zh-TW" sz="2800"/>
              <a:t> are more commonly used. </a:t>
            </a:r>
          </a:p>
          <a:p>
            <a:r>
              <a:rPr lang="en-US" altLang="zh-TW" sz="2800"/>
              <a:t>An </a:t>
            </a:r>
            <a:r>
              <a:rPr lang="en-US" altLang="zh-TW" sz="2800" b="1"/>
              <a:t>image map</a:t>
            </a:r>
            <a:r>
              <a:rPr lang="en-US" altLang="zh-TW" sz="2800"/>
              <a:t> is an image containing `hot' areas, which are associated with URLs. The </a:t>
            </a:r>
            <a:r>
              <a:rPr lang="en-US" altLang="zh-TW" sz="2800" b="1"/>
              <a:t>map</a:t>
            </a:r>
            <a:r>
              <a:rPr lang="en-US" altLang="zh-TW" sz="2800"/>
              <a:t> element performs the association.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Key Points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52513"/>
            <a:ext cx="8540750" cy="5689600"/>
          </a:xfrm>
        </p:spPr>
        <p:txBody>
          <a:bodyPr/>
          <a:lstStyle/>
          <a:p>
            <a:r>
              <a:rPr lang="en-US" altLang="zh-TW"/>
              <a:t>Multimedia can be organized in time using a </a:t>
            </a:r>
            <a:r>
              <a:rPr lang="en-US" altLang="zh-TW" b="1"/>
              <a:t>timeline</a:t>
            </a:r>
            <a:r>
              <a:rPr lang="en-US" altLang="zh-TW"/>
              <a:t>, as in Director. </a:t>
            </a:r>
          </a:p>
          <a:p>
            <a:r>
              <a:rPr lang="en-US" altLang="zh-TW" b="1"/>
              <a:t>SMIL (Synchronized Multimedia Integration Language)</a:t>
            </a:r>
            <a:r>
              <a:rPr lang="en-US" altLang="zh-TW"/>
              <a:t> is a tag-based language, derived from XML, for specifying the temporal structure of a presentation. </a:t>
            </a:r>
          </a:p>
          <a:p>
            <a:r>
              <a:rPr lang="en-US" altLang="zh-TW"/>
              <a:t>SMIL's </a:t>
            </a:r>
            <a:r>
              <a:rPr lang="en-US" altLang="zh-TW" b="1"/>
              <a:t>synchronization elements</a:t>
            </a:r>
            <a:r>
              <a:rPr lang="en-US" altLang="zh-TW"/>
              <a:t> include </a:t>
            </a:r>
            <a:r>
              <a:rPr lang="en-US" altLang="zh-TW" b="1"/>
              <a:t>par</a:t>
            </a:r>
            <a:r>
              <a:rPr lang="en-US" altLang="zh-TW"/>
              <a:t> for specifying media elements to be displayed in parallel, and </a:t>
            </a:r>
            <a:r>
              <a:rPr lang="en-US" altLang="zh-TW" b="1"/>
              <a:t>seq</a:t>
            </a:r>
            <a:r>
              <a:rPr lang="en-US" altLang="zh-TW"/>
              <a:t> for sequences.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Key Points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52513"/>
            <a:ext cx="8540750" cy="5689600"/>
          </a:xfrm>
        </p:spPr>
        <p:txBody>
          <a:bodyPr/>
          <a:lstStyle/>
          <a:p>
            <a:r>
              <a:rPr lang="en-US" altLang="zh-TW" sz="2800"/>
              <a:t>Elements within a par element can be synchronized with each other using </a:t>
            </a:r>
            <a:r>
              <a:rPr lang="en-US" altLang="zh-TW" sz="2800" b="1"/>
              <a:t>event values</a:t>
            </a:r>
            <a:r>
              <a:rPr lang="en-US" altLang="zh-TW" sz="2800"/>
              <a:t>. </a:t>
            </a:r>
          </a:p>
          <a:p>
            <a:r>
              <a:rPr lang="en-US" altLang="zh-TW" sz="2800" b="1"/>
              <a:t>Hard synchronization</a:t>
            </a:r>
            <a:r>
              <a:rPr lang="en-US" altLang="zh-TW" sz="2800"/>
              <a:t> or </a:t>
            </a:r>
            <a:r>
              <a:rPr lang="en-US" altLang="zh-TW" sz="2800" b="1"/>
              <a:t>soft synchronization</a:t>
            </a:r>
            <a:r>
              <a:rPr lang="en-US" altLang="zh-TW" sz="2800"/>
              <a:t> can be applied when media are independently subject to unpredictable delays. </a:t>
            </a:r>
          </a:p>
          <a:p>
            <a:r>
              <a:rPr lang="en-US" altLang="zh-TW" sz="2800" b="1"/>
              <a:t>HTML+Time</a:t>
            </a:r>
            <a:r>
              <a:rPr lang="en-US" altLang="zh-TW" sz="2800"/>
              <a:t> is a proposal to merge SMIL's synchronization features with HTML. </a:t>
            </a:r>
          </a:p>
          <a:p>
            <a:r>
              <a:rPr lang="en-US" altLang="zh-TW" sz="2800"/>
              <a:t>The </a:t>
            </a:r>
            <a:r>
              <a:rPr lang="en-US" altLang="zh-TW" sz="2800" b="1"/>
              <a:t>Web Accessibility Initiative</a:t>
            </a:r>
            <a:r>
              <a:rPr lang="en-US" altLang="zh-TW" sz="2800"/>
              <a:t> guidelines should be followed to ensure that multimedia on the Web is accessible to the widest possible range of people.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Introduction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There are two models currently in use for combining elements of different media types</a:t>
            </a:r>
          </a:p>
          <a:p>
            <a:pPr lvl="1"/>
            <a:r>
              <a:rPr lang="en-US" altLang="zh-TW"/>
              <a:t>Paged-based</a:t>
            </a:r>
          </a:p>
          <a:p>
            <a:pPr lvl="1"/>
            <a:r>
              <a:rPr lang="en-US" altLang="zh-TW"/>
              <a:t>Synchronization-based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Paged-based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Paged-based</a:t>
            </a:r>
          </a:p>
          <a:p>
            <a:pPr lvl="1">
              <a:lnSpc>
                <a:spcPct val="90000"/>
              </a:lnSpc>
            </a:pPr>
            <a:r>
              <a:rPr lang="en-US" altLang="zh-TW" sz="2400"/>
              <a:t>In a two-dimensional arrangement  that resembles the way text and images are laid out in books and magazines.</a:t>
            </a:r>
          </a:p>
          <a:p>
            <a:pPr lvl="1">
              <a:lnSpc>
                <a:spcPct val="90000"/>
              </a:lnSpc>
            </a:pPr>
            <a:r>
              <a:rPr lang="en-US" altLang="zh-TW" sz="2400"/>
              <a:t>Time-based elements, such as video clips and sound, are embedded in the page as if they were images, occupying a fixed area; controls may be provided to start and stop playback.</a:t>
            </a:r>
          </a:p>
          <a:p>
            <a:pPr lvl="1">
              <a:lnSpc>
                <a:spcPct val="90000"/>
              </a:lnSpc>
            </a:pPr>
            <a:r>
              <a:rPr lang="en-US" altLang="zh-TW" sz="2400"/>
              <a:t>Linking mechanism</a:t>
            </a:r>
          </a:p>
          <a:p>
            <a:pPr lvl="2">
              <a:lnSpc>
                <a:spcPct val="90000"/>
              </a:lnSpc>
            </a:pPr>
            <a:r>
              <a:rPr lang="en-US" altLang="zh-TW" sz="2000"/>
              <a:t>Linked paged-based multimedia productions are known as hypermedia.</a:t>
            </a:r>
          </a:p>
          <a:p>
            <a:pPr lvl="2">
              <a:lnSpc>
                <a:spcPct val="90000"/>
              </a:lnSpc>
            </a:pPr>
            <a:r>
              <a:rPr lang="en-US" altLang="zh-TW" sz="2000"/>
              <a:t>World Wide Web</a:t>
            </a:r>
          </a:p>
          <a:p>
            <a:pPr lvl="1">
              <a:lnSpc>
                <a:spcPct val="90000"/>
              </a:lnSpc>
            </a:pPr>
            <a:endParaRPr lang="en-US" altLang="zh-TW" sz="240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zh-TW" sz="2800"/>
          </a:p>
          <a:p>
            <a:pPr>
              <a:lnSpc>
                <a:spcPct val="90000"/>
              </a:lnSpc>
            </a:pPr>
            <a:endParaRPr lang="en-US" altLang="zh-TW" sz="2800"/>
          </a:p>
          <a:p>
            <a:pPr>
              <a:lnSpc>
                <a:spcPct val="90000"/>
              </a:lnSpc>
            </a:pPr>
            <a:endParaRPr lang="en-US" altLang="zh-TW" sz="2800"/>
          </a:p>
          <a:p>
            <a:pPr>
              <a:lnSpc>
                <a:spcPct val="90000"/>
              </a:lnSpc>
            </a:pPr>
            <a:endParaRPr lang="en-US" altLang="zh-TW" sz="2800"/>
          </a:p>
          <a:p>
            <a:pPr>
              <a:lnSpc>
                <a:spcPct val="90000"/>
              </a:lnSpc>
            </a:pPr>
            <a:endParaRPr lang="en-US" altLang="zh-TW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Synchronization-based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Makes time the central organizing principle</a:t>
            </a:r>
          </a:p>
          <a:p>
            <a:pPr>
              <a:lnSpc>
                <a:spcPct val="90000"/>
              </a:lnSpc>
            </a:pPr>
            <a:r>
              <a:rPr lang="en-US" altLang="zh-TW"/>
              <a:t>Presented as a sequence, like a slide show</a:t>
            </a:r>
          </a:p>
          <a:p>
            <a:pPr>
              <a:lnSpc>
                <a:spcPct val="90000"/>
              </a:lnSpc>
            </a:pPr>
            <a:r>
              <a:rPr lang="en-US" altLang="zh-TW"/>
              <a:t>Transitions, such as dissolves and wipes, may be used to go from one element in the sequence to the next.</a:t>
            </a:r>
          </a:p>
          <a:p>
            <a:pPr>
              <a:lnSpc>
                <a:spcPct val="90000"/>
              </a:lnSpc>
            </a:pPr>
            <a:r>
              <a:rPr lang="en-US" altLang="zh-TW"/>
              <a:t>Parallelism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Several video clips may be shown at the same time, perhaps overlaid against a s6tatic image, or a sound track may play during an animation.</a:t>
            </a:r>
          </a:p>
          <a:p>
            <a:pPr lvl="1"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Interactive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Scripting: author to write simple programs</a:t>
            </a:r>
          </a:p>
          <a:p>
            <a:r>
              <a:rPr lang="en-US" altLang="zh-TW"/>
              <a:t>Page-based multimedia</a:t>
            </a:r>
          </a:p>
          <a:p>
            <a:pPr lvl="1"/>
            <a:r>
              <a:rPr lang="en-US" altLang="zh-TW"/>
              <a:t>Temporal organization can be added</a:t>
            </a:r>
          </a:p>
          <a:p>
            <a:r>
              <a:rPr lang="en-US" altLang="zh-TW"/>
              <a:t>Synchronization presentation</a:t>
            </a:r>
          </a:p>
          <a:p>
            <a:pPr lvl="1"/>
            <a:r>
              <a:rPr lang="en-US" altLang="zh-TW"/>
              <a:t>linking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1">
      <a:dk1>
        <a:srgbClr val="00007A"/>
      </a:dk1>
      <a:lt1>
        <a:srgbClr val="FFFFFF"/>
      </a:lt1>
      <a:dk2>
        <a:srgbClr val="000066"/>
      </a:dk2>
      <a:lt2>
        <a:srgbClr val="CCECFF"/>
      </a:lt2>
      <a:accent1>
        <a:srgbClr val="6F64C2"/>
      </a:accent1>
      <a:accent2>
        <a:srgbClr val="0089BA"/>
      </a:accent2>
      <a:accent3>
        <a:srgbClr val="AAAAB8"/>
      </a:accent3>
      <a:accent4>
        <a:srgbClr val="DADADA"/>
      </a:accent4>
      <a:accent5>
        <a:srgbClr val="BBB8DD"/>
      </a:accent5>
      <a:accent6>
        <a:srgbClr val="007CA8"/>
      </a:accent6>
      <a:hlink>
        <a:srgbClr val="66CCFF"/>
      </a:hlink>
      <a:folHlink>
        <a:srgbClr val="00CC99"/>
      </a:folHlink>
    </a:clrScheme>
    <a:fontScheme name="Compas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78</TotalTime>
  <Words>779</Words>
  <Application>Microsoft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新細明體</vt:lpstr>
      <vt:lpstr>Tahoma</vt:lpstr>
      <vt:lpstr>標楷體</vt:lpstr>
      <vt:lpstr>Times New Roman</vt:lpstr>
      <vt:lpstr>Wingdings</vt:lpstr>
      <vt:lpstr>Compass</vt:lpstr>
      <vt:lpstr>Ulead PhotoImpact Image</vt:lpstr>
      <vt:lpstr>Chapter 13 Combining Media </vt:lpstr>
      <vt:lpstr>Key Points</vt:lpstr>
      <vt:lpstr>Key Points</vt:lpstr>
      <vt:lpstr>Key Points</vt:lpstr>
      <vt:lpstr>Key Points</vt:lpstr>
      <vt:lpstr>Introduction</vt:lpstr>
      <vt:lpstr>Paged-based</vt:lpstr>
      <vt:lpstr>Synchronization-based</vt:lpstr>
      <vt:lpstr>Interactive</vt:lpstr>
      <vt:lpstr>HTML and Hypermedia</vt:lpstr>
      <vt:lpstr>OBJECT</vt:lpstr>
      <vt:lpstr>Links</vt:lpstr>
      <vt:lpstr>Synchronization-based presentations</vt:lpstr>
      <vt:lpstr>SMIL</vt:lpstr>
      <vt:lpstr>SMIL</vt:lpstr>
      <vt:lpstr>SMIL</vt:lpstr>
      <vt:lpstr>HTML +TIME</vt:lpstr>
      <vt:lpstr>Accessibility</vt:lpstr>
      <vt:lpstr>Accessibility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Hypertext</dc:title>
  <dc:creator>Wang</dc:creator>
  <cp:lastModifiedBy>Aihab</cp:lastModifiedBy>
  <cp:revision>12</cp:revision>
  <dcterms:created xsi:type="dcterms:W3CDTF">2002-01-14T22:25:44Z</dcterms:created>
  <dcterms:modified xsi:type="dcterms:W3CDTF">2014-12-29T09:20:04Z</dcterms:modified>
</cp:coreProperties>
</file>