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300" r:id="rId36"/>
    <p:sldId id="281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FFF"/>
    <a:srgbClr val="339933"/>
    <a:srgbClr val="00CC00"/>
    <a:srgbClr val="BB1F05"/>
    <a:srgbClr val="FEA394"/>
    <a:srgbClr val="9696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6" autoAdjust="0"/>
    <p:restoredTop sz="94718" autoAdjust="0"/>
  </p:normalViewPr>
  <p:slideViewPr>
    <p:cSldViewPr>
      <p:cViewPr>
        <p:scale>
          <a:sx n="73" d="100"/>
          <a:sy n="73" d="100"/>
        </p:scale>
        <p:origin x="-1296" y="-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fld id="{A67541DC-29CB-49B7-BA3C-AFA7ABC6DC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9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are studying in the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541DC-29CB-49B7-BA3C-AFA7ABC6DC3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48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0BAC-436C-43B3-8FA6-87C5F560D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A112-6A12-4295-AF6F-4DD4B256F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4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A6E1-1613-4496-8424-F3E17A7F23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1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0736-37DE-4E18-A4FB-32927B91D8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9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7237-49A1-4B15-BD67-59BB2EEE51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6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8FF5-EE66-45E9-A0B2-C77C49382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7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3D8C-3CD5-44A2-B4B8-1EE7B970C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2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0EF9-C8C1-4DF8-9EBE-4590ECB1B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14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A8F3-0149-438B-8ACA-983BF08FA9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6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0FE9-BBCB-4D8B-B7B1-CDFE4D3591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9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22B17-E3EA-4A67-A149-24DBE626F1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2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EE8DA-3204-4FFB-ACCD-D24A0BBC1E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05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6477000" cy="1828800"/>
          </a:xfrm>
        </p:spPr>
        <p:txBody>
          <a:bodyPr/>
          <a:lstStyle/>
          <a:p>
            <a:r>
              <a:rPr lang="en-US" dirty="0"/>
              <a:t>Chapter 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133600"/>
            <a:ext cx="6705600" cy="685800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Artifacts of the Process</a:t>
            </a:r>
          </a:p>
          <a:p>
            <a:r>
              <a:rPr lang="en-US" dirty="0">
                <a:solidFill>
                  <a:schemeClr val="tx1"/>
                </a:solidFill>
              </a:rPr>
              <a:t>Materials taken directly from   Walker Royce’s textbook.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7A3F2C6-BC8D-4389-84C8-D4F3B65C268B}" type="slidenum">
              <a:rPr lang="en-US">
                <a:solidFill>
                  <a:schemeClr val="tx1"/>
                </a:solidFill>
              </a:rPr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Engineering Set – </a:t>
            </a:r>
            <a:r>
              <a:rPr lang="en-US" sz="4000" u="sng"/>
              <a:t>Requirements Set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839200" cy="4530725"/>
          </a:xfrm>
        </p:spPr>
        <p:txBody>
          <a:bodyPr>
            <a:normAutofit/>
          </a:bodyPr>
          <a:lstStyle/>
          <a:p>
            <a:r>
              <a:rPr lang="en-US" sz="2800" dirty="0"/>
              <a:t>Evaluation, Assessment, and Measurement? (main…)</a:t>
            </a:r>
          </a:p>
          <a:p>
            <a:pPr lvl="1"/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u="sng" dirty="0"/>
              <a:t>Evaluate the consistency</a:t>
            </a:r>
            <a:r>
              <a:rPr lang="en-US" sz="2400" dirty="0"/>
              <a:t> between vision and requirements models;  </a:t>
            </a:r>
            <a:r>
              <a:rPr lang="en-US" sz="2400" dirty="0" smtClean="0"/>
              <a:t>(What are requirements models?)</a:t>
            </a:r>
            <a:endParaRPr lang="en-US" sz="2400" dirty="0"/>
          </a:p>
          <a:p>
            <a:pPr lvl="1"/>
            <a:r>
              <a:rPr lang="en-US" sz="2400" dirty="0"/>
              <a:t>Mappings against the design, implementation, and deployment sets to evaluate the consistency and completeness and semantic balance between the information in different sets.</a:t>
            </a:r>
          </a:p>
          <a:p>
            <a:pPr lvl="2"/>
            <a:r>
              <a:rPr lang="en-US" sz="2000" dirty="0"/>
              <a:t>Meaning?  Discuss…- … level of granularity…</a:t>
            </a:r>
          </a:p>
          <a:p>
            <a:pPr lvl="1"/>
            <a:r>
              <a:rPr lang="en-US" sz="2400" u="sng" dirty="0"/>
              <a:t>Analysis of change</a:t>
            </a:r>
            <a:r>
              <a:rPr lang="en-US" sz="2400" dirty="0"/>
              <a:t> between current versions of requirements artifacts and previous versions.</a:t>
            </a:r>
          </a:p>
          <a:p>
            <a:pPr lvl="2"/>
            <a:r>
              <a:rPr lang="en-US" sz="2000" dirty="0"/>
              <a:t>How much scrap/rework are really needed?</a:t>
            </a:r>
          </a:p>
          <a:p>
            <a:pPr lvl="1"/>
            <a:r>
              <a:rPr lang="en-US" sz="2400" dirty="0"/>
              <a:t>Overall subjective review of other factors….</a:t>
            </a:r>
          </a:p>
          <a:p>
            <a:pPr lvl="1"/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F7E8B04-9CAF-4353-A4BB-B1AFBE991BBE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Set – </a:t>
            </a:r>
            <a:r>
              <a:rPr lang="en-US" u="sng" dirty="0"/>
              <a:t>Design Set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Notation:  UML;  </a:t>
            </a:r>
            <a:r>
              <a:rPr lang="en-US" sz="2800" u="sng" dirty="0"/>
              <a:t>Tools used</a:t>
            </a:r>
            <a:r>
              <a:rPr lang="en-US" sz="2800" dirty="0"/>
              <a:t>:  visually modeling tools.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Contains levels of abstraction:  components in the solution space.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Identities, static relationships, dynamic interactions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Class diagrams, interaction diagrams, state charts,  relationships…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Can, in some cases, be automatically translated into a subset of the implementation and deployment set artifacts.  (Discuss)</a:t>
            </a:r>
          </a:p>
          <a:p>
            <a:pPr>
              <a:lnSpc>
                <a:spcPct val="80000"/>
              </a:lnSpc>
            </a:pPr>
            <a:r>
              <a:rPr lang="en-US" sz="2800" u="sng" dirty="0"/>
              <a:t>Design set artifacts normally include</a:t>
            </a:r>
            <a:r>
              <a:rPr lang="en-US" sz="2800" dirty="0"/>
              <a:t>:  design model, test model, software architecture description (part of design model).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Some authors:  </a:t>
            </a:r>
            <a:r>
              <a:rPr lang="en-US" sz="2800" u="sng" dirty="0"/>
              <a:t>preliminary design</a:t>
            </a:r>
            <a:r>
              <a:rPr lang="en-US" sz="2800" dirty="0"/>
              <a:t> (architectural components;  static relationships…) and </a:t>
            </a:r>
            <a:r>
              <a:rPr lang="en-US" sz="2800" u="sng" dirty="0"/>
              <a:t>detail design</a:t>
            </a:r>
            <a:r>
              <a:rPr lang="en-US" sz="2800" dirty="0"/>
              <a:t> (more detailed dynamic interactions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01C5F9B-6915-4624-9127-CFCA71109387}" type="slidenum">
              <a:rPr lang="en-US">
                <a:solidFill>
                  <a:schemeClr val="tx1"/>
                </a:solidFill>
              </a:rPr>
              <a:pPr/>
              <a:t>11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86800" cy="1143000"/>
          </a:xfrm>
        </p:spPr>
        <p:txBody>
          <a:bodyPr>
            <a:normAutofit/>
          </a:bodyPr>
          <a:lstStyle/>
          <a:p>
            <a:r>
              <a:rPr lang="en-US" sz="4000"/>
              <a:t>Engineering Set – </a:t>
            </a:r>
            <a:r>
              <a:rPr lang="en-US" sz="4000" u="sng"/>
              <a:t>Implementation Set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u="sng" dirty="0"/>
              <a:t>Tools used in</a:t>
            </a:r>
            <a:r>
              <a:rPr lang="en-US" sz="2800" dirty="0"/>
              <a:t> </a:t>
            </a:r>
            <a:r>
              <a:rPr lang="en-US" sz="2800" u="sng" dirty="0"/>
              <a:t>Implementation</a:t>
            </a:r>
            <a:r>
              <a:rPr lang="en-US" sz="2800" dirty="0"/>
              <a:t>:  debuggers, compilers, code analyzers, test coverage analysis tools, test management tools…</a:t>
            </a:r>
          </a:p>
          <a:p>
            <a:pPr>
              <a:lnSpc>
                <a:spcPct val="90000"/>
              </a:lnSpc>
            </a:pPr>
            <a:r>
              <a:rPr lang="en-US" sz="2800" u="sng" dirty="0"/>
              <a:t>Implementation Set artifacts</a:t>
            </a:r>
            <a:r>
              <a:rPr lang="en-US" sz="2800" dirty="0"/>
              <a:t> includes:  </a:t>
            </a:r>
            <a:r>
              <a:rPr lang="en-US" sz="2800" u="sng" dirty="0"/>
              <a:t>source code</a:t>
            </a:r>
            <a:r>
              <a:rPr lang="en-US" sz="2800" dirty="0"/>
              <a:t> (as implementation of components) their form, interfaces, and dependencies)  and </a:t>
            </a:r>
            <a:r>
              <a:rPr lang="en-US" sz="2800" u="sng" dirty="0"/>
              <a:t>executables</a:t>
            </a:r>
            <a:r>
              <a:rPr lang="en-US" sz="2800" dirty="0"/>
              <a:t> necessary for stand-alone </a:t>
            </a:r>
            <a:r>
              <a:rPr lang="en-US" sz="2800" b="1" u="sng" dirty="0"/>
              <a:t>testing</a:t>
            </a:r>
            <a:r>
              <a:rPr lang="en-US" sz="2800" dirty="0"/>
              <a:t> of components.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These executables are the primitive parts needed to construct the end products including custom components, APIs, other reusable or legacy components in some programming languages.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ym typeface="Wingdings" pitchFamily="2" charset="2"/>
              </a:rPr>
              <a:t>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/>
              <a:t>Implementation sets are often packaged and form a subset of the deployment set.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E314F56-5ACA-4BF6-B4EB-50B21D5ACB1E}" type="slidenum">
              <a:rPr lang="en-US">
                <a:solidFill>
                  <a:schemeClr val="tx1"/>
                </a:solidFill>
              </a:rPr>
              <a:pPr/>
              <a:t>12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Engineering Set – </a:t>
            </a:r>
            <a:r>
              <a:rPr lang="en-US" sz="4000" u="sng"/>
              <a:t>Deployment Set</a:t>
            </a:r>
            <a:r>
              <a:rPr lang="en-US" sz="4000"/>
              <a:t> </a:t>
            </a:r>
            <a:endParaRPr lang="en-US" sz="4000" u="sng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/>
              <a:t>Tools used in setting things up for / getting ready for deployment</a:t>
            </a:r>
            <a:r>
              <a:rPr lang="en-US"/>
              <a:t>:  test coverage and test automation tools;  network management tools, commercial components (OS, GUI, DBMSs, middleware, installation tools, etc.)</a:t>
            </a:r>
          </a:p>
          <a:p>
            <a:pPr>
              <a:lnSpc>
                <a:spcPct val="90000"/>
              </a:lnSpc>
            </a:pPr>
            <a:r>
              <a:rPr lang="en-US" u="sng"/>
              <a:t>Deployment set </a:t>
            </a:r>
            <a:r>
              <a:rPr lang="en-US" b="1" u="sng"/>
              <a:t>artifacts</a:t>
            </a:r>
            <a:r>
              <a:rPr lang="en-US"/>
              <a:t> normally include the deliverables and machine language notations, executable software, build scripts, installation scripts, and executable target specific data necessary to use the product in its target environment.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67A57C9-68CB-47D0-B361-5259A3A37B88}" type="slidenum">
              <a:rPr lang="en-US">
                <a:solidFill>
                  <a:schemeClr val="tx1"/>
                </a:solidFill>
              </a:rPr>
              <a:pPr/>
              <a:t>13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Engineering Set – </a:t>
            </a:r>
            <a:r>
              <a:rPr lang="en-US" sz="4000" u="sng"/>
              <a:t>Deployment Set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u="sng" dirty="0"/>
              <a:t>Test</a:t>
            </a:r>
            <a:r>
              <a:rPr lang="en-US" sz="2400" u="sng" dirty="0"/>
              <a:t> the partitioning, replication, and allocation strategies</a:t>
            </a:r>
            <a:r>
              <a:rPr lang="en-US" sz="2400" dirty="0"/>
              <a:t> in </a:t>
            </a:r>
            <a:r>
              <a:rPr lang="en-US" sz="2400" b="1" dirty="0"/>
              <a:t>mapping</a:t>
            </a:r>
            <a:r>
              <a:rPr lang="en-US" sz="2400" dirty="0"/>
              <a:t> components of the implementation set to </a:t>
            </a:r>
            <a:r>
              <a:rPr lang="en-US" sz="2400" b="1" dirty="0"/>
              <a:t>physical resources of the deployment system</a:t>
            </a:r>
            <a:r>
              <a:rPr lang="en-US" sz="2400" dirty="0"/>
              <a:t> (platform type, number, network topology).  (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/>
              <a:t>test the loading, configuring, building…)  </a:t>
            </a:r>
            <a:r>
              <a:rPr lang="en-US" sz="2400" b="1" dirty="0"/>
              <a:t>Remember, you are often getting ready to send these thing out!</a:t>
            </a:r>
          </a:p>
          <a:p>
            <a:pPr>
              <a:lnSpc>
                <a:spcPct val="80000"/>
              </a:lnSpc>
            </a:pPr>
            <a:endParaRPr lang="en-US" sz="2400" u="sng" dirty="0"/>
          </a:p>
          <a:p>
            <a:pPr>
              <a:lnSpc>
                <a:spcPct val="80000"/>
              </a:lnSpc>
            </a:pPr>
            <a:r>
              <a:rPr lang="en-US" sz="2400" b="1" u="sng" dirty="0"/>
              <a:t>Tested</a:t>
            </a:r>
            <a:r>
              <a:rPr lang="en-US" sz="2400" u="sng" dirty="0"/>
              <a:t> against defined use scenarios in the user manual</a:t>
            </a:r>
            <a:r>
              <a:rPr lang="en-US" sz="2400" dirty="0"/>
              <a:t> such as installation, user-oriented dynamic reconfiguration, mainstream usage, and anomaly management.</a:t>
            </a:r>
          </a:p>
          <a:p>
            <a:pPr>
              <a:lnSpc>
                <a:spcPct val="80000"/>
              </a:lnSpc>
            </a:pPr>
            <a:endParaRPr lang="en-US" sz="2400" u="sng" dirty="0"/>
          </a:p>
          <a:p>
            <a:pPr>
              <a:lnSpc>
                <a:spcPct val="80000"/>
              </a:lnSpc>
            </a:pPr>
            <a:r>
              <a:rPr lang="en-US" sz="2400" u="sng" dirty="0"/>
              <a:t>Analysis of changes</a:t>
            </a:r>
            <a:r>
              <a:rPr lang="en-US" sz="2400" dirty="0"/>
              <a:t> between current version and previous version of deployment set (if appropriate).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Subjective review of other quality dimensions…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63A0B9F-EFD6-4024-AB6C-30E97A06815E}" type="slidenum">
              <a:rPr lang="en-US">
                <a:solidFill>
                  <a:schemeClr val="tx1"/>
                </a:solidFill>
              </a:rPr>
              <a:pPr/>
              <a:t>14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rmAutofit/>
          </a:bodyPr>
          <a:lstStyle/>
          <a:p>
            <a:r>
              <a:rPr lang="en-US" dirty="0"/>
              <a:t>Comments on Sets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991600" cy="5867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b="1" dirty="0"/>
              <a:t>Each artifact set uses different notations appropriate to its focus</a:t>
            </a:r>
            <a:r>
              <a:rPr lang="en-US" sz="22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200" u="sng" dirty="0"/>
              <a:t>Management Set</a:t>
            </a:r>
            <a:r>
              <a:rPr lang="en-US" sz="2200" dirty="0"/>
              <a:t> uses text, graphics, Use Cases… to capture of plans, progress, acceptance criteria, and other management docs. </a:t>
            </a:r>
          </a:p>
          <a:p>
            <a:pPr lvl="1">
              <a:lnSpc>
                <a:spcPct val="80000"/>
              </a:lnSpc>
            </a:pPr>
            <a:r>
              <a:rPr lang="en-US" sz="2200" u="sng" dirty="0"/>
              <a:t>Requirement notations </a:t>
            </a:r>
            <a:r>
              <a:rPr lang="en-US" sz="2200" dirty="0"/>
              <a:t>(in  Engineering Set) uses (structured text and UML models) to capture engineering context and the operational concept. (Structured English, Use Case Diagrams, Activity Diagrams)  (</a:t>
            </a:r>
            <a:r>
              <a:rPr lang="en-US" sz="2200" u="sng" dirty="0"/>
              <a:t>problem space artifacts, if you will…)</a:t>
            </a: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en-US" sz="2200" u="sng" dirty="0"/>
              <a:t>Design</a:t>
            </a:r>
            <a:r>
              <a:rPr lang="en-US" sz="2200" dirty="0"/>
              <a:t> </a:t>
            </a:r>
            <a:r>
              <a:rPr lang="en-US" sz="2200" u="sng" dirty="0"/>
              <a:t>notations </a:t>
            </a:r>
            <a:r>
              <a:rPr lang="en-US" sz="2200" dirty="0"/>
              <a:t>(use UML) capture engineering blueprints (architectural design, component design).  (class, Use Case realization artifacts (sequence diagrams, collaboration diagrams, state diagrams…)  (</a:t>
            </a:r>
            <a:r>
              <a:rPr lang="en-US" sz="2200" u="sng" dirty="0"/>
              <a:t>solutions space)</a:t>
            </a: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en-US" sz="2200" u="sng" dirty="0"/>
              <a:t>Implementation notations</a:t>
            </a:r>
            <a:r>
              <a:rPr lang="en-US" sz="2200" dirty="0"/>
              <a:t> (software languages …) capture building blocks in </a:t>
            </a:r>
            <a:r>
              <a:rPr lang="en-US" sz="2200" u="sng" dirty="0"/>
              <a:t>solution</a:t>
            </a:r>
            <a:r>
              <a:rPr lang="en-US" sz="2200" dirty="0"/>
              <a:t> </a:t>
            </a:r>
            <a:r>
              <a:rPr lang="en-US" sz="2200" u="sng" dirty="0"/>
              <a:t>space</a:t>
            </a:r>
            <a:r>
              <a:rPr lang="en-US" sz="2200" dirty="0"/>
              <a:t> in human-readable form (source code, </a:t>
            </a:r>
            <a:r>
              <a:rPr lang="en-US" sz="2200" dirty="0" err="1"/>
              <a:t>dll</a:t>
            </a:r>
            <a:r>
              <a:rPr lang="en-US" sz="2200" dirty="0"/>
              <a:t>, exe., test scripts, test plans, test data, results.</a:t>
            </a:r>
          </a:p>
          <a:p>
            <a:pPr lvl="1">
              <a:lnSpc>
                <a:spcPct val="80000"/>
              </a:lnSpc>
            </a:pPr>
            <a:r>
              <a:rPr lang="en-US" sz="2200" u="sng" dirty="0"/>
              <a:t>Deployment notations</a:t>
            </a:r>
            <a:r>
              <a:rPr lang="en-US" sz="2200" dirty="0"/>
              <a:t>:  (executable artifacts and data files) – capture </a:t>
            </a:r>
            <a:r>
              <a:rPr lang="en-US" sz="2200" u="sng" dirty="0"/>
              <a:t>solution</a:t>
            </a:r>
            <a:r>
              <a:rPr lang="en-US" sz="2200" dirty="0"/>
              <a:t> in machine-readable formats.  </a:t>
            </a:r>
            <a:r>
              <a:rPr lang="en-US" sz="2200" b="1" dirty="0"/>
              <a:t>What is sent to the customer or installed for the customer….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6C7B5D7-2438-437A-9C03-B88FD75C237F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Artifact Set Focus: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Requirement sets – covered mainly in Inception</a:t>
            </a:r>
          </a:p>
          <a:p>
            <a:pPr>
              <a:lnSpc>
                <a:spcPct val="80000"/>
              </a:lnSpc>
            </a:pPr>
            <a:r>
              <a:rPr lang="en-US" sz="2800"/>
              <a:t>Design artifact sets – mainly in elaboration</a:t>
            </a:r>
          </a:p>
          <a:p>
            <a:pPr>
              <a:lnSpc>
                <a:spcPct val="80000"/>
              </a:lnSpc>
            </a:pPr>
            <a:r>
              <a:rPr lang="en-US" sz="2800"/>
              <a:t>Implementation sets – construction</a:t>
            </a:r>
          </a:p>
          <a:p>
            <a:pPr>
              <a:lnSpc>
                <a:spcPct val="80000"/>
              </a:lnSpc>
            </a:pPr>
            <a:r>
              <a:rPr lang="en-US" sz="2800"/>
              <a:t>Deployment sets – transition</a:t>
            </a:r>
          </a:p>
          <a:p>
            <a:pPr>
              <a:lnSpc>
                <a:spcPct val="80000"/>
              </a:lnSpc>
            </a:pPr>
            <a:r>
              <a:rPr lang="en-US" sz="2800" u="sng"/>
              <a:t>But not </a:t>
            </a:r>
            <a:r>
              <a:rPr lang="en-US" sz="2800" b="1" u="sng"/>
              <a:t>EXCLUSIVELY</a:t>
            </a:r>
            <a:r>
              <a:rPr lang="en-US" sz="2800"/>
              <a:t> in these phases!!!</a:t>
            </a:r>
          </a:p>
          <a:p>
            <a:pPr>
              <a:lnSpc>
                <a:spcPct val="80000"/>
              </a:lnSpc>
            </a:pPr>
            <a:r>
              <a:rPr lang="en-US" sz="2800"/>
              <a:t>Requirements receive a </a:t>
            </a:r>
            <a:r>
              <a:rPr lang="en-US" sz="2800" u="sng"/>
              <a:t>lot of treatment</a:t>
            </a:r>
            <a:r>
              <a:rPr lang="en-US" sz="2800"/>
              <a:t> in Elaboration; Some Design precedes and follows Elaboration;  What?       Some Implementation will take place in Transition;  What?  and Some preparation for Deployment sets will take place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      during Construction.  What?  Do you understand what?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Good, and important questions.  Study these.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AFFEBCA-CAAA-495E-8044-4841D365B76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636587"/>
          </a:xfrm>
        </p:spPr>
        <p:txBody>
          <a:bodyPr>
            <a:normAutofit fontScale="90000"/>
          </a:bodyPr>
          <a:lstStyle/>
          <a:p>
            <a:r>
              <a:rPr lang="en-US" sz="3600"/>
              <a:t>Implementation Set versus Deployment Set Artifacts (1 of 3)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763000" cy="5486400"/>
          </a:xfrm>
        </p:spPr>
        <p:txBody>
          <a:bodyPr>
            <a:normAutofit/>
          </a:bodyPr>
          <a:lstStyle/>
          <a:p>
            <a:r>
              <a:rPr lang="en-US" sz="2300" dirty="0"/>
              <a:t>Several similarities and significant differences!</a:t>
            </a:r>
          </a:p>
          <a:p>
            <a:r>
              <a:rPr lang="en-US" sz="2300" dirty="0"/>
              <a:t>Generalizing:  Implementation set – source code;  deployment set – executable code.</a:t>
            </a:r>
          </a:p>
          <a:p>
            <a:pPr lvl="1"/>
            <a:r>
              <a:rPr lang="en-US" sz="2300" dirty="0"/>
              <a:t>Sounds similar, but there are several </a:t>
            </a:r>
            <a:r>
              <a:rPr lang="en-US" sz="2300" u="sng" dirty="0"/>
              <a:t>very different concerns</a:t>
            </a:r>
            <a:r>
              <a:rPr lang="en-US" sz="2300" dirty="0"/>
              <a:t> associated with these…</a:t>
            </a:r>
          </a:p>
          <a:p>
            <a:r>
              <a:rPr lang="en-US" sz="2300" dirty="0"/>
              <a:t>Remember, in </a:t>
            </a:r>
            <a:r>
              <a:rPr lang="en-US" sz="2300" u="sng" dirty="0"/>
              <a:t>Implementation</a:t>
            </a:r>
            <a:r>
              <a:rPr lang="en-US" sz="2300" dirty="0"/>
              <a:t>, we are coding (source code) and performing unit testing (and more…)</a:t>
            </a:r>
          </a:p>
          <a:p>
            <a:pPr lvl="1"/>
            <a:r>
              <a:rPr lang="en-US" sz="2300" dirty="0"/>
              <a:t>Almost all these activities are included in </a:t>
            </a:r>
            <a:r>
              <a:rPr lang="en-US" sz="2300" u="sng" dirty="0"/>
              <a:t>Construction</a:t>
            </a:r>
          </a:p>
          <a:p>
            <a:r>
              <a:rPr lang="en-US" sz="2300" u="sng" dirty="0"/>
              <a:t>In Deployment</a:t>
            </a:r>
            <a:r>
              <a:rPr lang="en-US" sz="2300" dirty="0"/>
              <a:t>, the organization of ‘code’ presented to the user and sometimes the </a:t>
            </a:r>
            <a:r>
              <a:rPr lang="en-US" sz="2300" u="sng" dirty="0"/>
              <a:t>test</a:t>
            </a:r>
            <a:r>
              <a:rPr lang="en-US" sz="2300" dirty="0"/>
              <a:t> organization in customer’s shop is </a:t>
            </a:r>
            <a:r>
              <a:rPr lang="en-US" sz="2300" u="sng" dirty="0"/>
              <a:t>vastly</a:t>
            </a:r>
            <a:r>
              <a:rPr lang="en-US" sz="2300" dirty="0"/>
              <a:t> different from the source code information characterizing the implementation set.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DD5C8C7-276C-483C-A131-CC527E0CC056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Implementation Set versus Deployment Set</a:t>
            </a:r>
            <a:br>
              <a:rPr lang="en-US" sz="3600" dirty="0"/>
            </a:br>
            <a:r>
              <a:rPr lang="en-US" sz="3600" dirty="0"/>
              <a:t>2 of 3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638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200" dirty="0"/>
              <a:t>In the deployment set, we are concerned with providing artifacts that support loading, installation, configuration, testing, and operations.  So, we are concerned with: (</a:t>
            </a:r>
            <a:r>
              <a:rPr lang="en-US" sz="2200" u="sng" dirty="0"/>
              <a:t>directly from text – for discussion</a:t>
            </a:r>
            <a:r>
              <a:rPr lang="en-US" sz="2200" dirty="0"/>
              <a:t>…)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Dynamically reconfigurable </a:t>
            </a:r>
            <a:r>
              <a:rPr lang="en-US" sz="2200" dirty="0" smtClean="0"/>
              <a:t>parameters.</a:t>
            </a:r>
            <a:endParaRPr lang="en-US" sz="2200" dirty="0"/>
          </a:p>
          <a:p>
            <a:pPr lvl="2">
              <a:lnSpc>
                <a:spcPct val="80000"/>
              </a:lnSpc>
            </a:pPr>
            <a:r>
              <a:rPr lang="en-US" sz="2200" dirty="0"/>
              <a:t>Buffer sizes, color palettes, number of servers, number of simultaneous clients, data files, run-time parameters…)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Effects of compile/link optimizations (space versus speed optimizations</a:t>
            </a:r>
            <a:r>
              <a:rPr lang="en-US" sz="2200" dirty="0" smtClean="0"/>
              <a:t>)</a:t>
            </a: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Performance under certain allocation strategies – Meaning?</a:t>
            </a:r>
          </a:p>
          <a:p>
            <a:pPr lvl="3">
              <a:lnSpc>
                <a:spcPct val="80000"/>
              </a:lnSpc>
            </a:pPr>
            <a:r>
              <a:rPr lang="en-US" sz="2200" dirty="0"/>
              <a:t>Centralized versus distributed;  primary </a:t>
            </a:r>
            <a:r>
              <a:rPr lang="en-US" sz="2200" dirty="0" err="1"/>
              <a:t>vs</a:t>
            </a:r>
            <a:r>
              <a:rPr lang="en-US" sz="2200" dirty="0"/>
              <a:t> shadow threads, dynamic load balancing, hot backup </a:t>
            </a:r>
            <a:r>
              <a:rPr lang="en-US" sz="2200" dirty="0" err="1"/>
              <a:t>vs</a:t>
            </a:r>
            <a:r>
              <a:rPr lang="en-US" sz="2200" dirty="0"/>
              <a:t> checkpoint/rollback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Virtual machine constraints (file descriptors, garbage collection, heap size, speed of disks, …)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Process-level concurrency issues (deadlock and race </a:t>
            </a:r>
            <a:r>
              <a:rPr lang="en-US" sz="2200"/>
              <a:t>conditions</a:t>
            </a:r>
            <a:r>
              <a:rPr lang="en-US" sz="2200" smtClean="0"/>
              <a:t>)</a:t>
            </a: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Platform specific differences in performance or behavior</a:t>
            </a:r>
          </a:p>
          <a:p>
            <a:pPr>
              <a:lnSpc>
                <a:spcPct val="80000"/>
              </a:lnSpc>
            </a:pP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5525ED7-B75E-41FA-8B17-B4A462D22E4D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600"/>
              <a:t>Implementation Set versus Deployment Set</a:t>
            </a:r>
            <a:br>
              <a:rPr lang="en-US" sz="3600"/>
            </a:br>
            <a:r>
              <a:rPr lang="en-US" sz="3600"/>
              <a:t>3 of 3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All kinds of installation and configuration info must be passed into operational environment either</a:t>
            </a:r>
          </a:p>
          <a:p>
            <a:pPr lvl="1">
              <a:lnSpc>
                <a:spcPct val="90000"/>
              </a:lnSpc>
            </a:pPr>
            <a:r>
              <a:rPr lang="en-US"/>
              <a:t>Via implementation set (embedded in source code…) or</a:t>
            </a:r>
          </a:p>
          <a:p>
            <a:pPr lvl="1">
              <a:lnSpc>
                <a:spcPct val="90000"/>
              </a:lnSpc>
            </a:pPr>
            <a:r>
              <a:rPr lang="en-US"/>
              <a:t>Via deployment set (embedded in data files, configuration files, installation scripts, …)</a:t>
            </a:r>
          </a:p>
          <a:p>
            <a:pPr lvl="1">
              <a:lnSpc>
                <a:spcPct val="90000"/>
              </a:lnSpc>
            </a:pPr>
            <a:r>
              <a:rPr lang="en-US"/>
              <a:t>Example:  try ‘blocking factor….’</a:t>
            </a:r>
          </a:p>
          <a:p>
            <a:pPr>
              <a:lnSpc>
                <a:spcPct val="90000"/>
              </a:lnSpc>
            </a:pPr>
            <a:r>
              <a:rPr lang="en-US"/>
              <a:t>Deployment of commercial products to customers can span a </a:t>
            </a:r>
            <a:r>
              <a:rPr lang="en-US" u="sng"/>
              <a:t>broad range of test and deployment configurations</a:t>
            </a:r>
            <a:r>
              <a:rPr lang="en-US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C6A3D53-725A-490E-ABC5-E3D3C25FAA7E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Know that most modern systems are composed of many components – some </a:t>
            </a:r>
            <a:r>
              <a:rPr lang="en-US" u="sng"/>
              <a:t>custom</a:t>
            </a:r>
            <a:r>
              <a:rPr lang="en-US"/>
              <a:t>, some </a:t>
            </a:r>
            <a:r>
              <a:rPr lang="en-US" u="sng"/>
              <a:t>reused</a:t>
            </a:r>
            <a:r>
              <a:rPr lang="en-US"/>
              <a:t>, some </a:t>
            </a:r>
            <a:r>
              <a:rPr lang="en-US" u="sng"/>
              <a:t>commercial</a:t>
            </a:r>
            <a:r>
              <a:rPr lang="en-US"/>
              <a:t> – and many of these may operate in a variety of dissimilar networks on a variety of computing plateforms with different operating systems.  </a:t>
            </a:r>
          </a:p>
          <a:p>
            <a:pPr>
              <a:lnSpc>
                <a:spcPct val="90000"/>
              </a:lnSpc>
            </a:pPr>
            <a:r>
              <a:rPr lang="en-US"/>
              <a:t>This different sources of these components dictates</a:t>
            </a:r>
          </a:p>
          <a:p>
            <a:pPr lvl="1">
              <a:lnSpc>
                <a:spcPct val="90000"/>
              </a:lnSpc>
            </a:pPr>
            <a:r>
              <a:rPr lang="en-US"/>
              <a:t>different methods in creating artifacts and,</a:t>
            </a:r>
          </a:p>
          <a:p>
            <a:pPr lvl="1">
              <a:lnSpc>
                <a:spcPct val="90000"/>
              </a:lnSpc>
            </a:pPr>
            <a:r>
              <a:rPr lang="en-US"/>
              <a:t>different approaches to traceability.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AC0FBE8-5794-45F2-A33D-6C2EAB7C18B0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à"/>
            </a:pPr>
            <a:r>
              <a:rPr lang="en-US" sz="4000"/>
              <a:t>Artifact Evolution over Life Cycle</a:t>
            </a:r>
            <a:br>
              <a:rPr lang="en-US" sz="4000"/>
            </a:br>
            <a:r>
              <a:rPr lang="en-US" sz="4000"/>
              <a:t>1 of  2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5334000"/>
          </a:xfrm>
        </p:spPr>
        <p:txBody>
          <a:bodyPr/>
          <a:lstStyle/>
          <a:p>
            <a:r>
              <a:rPr lang="en-US" sz="2800" dirty="0"/>
              <a:t>Unlike the conventional approach, phases (requirements, design, etc.) are NOT complete before proceeding to next phase. </a:t>
            </a:r>
            <a:r>
              <a:rPr lang="en-US" sz="2800" dirty="0">
                <a:sym typeface="Wingdings" pitchFamily="2" charset="2"/>
              </a:rPr>
              <a:t>  </a:t>
            </a:r>
            <a:r>
              <a:rPr lang="en-US" sz="2800" dirty="0"/>
              <a:t>(Cite NFRUG’s meeting discussion.)</a:t>
            </a:r>
          </a:p>
          <a:p>
            <a:r>
              <a:rPr lang="en-US" sz="2800" dirty="0"/>
              <a:t>The </a:t>
            </a:r>
            <a:r>
              <a:rPr lang="en-US" sz="2800" u="sng" dirty="0"/>
              <a:t>entire system</a:t>
            </a:r>
            <a:r>
              <a:rPr lang="en-US" sz="2800" dirty="0"/>
              <a:t> evolves as the ‘state of the system evolves into more elaborate states.’</a:t>
            </a:r>
          </a:p>
          <a:p>
            <a:r>
              <a:rPr lang="en-US" sz="2800" dirty="0"/>
              <a:t>With this, the </a:t>
            </a:r>
            <a:r>
              <a:rPr lang="en-US" sz="2800" u="sng" dirty="0"/>
              <a:t>artifact sets</a:t>
            </a:r>
            <a:r>
              <a:rPr lang="en-US" sz="2800" dirty="0"/>
              <a:t> evolve accordingly.</a:t>
            </a:r>
          </a:p>
          <a:p>
            <a:r>
              <a:rPr lang="en-US" sz="2800" dirty="0"/>
              <a:t>Each phase (inception, elaboration, construction, transition) </a:t>
            </a:r>
            <a:r>
              <a:rPr lang="en-US" sz="2800" u="sng" dirty="0"/>
              <a:t>realizes some degree of effort</a:t>
            </a:r>
            <a:r>
              <a:rPr lang="en-US" sz="2800" dirty="0"/>
              <a:t> (more evolution) on </a:t>
            </a:r>
            <a:r>
              <a:rPr lang="en-US" sz="2800" u="sng" dirty="0"/>
              <a:t>all</a:t>
            </a:r>
            <a:r>
              <a:rPr lang="en-US" sz="2800" dirty="0"/>
              <a:t> artifact sets plus the management set.</a:t>
            </a:r>
          </a:p>
          <a:p>
            <a:pPr lvl="1"/>
            <a:r>
              <a:rPr lang="en-US" sz="2400" dirty="0"/>
              <a:t>Clearly, some phases emphasize one artifact set over others…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47CC8B-CB3D-4622-98F4-3B03E51107D2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Artifact Evolution over Life Cycle</a:t>
            </a:r>
            <a:br>
              <a:rPr lang="en-US" sz="4000"/>
            </a:br>
            <a:r>
              <a:rPr lang="en-US" sz="4000"/>
              <a:t>2 of 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“During the transition phase, </a:t>
            </a:r>
            <a:r>
              <a:rPr lang="en-US" sz="2800" b="1" u="sng" dirty="0"/>
              <a:t>traceability</a:t>
            </a:r>
            <a:r>
              <a:rPr lang="en-US" sz="2800" dirty="0"/>
              <a:t> between the </a:t>
            </a:r>
            <a:r>
              <a:rPr lang="en-US" sz="2800" u="sng" dirty="0"/>
              <a:t>requirements set</a:t>
            </a:r>
            <a:r>
              <a:rPr lang="en-US" sz="2800" dirty="0"/>
              <a:t> and the </a:t>
            </a:r>
            <a:r>
              <a:rPr lang="en-US" sz="2800" u="sng" dirty="0"/>
              <a:t>deployment set</a:t>
            </a:r>
            <a:r>
              <a:rPr lang="en-US" sz="2800" dirty="0"/>
              <a:t> is extremely important. 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 evolving requirements set captures a mature and precise representation of the stakeholders’ acceptance </a:t>
            </a:r>
            <a:r>
              <a:rPr lang="en-US" sz="2400" dirty="0" smtClean="0"/>
              <a:t>criteria.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the deployment set represents the actual end-user product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“Therefore, during the transition phase, completeness and </a:t>
            </a:r>
            <a:r>
              <a:rPr lang="en-US" sz="2800" u="sng" dirty="0"/>
              <a:t>consistency</a:t>
            </a:r>
            <a:r>
              <a:rPr lang="en-US" sz="2800" dirty="0"/>
              <a:t> between these two sets are important.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“Traceability among the other sets is necessary only to the extent that it aids the engineering (development) or management activities.”  p. 93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3419EA9-7857-40F1-B965-9269665E726E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/>
              <a:t>Test Artifacts (1 of 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229600" cy="5181600"/>
          </a:xfrm>
        </p:spPr>
        <p:txBody>
          <a:bodyPr/>
          <a:lstStyle/>
          <a:p>
            <a:r>
              <a:rPr lang="en-US" dirty="0"/>
              <a:t>In Conventional development, a number of test documents were created. </a:t>
            </a:r>
          </a:p>
          <a:p>
            <a:pPr lvl="1"/>
            <a:r>
              <a:rPr lang="en-US" dirty="0"/>
              <a:t>Very difficult to keep them all consistent</a:t>
            </a:r>
          </a:p>
          <a:p>
            <a:pPr lvl="1"/>
            <a:r>
              <a:rPr lang="en-US" dirty="0"/>
              <a:t>Test documents for everything:</a:t>
            </a:r>
          </a:p>
          <a:p>
            <a:pPr lvl="2"/>
            <a:r>
              <a:rPr lang="en-US" dirty="0"/>
              <a:t>Unit test, integrated testing, test plans, test procedures…</a:t>
            </a:r>
          </a:p>
          <a:p>
            <a:pPr lvl="2"/>
            <a:r>
              <a:rPr lang="en-US" dirty="0"/>
              <a:t>Different formats;  levels of granularity, …</a:t>
            </a:r>
          </a:p>
          <a:p>
            <a:r>
              <a:rPr lang="en-US" dirty="0"/>
              <a:t>In our process, we use the </a:t>
            </a:r>
            <a:r>
              <a:rPr lang="en-US" u="sng" dirty="0"/>
              <a:t>same artifact sets</a:t>
            </a:r>
            <a:r>
              <a:rPr lang="en-US" dirty="0"/>
              <a:t> </a:t>
            </a:r>
            <a:r>
              <a:rPr lang="en-US" u="sng" dirty="0"/>
              <a:t>and notations</a:t>
            </a:r>
            <a:r>
              <a:rPr lang="en-US" dirty="0"/>
              <a:t> that were used for </a:t>
            </a:r>
            <a:r>
              <a:rPr lang="en-US" u="sng" dirty="0"/>
              <a:t>product </a:t>
            </a:r>
            <a:r>
              <a:rPr lang="en-US" dirty="0"/>
              <a:t>development for the </a:t>
            </a:r>
            <a:r>
              <a:rPr lang="en-US" u="sng" dirty="0"/>
              <a:t>test</a:t>
            </a:r>
            <a:r>
              <a:rPr lang="en-US" dirty="0"/>
              <a:t> </a:t>
            </a:r>
            <a:r>
              <a:rPr lang="en-US" u="sng" dirty="0"/>
              <a:t>activities</a:t>
            </a:r>
            <a:r>
              <a:rPr lang="en-US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B266690-14A7-426D-BB4B-3C8138EDC099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/>
              <a:t>Test Artifacts (2 of 2)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We include testing information in all development artifacts.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Test artifacts are </a:t>
            </a:r>
            <a:r>
              <a:rPr lang="en-US" b="1" u="sng" dirty="0"/>
              <a:t>developed concurrently</a:t>
            </a:r>
            <a:r>
              <a:rPr lang="en-US" dirty="0"/>
              <a:t> with product from inception through development.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Testing is a </a:t>
            </a:r>
            <a:r>
              <a:rPr lang="en-US" b="1" u="sng" dirty="0"/>
              <a:t>full life-cycle activity</a:t>
            </a:r>
            <a:r>
              <a:rPr lang="en-US" dirty="0"/>
              <a:t> – </a:t>
            </a:r>
            <a:r>
              <a:rPr lang="en-US" b="1" u="sng" dirty="0"/>
              <a:t>NOT</a:t>
            </a:r>
            <a:r>
              <a:rPr lang="en-US" dirty="0"/>
              <a:t> a late life-cycle activity as it used to be in Conventional software development.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Test artifacts are included in </a:t>
            </a:r>
            <a:r>
              <a:rPr lang="en-US" u="sng" dirty="0"/>
              <a:t>same artifacts</a:t>
            </a:r>
            <a:r>
              <a:rPr lang="en-US" dirty="0"/>
              <a:t> as the developed products.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Test artifacts are thus documented in the same way that the product is documented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Developers of the test artifacts use the </a:t>
            </a:r>
            <a:r>
              <a:rPr lang="en-US" u="sng" dirty="0"/>
              <a:t>same tools, techniques, and training</a:t>
            </a:r>
            <a:r>
              <a:rPr lang="en-US" dirty="0"/>
              <a:t> as the software engineers developing the product.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B406A9-E772-4C68-9FDE-06BEBD08560B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6.2  Management Artifacts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Many artifacts that document the </a:t>
            </a:r>
            <a:r>
              <a:rPr lang="en-US" sz="2800" u="sng"/>
              <a:t>product</a:t>
            </a:r>
            <a:r>
              <a:rPr lang="en-US" sz="2800"/>
              <a:t>, the </a:t>
            </a:r>
            <a:r>
              <a:rPr lang="en-US" sz="2800" u="sng"/>
              <a:t>process</a:t>
            </a:r>
            <a:r>
              <a:rPr lang="en-US" sz="2800"/>
              <a:t>, </a:t>
            </a:r>
            <a:r>
              <a:rPr lang="en-US" sz="2800" u="sng"/>
              <a:t>improvement actions</a:t>
            </a:r>
            <a:r>
              <a:rPr lang="en-US" sz="2800"/>
              <a:t>, and </a:t>
            </a:r>
            <a:r>
              <a:rPr lang="en-US" sz="2800" u="sng"/>
              <a:t>management of the process</a:t>
            </a:r>
            <a:r>
              <a:rPr lang="en-US" sz="2800"/>
              <a:t> in general.</a:t>
            </a:r>
          </a:p>
          <a:p>
            <a:r>
              <a:rPr lang="en-US" sz="2800"/>
              <a:t>“Document”  does not necessarily mean ‘paper,’ as so much nowadays is done via electronic means (discussed ahead).</a:t>
            </a:r>
          </a:p>
          <a:p>
            <a:r>
              <a:rPr lang="en-US" sz="2800"/>
              <a:t>You need to be aware of some of these basic concepts/emphases of management artifacts that follow, </a:t>
            </a:r>
            <a:r>
              <a:rPr lang="en-US" sz="2800" u="sng"/>
              <a:t>as they leave an audit trail of our efforts</a:t>
            </a:r>
            <a:r>
              <a:rPr lang="en-US" sz="280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464D5F1-A437-4212-8BFB-CFB644F29B6A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Management Artifacts</a:t>
            </a:r>
            <a:br>
              <a:rPr lang="en-US" sz="4000"/>
            </a:br>
            <a:r>
              <a:rPr lang="en-US" sz="4000"/>
              <a:t>Work Breakdown Structure (</a:t>
            </a:r>
            <a:r>
              <a:rPr lang="en-US" sz="4000" u="sng"/>
              <a:t>WBS</a:t>
            </a:r>
            <a:r>
              <a:rPr lang="en-US" sz="4000"/>
              <a:t>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17675"/>
            <a:ext cx="86868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WBS is a </a:t>
            </a:r>
            <a:r>
              <a:rPr lang="en-US" sz="2800" u="sng"/>
              <a:t>VERY</a:t>
            </a:r>
            <a:r>
              <a:rPr lang="en-US" sz="2800"/>
              <a:t> commonly used ‘document’</a:t>
            </a:r>
          </a:p>
          <a:p>
            <a:pPr>
              <a:lnSpc>
                <a:spcPct val="90000"/>
              </a:lnSpc>
            </a:pPr>
            <a:r>
              <a:rPr lang="en-US" sz="2800" b="1"/>
              <a:t>Absolutely essential</a:t>
            </a:r>
            <a:r>
              <a:rPr lang="en-US" sz="2800"/>
              <a:t> for Management!!</a:t>
            </a:r>
          </a:p>
          <a:p>
            <a:pPr>
              <a:lnSpc>
                <a:spcPct val="90000"/>
              </a:lnSpc>
            </a:pPr>
            <a:r>
              <a:rPr lang="en-US" sz="2800"/>
              <a:t>Essential for </a:t>
            </a:r>
            <a:r>
              <a:rPr lang="en-US" sz="2800" u="sng"/>
              <a:t>tracking expenses</a:t>
            </a:r>
            <a:r>
              <a:rPr lang="en-US" sz="2800"/>
              <a:t> </a:t>
            </a:r>
            <a:r>
              <a:rPr lang="en-US" sz="2800" b="1" u="sng"/>
              <a:t>throughout</a:t>
            </a:r>
            <a:r>
              <a:rPr lang="en-US" sz="2800"/>
              <a:t> development – all phases and activities.</a:t>
            </a:r>
          </a:p>
          <a:p>
            <a:pPr>
              <a:lnSpc>
                <a:spcPct val="90000"/>
              </a:lnSpc>
            </a:pPr>
            <a:r>
              <a:rPr lang="en-US" sz="2800"/>
              <a:t>Basically it focuses on budgeting, monitoring, and controlling project costs.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How resources are expended for activities undertaken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Trends and projections….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Checked at end of minor milestones (iterations) and definitely at major milestones (phase completions)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CB570E-B481-4096-9186-01A5BB4B1DDE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Management Artifacts</a:t>
            </a:r>
            <a:br>
              <a:rPr lang="en-US" sz="4000"/>
            </a:br>
            <a:r>
              <a:rPr lang="en-US" sz="4000" u="sng"/>
              <a:t>Business Case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r>
              <a:rPr lang="en-US" sz="2800"/>
              <a:t>Essential!  Provides info to decide whether or not project is worth investing in.  Pure Economics!</a:t>
            </a:r>
          </a:p>
          <a:p>
            <a:pPr lvl="1"/>
            <a:r>
              <a:rPr lang="en-US" sz="2400"/>
              <a:t>Includes expected costs, expected revenues, technical and management plans, consideration of risk, expected ROI, etc.  </a:t>
            </a:r>
          </a:p>
          <a:p>
            <a:pPr lvl="1"/>
            <a:r>
              <a:rPr lang="en-US" sz="2400"/>
              <a:t>Effects of NOT investing in project, etc.</a:t>
            </a:r>
          </a:p>
          <a:p>
            <a:pPr lvl="1"/>
            <a:r>
              <a:rPr lang="en-US" sz="2400"/>
              <a:t>Normally accommodated in text;  graphics….</a:t>
            </a:r>
          </a:p>
          <a:p>
            <a:r>
              <a:rPr lang="en-US" sz="2800"/>
              <a:t>Purpose:  transform </a:t>
            </a:r>
            <a:r>
              <a:rPr lang="en-US" sz="2800" u="sng"/>
              <a:t>Vision</a:t>
            </a:r>
            <a:r>
              <a:rPr lang="en-US" sz="2800"/>
              <a:t> document into </a:t>
            </a:r>
            <a:r>
              <a:rPr lang="en-US" sz="2800" u="sng"/>
              <a:t>economic</a:t>
            </a:r>
            <a:r>
              <a:rPr lang="en-US" sz="2800"/>
              <a:t> terms.</a:t>
            </a:r>
          </a:p>
          <a:p>
            <a:r>
              <a:rPr lang="en-US" sz="2800"/>
              <a:t>A Global View of the Vision document is that it contains the requirements… (functional and non-functional)  Customer views / expectations of the delivered, operational system.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E3A1935-EE69-44BD-A983-D073CEA4F1AD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rmAutofit fontScale="90000"/>
          </a:bodyPr>
          <a:lstStyle/>
          <a:p>
            <a:r>
              <a:rPr lang="en-US" sz="4000"/>
              <a:t>Management Artifacts</a:t>
            </a:r>
            <a:br>
              <a:rPr lang="en-US" sz="4000"/>
            </a:br>
            <a:r>
              <a:rPr lang="en-US" sz="4000" u="sng"/>
              <a:t>Release Specifications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Documentation accompanying every release.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Derived from Vision statement, development, and testing.  </a:t>
            </a:r>
          </a:p>
          <a:p>
            <a:pPr>
              <a:lnSpc>
                <a:spcPct val="80000"/>
              </a:lnSpc>
            </a:pPr>
            <a:r>
              <a:rPr lang="en-US" sz="2400" u="sng" dirty="0"/>
              <a:t>Artifacts</a:t>
            </a:r>
            <a:r>
              <a:rPr lang="en-US" sz="2400" dirty="0"/>
              <a:t> constituting the Release Specs </a:t>
            </a:r>
            <a:r>
              <a:rPr lang="en-US" sz="2400" b="1" u="sng" dirty="0"/>
              <a:t>evolve</a:t>
            </a:r>
            <a:r>
              <a:rPr lang="en-US" sz="2400" dirty="0"/>
              <a:t> and achieve finer granularity as development proceeds.  </a:t>
            </a:r>
            <a:r>
              <a:rPr lang="en-US" sz="2400" b="1" u="sng" dirty="0"/>
              <a:t>Not written up at the ‘end</a:t>
            </a:r>
            <a:r>
              <a:rPr lang="en-US" sz="2400" b="1" dirty="0"/>
              <a:t>!!’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Two kinds of requirements info </a:t>
            </a:r>
            <a:r>
              <a:rPr lang="en-US" sz="2400" u="sng" dirty="0"/>
              <a:t>addressed </a:t>
            </a:r>
            <a:r>
              <a:rPr lang="en-US" sz="2400" dirty="0"/>
              <a:t>in Release specifications: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Vision Statement – evolutionary… </a:t>
            </a:r>
            <a:r>
              <a:rPr lang="en-US" sz="2000" u="sng" dirty="0"/>
              <a:t>High level requirements modeled here</a:t>
            </a:r>
            <a:r>
              <a:rPr lang="en-US" sz="2000" dirty="0"/>
              <a:t>…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Recall:  Vision statement serves as </a:t>
            </a:r>
            <a:r>
              <a:rPr lang="en-US" sz="1800" b="1" u="sng" dirty="0"/>
              <a:t>Contract</a:t>
            </a:r>
            <a:r>
              <a:rPr lang="en-US" sz="1800" dirty="0"/>
              <a:t> between developers and customer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Vision usually contains the Use Case Model and Use Case Descriptions.  (SRS)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Evaluation criteria – details (often lower level) on how to evaluate…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sym typeface="Wingdings" pitchFamily="2" charset="2"/>
              </a:rPr>
              <a:t> </a:t>
            </a:r>
            <a:r>
              <a:rPr lang="en-US" sz="1800" dirty="0"/>
              <a:t>Snapshots of objectives for a milestone achieved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sym typeface="Wingdings" pitchFamily="2" charset="2"/>
              </a:rPr>
              <a:t> </a:t>
            </a:r>
            <a:r>
              <a:rPr lang="en-US" sz="1800" dirty="0"/>
              <a:t>How do we know / demonstrate that we achieved the objectives of the iteration??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Evaluation Criteria are defined as “Management Artifacts” vice Requirements Set.  </a:t>
            </a:r>
          </a:p>
          <a:p>
            <a:pPr lvl="2">
              <a:lnSpc>
                <a:spcPct val="80000"/>
              </a:lnSpc>
            </a:pPr>
            <a:r>
              <a:rPr lang="en-US" sz="1800" b="1" u="sng" dirty="0">
                <a:sym typeface="Wingdings" pitchFamily="2" charset="2"/>
              </a:rPr>
              <a:t>  </a:t>
            </a:r>
            <a:r>
              <a:rPr lang="en-US" sz="1800" b="1" u="sng" dirty="0"/>
              <a:t>Evaluation Criteria are organized ‘by iteration,’</a:t>
            </a:r>
          </a:p>
          <a:p>
            <a:pPr lvl="2">
              <a:lnSpc>
                <a:spcPct val="80000"/>
              </a:lnSpc>
            </a:pPr>
            <a:r>
              <a:rPr lang="en-US" sz="1800" b="1" u="sng" dirty="0">
                <a:sym typeface="Wingdings" pitchFamily="2" charset="2"/>
              </a:rPr>
              <a:t>  </a:t>
            </a:r>
            <a:r>
              <a:rPr lang="en-US" sz="1800" b="1" u="sng" dirty="0"/>
              <a:t>Need to be demonstrated…..</a:t>
            </a:r>
          </a:p>
          <a:p>
            <a:pPr lvl="2">
              <a:lnSpc>
                <a:spcPct val="80000"/>
              </a:lnSpc>
            </a:pPr>
            <a:r>
              <a:rPr lang="en-US" sz="1800" b="1" u="sng" dirty="0">
                <a:sym typeface="Wingdings" pitchFamily="2" charset="2"/>
              </a:rPr>
              <a:t>  </a:t>
            </a:r>
            <a:r>
              <a:rPr lang="en-US" sz="1800" b="1" u="sng" dirty="0"/>
              <a:t>Traceability is essential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Each iteration’s evaluation criteria may be discarded, once the milestone is complete.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Address high risk early and core functionalities…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328022F-CB6D-459E-B0A3-25C715E7177C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Management Artifacts</a:t>
            </a:r>
            <a:br>
              <a:rPr lang="en-US" sz="4000"/>
            </a:br>
            <a:r>
              <a:rPr lang="en-US" sz="4000"/>
              <a:t>Software Development Plan (</a:t>
            </a:r>
            <a:r>
              <a:rPr lang="en-US" sz="4000" u="sng"/>
              <a:t>SDP</a:t>
            </a:r>
            <a:r>
              <a:rPr lang="en-US" sz="4000"/>
              <a:t>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52600"/>
            <a:ext cx="8686800" cy="5029200"/>
          </a:xfrm>
        </p:spPr>
        <p:txBody>
          <a:bodyPr/>
          <a:lstStyle/>
          <a:p>
            <a:r>
              <a:rPr lang="en-US" dirty="0"/>
              <a:t>SDPs address </a:t>
            </a:r>
            <a:r>
              <a:rPr lang="en-US" u="sng" dirty="0"/>
              <a:t>development process</a:t>
            </a:r>
            <a:r>
              <a:rPr lang="en-US" dirty="0"/>
              <a:t> in fine detail.</a:t>
            </a:r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/>
              <a:t>Discusses required artifacts, who will do what,  quality checkpoints, the development environment, configuration control board planning and procedures;  change management, base-lining, assessment, risk and status assessment, standards to be adhered to, etc.</a:t>
            </a:r>
          </a:p>
          <a:p>
            <a:r>
              <a:rPr lang="en-US" u="sng" dirty="0"/>
              <a:t>Covers whole spectrum of development activity.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4A49925-8580-450C-8A2A-E6B8DE049A8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1093788"/>
          </a:xfrm>
        </p:spPr>
        <p:txBody>
          <a:bodyPr>
            <a:normAutofit fontScale="90000"/>
          </a:bodyPr>
          <a:lstStyle/>
          <a:p>
            <a:r>
              <a:rPr lang="en-US" sz="4000"/>
              <a:t>Management Artifacts</a:t>
            </a:r>
            <a:br>
              <a:rPr lang="en-US" sz="4000"/>
            </a:br>
            <a:r>
              <a:rPr lang="en-US" sz="4000"/>
              <a:t>Release Descriptions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86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Release Descriptions document the </a:t>
            </a:r>
            <a:r>
              <a:rPr lang="en-US" b="1" u="sng" dirty="0"/>
              <a:t>contents</a:t>
            </a:r>
            <a:r>
              <a:rPr lang="en-US" dirty="0"/>
              <a:t> of each release including performance against each of the </a:t>
            </a:r>
            <a:r>
              <a:rPr lang="en-US" u="sng" dirty="0"/>
              <a:t>evaluation criteria</a:t>
            </a:r>
            <a:r>
              <a:rPr lang="en-US" dirty="0"/>
              <a:t> in the corresponding Release Spec. </a:t>
            </a:r>
          </a:p>
          <a:p>
            <a:pPr>
              <a:lnSpc>
                <a:spcPct val="90000"/>
              </a:lnSpc>
            </a:pPr>
            <a:r>
              <a:rPr lang="en-US" dirty="0"/>
              <a:t>Release Descriptions have a Release Baseline that assert that the objectives of </a:t>
            </a:r>
            <a:r>
              <a:rPr lang="en-US" b="1" u="sng" dirty="0"/>
              <a:t>a</a:t>
            </a:r>
            <a:r>
              <a:rPr lang="en-US" dirty="0"/>
              <a:t> release have been addressed and verified via:  </a:t>
            </a:r>
          </a:p>
          <a:p>
            <a:pPr lvl="1">
              <a:lnSpc>
                <a:spcPct val="90000"/>
              </a:lnSpc>
            </a:pPr>
            <a:r>
              <a:rPr lang="en-US" b="1" u="sng" dirty="0"/>
              <a:t>Demonstration, </a:t>
            </a:r>
          </a:p>
          <a:p>
            <a:pPr lvl="1">
              <a:lnSpc>
                <a:spcPct val="90000"/>
              </a:lnSpc>
            </a:pPr>
            <a:r>
              <a:rPr lang="en-US" b="1" u="sng" dirty="0"/>
              <a:t>testing, </a:t>
            </a:r>
          </a:p>
          <a:p>
            <a:pPr lvl="1">
              <a:lnSpc>
                <a:spcPct val="90000"/>
              </a:lnSpc>
            </a:pPr>
            <a:r>
              <a:rPr lang="en-US" b="1" u="sng" dirty="0"/>
              <a:t>inspection, or </a:t>
            </a:r>
          </a:p>
          <a:p>
            <a:pPr lvl="1">
              <a:lnSpc>
                <a:spcPct val="90000"/>
              </a:lnSpc>
            </a:pPr>
            <a:r>
              <a:rPr lang="en-US" b="1" u="sng" dirty="0"/>
              <a:t>analysis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327FDDD-702B-47C1-8BA2-5E5FCC5A003D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Artifact Development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No longer sequential, complete. (Very difficult – especially – for senior </a:t>
            </a:r>
            <a:r>
              <a:rPr lang="en-US" sz="2800" dirty="0" smtClean="0"/>
              <a:t>management </a:t>
            </a:r>
            <a:r>
              <a:rPr lang="en-US" sz="2800" dirty="0"/>
              <a:t>to buy into in some cases…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Now, artifacts are developed iteratively;  evolve with development </a:t>
            </a:r>
            <a:r>
              <a:rPr lang="en-US" sz="2800" dirty="0" smtClean="0"/>
              <a:t>…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Different levels of abstractions ….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Artifacts evolve together in balanced </a:t>
            </a:r>
            <a:r>
              <a:rPr lang="en-US" sz="2400" dirty="0" smtClean="0"/>
              <a:t>granularity- extent to which a system is broken down into small parts, either the system itself or its description or observation.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Exactly what the evolutions are - are choices and affect how requirements, design, </a:t>
            </a:r>
            <a:r>
              <a:rPr lang="en-US" sz="2800" dirty="0" smtClean="0"/>
              <a:t>etc…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Activities necessitate repeatedly upgrading and ‘enriching’ these artifacts as our knowledge increases.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Models are continually refined, improved, enhanced….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FAECCDA-E9E6-425A-A313-6146EC1520E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Management Artifacts</a:t>
            </a:r>
            <a:br>
              <a:rPr lang="en-US" sz="4000"/>
            </a:br>
            <a:r>
              <a:rPr lang="en-US" sz="4000" u="sng"/>
              <a:t>Status Assessments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ym typeface="Wingdings" pitchFamily="2" charset="2"/>
              </a:rPr>
              <a:t> </a:t>
            </a:r>
            <a:r>
              <a:rPr lang="en-US" sz="2800"/>
              <a:t>Essential for good project management</a:t>
            </a:r>
          </a:p>
          <a:p>
            <a:pPr>
              <a:lnSpc>
                <a:spcPct val="80000"/>
              </a:lnSpc>
            </a:pPr>
            <a:r>
              <a:rPr lang="en-US" sz="2800">
                <a:sym typeface="Wingdings" pitchFamily="2" charset="2"/>
              </a:rPr>
              <a:t> S</a:t>
            </a:r>
            <a:r>
              <a:rPr lang="en-US" sz="2800"/>
              <a:t>napshots of project health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Risk assessment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Quality indicators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Management indicators….what do you think?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Project proceeding according to expectations?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“periodic heartbeat” of project.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A ‘HowGoesIt?”  or “Weekly Activity Report” ….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Resource review, financial review, technical progress, action items and follow through….</a:t>
            </a:r>
          </a:p>
          <a:p>
            <a:pPr lvl="1">
              <a:lnSpc>
                <a:spcPct val="80000"/>
              </a:lnSpc>
            </a:pPr>
            <a:r>
              <a:rPr lang="en-US" sz="2400" b="1" u="sng"/>
              <a:t>Always</a:t>
            </a:r>
            <a:r>
              <a:rPr lang="en-US" sz="2400"/>
              <a:t> done at end of minor and major milestones – and any other time management wishes, really…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B2DE3D4-BA81-4AF4-95F1-699A9AAB0CA6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Management Artifacts</a:t>
            </a:r>
            <a:br>
              <a:rPr lang="en-US" sz="4000"/>
            </a:br>
            <a:r>
              <a:rPr lang="en-US" sz="4000"/>
              <a:t>Software </a:t>
            </a:r>
            <a:r>
              <a:rPr lang="en-US" sz="4000" u="sng"/>
              <a:t>Change </a:t>
            </a:r>
            <a:r>
              <a:rPr lang="en-US" sz="4000"/>
              <a:t>Order Database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Essential!</a:t>
            </a:r>
          </a:p>
          <a:p>
            <a:pPr>
              <a:lnSpc>
                <a:spcPct val="90000"/>
              </a:lnSpc>
            </a:pPr>
            <a:r>
              <a:rPr lang="en-US"/>
              <a:t>Now we have </a:t>
            </a:r>
            <a:r>
              <a:rPr lang="en-US" b="1" u="sng"/>
              <a:t>automation</a:t>
            </a:r>
            <a:r>
              <a:rPr lang="en-US"/>
              <a:t> to assist in change management / control</a:t>
            </a:r>
          </a:p>
          <a:p>
            <a:pPr>
              <a:lnSpc>
                <a:spcPct val="90000"/>
              </a:lnSpc>
            </a:pPr>
            <a:r>
              <a:rPr lang="en-US"/>
              <a:t>No more manual management/control!</a:t>
            </a:r>
          </a:p>
          <a:p>
            <a:pPr lvl="1">
              <a:lnSpc>
                <a:spcPct val="90000"/>
              </a:lnSpc>
            </a:pPr>
            <a:r>
              <a:rPr lang="en-US"/>
              <a:t>System Change Proposals (SCPs) …paper!!!</a:t>
            </a:r>
          </a:p>
          <a:p>
            <a:pPr>
              <a:lnSpc>
                <a:spcPct val="90000"/>
              </a:lnSpc>
            </a:pPr>
            <a:r>
              <a:rPr lang="en-US"/>
              <a:t>Have database to control, track, and manage change records (dates, priorities, …) – on line!</a:t>
            </a:r>
          </a:p>
          <a:p>
            <a:pPr>
              <a:lnSpc>
                <a:spcPct val="90000"/>
              </a:lnSpc>
            </a:pPr>
            <a:r>
              <a:rPr lang="en-US"/>
              <a:t>Reduces bureaucracy and supports metrics collection and reporting!!!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77F1057-63F3-4E39-8757-85F5A5AFA5F4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Management Artifacts</a:t>
            </a:r>
            <a:br>
              <a:rPr lang="en-US" sz="4000"/>
            </a:br>
            <a:r>
              <a:rPr lang="en-US" sz="4000" u="sng"/>
              <a:t>Deployment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For Large Contracts</a:t>
            </a:r>
          </a:p>
          <a:p>
            <a:pPr lvl="1">
              <a:lnSpc>
                <a:spcPct val="90000"/>
              </a:lnSpc>
            </a:pPr>
            <a:r>
              <a:rPr lang="en-US"/>
              <a:t>Software may be delivered to a separate maintenance group;  artifacts include operation manuals, software installation manuals, conversion plans, … for cutover.</a:t>
            </a:r>
          </a:p>
          <a:p>
            <a:pPr>
              <a:lnSpc>
                <a:spcPct val="90000"/>
              </a:lnSpc>
            </a:pPr>
            <a:r>
              <a:rPr lang="en-US"/>
              <a:t>For Small Contract;  smaller corporation…</a:t>
            </a:r>
          </a:p>
          <a:p>
            <a:pPr lvl="1">
              <a:lnSpc>
                <a:spcPct val="90000"/>
              </a:lnSpc>
            </a:pPr>
            <a:r>
              <a:rPr lang="en-US"/>
              <a:t>Much MUCH less.</a:t>
            </a:r>
          </a:p>
          <a:p>
            <a:pPr lvl="1">
              <a:lnSpc>
                <a:spcPct val="90000"/>
              </a:lnSpc>
            </a:pPr>
            <a:r>
              <a:rPr lang="en-US"/>
              <a:t>Often same group of people do ALL!</a:t>
            </a:r>
          </a:p>
          <a:p>
            <a:pPr>
              <a:lnSpc>
                <a:spcPct val="90000"/>
              </a:lnSpc>
            </a:pPr>
            <a:r>
              <a:rPr lang="en-US"/>
              <a:t>Varies considerably from project to project.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C861918-E7AC-4F5B-8CDC-9E9F8CFD802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Management Artifacts</a:t>
            </a:r>
            <a:br>
              <a:rPr lang="en-US" sz="4000"/>
            </a:br>
            <a:r>
              <a:rPr lang="en-US" sz="4000" u="sng"/>
              <a:t>Environment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686800" cy="4953000"/>
          </a:xfrm>
        </p:spPr>
        <p:txBody>
          <a:bodyPr>
            <a:normAutofit lnSpcReduction="10000"/>
          </a:bodyPr>
          <a:lstStyle/>
          <a:p>
            <a:r>
              <a:rPr lang="en-US" sz="2800"/>
              <a:t>Any </a:t>
            </a:r>
            <a:r>
              <a:rPr lang="en-US" sz="2800" b="1" u="sng"/>
              <a:t>first class development shop</a:t>
            </a:r>
            <a:r>
              <a:rPr lang="en-US" sz="2800"/>
              <a:t> must have a </a:t>
            </a:r>
            <a:r>
              <a:rPr lang="en-US" sz="2800" b="1"/>
              <a:t>robust, integrated suite of development tools to support the automation of the development process</a:t>
            </a:r>
            <a:r>
              <a:rPr lang="en-US" sz="2800"/>
              <a:t>.</a:t>
            </a:r>
          </a:p>
          <a:p>
            <a:r>
              <a:rPr lang="en-US" sz="2800"/>
              <a:t>Suite must include tools for:  </a:t>
            </a:r>
          </a:p>
          <a:p>
            <a:pPr lvl="1"/>
            <a:r>
              <a:rPr lang="en-US" sz="2400"/>
              <a:t>Requirements management, </a:t>
            </a:r>
          </a:p>
          <a:p>
            <a:pPr lvl="1"/>
            <a:r>
              <a:rPr lang="en-US" sz="2400"/>
              <a:t>Visual modeling, </a:t>
            </a:r>
          </a:p>
          <a:p>
            <a:pPr lvl="1"/>
            <a:r>
              <a:rPr lang="en-US" sz="2400"/>
              <a:t>Documentation automation, </a:t>
            </a:r>
          </a:p>
          <a:p>
            <a:pPr lvl="1"/>
            <a:r>
              <a:rPr lang="en-US" sz="2400"/>
              <a:t>Host/target programming tools, </a:t>
            </a:r>
          </a:p>
          <a:p>
            <a:pPr lvl="1"/>
            <a:r>
              <a:rPr lang="en-US" sz="2400"/>
              <a:t>Testing, </a:t>
            </a:r>
          </a:p>
          <a:p>
            <a:pPr lvl="1"/>
            <a:r>
              <a:rPr lang="en-US" sz="2400"/>
              <a:t>Integrated change management, </a:t>
            </a:r>
          </a:p>
          <a:p>
            <a:pPr lvl="1"/>
            <a:r>
              <a:rPr lang="en-US" sz="2400"/>
              <a:t>Defect tracking…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4C06CE7-59E3-4102-96B2-C8333FDFE3CF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Management Artifacts</a:t>
            </a:r>
            <a:br>
              <a:rPr lang="en-US" sz="4000"/>
            </a:br>
            <a:r>
              <a:rPr lang="en-US" sz="4000"/>
              <a:t>Recognize: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activities generate different artifacts as part of minor milestones (ends of iterations) and major milestones (ends of phases).</a:t>
            </a:r>
          </a:p>
          <a:p>
            <a:endParaRPr lang="en-US" dirty="0"/>
          </a:p>
          <a:p>
            <a:r>
              <a:rPr lang="en-US" dirty="0"/>
              <a:t>Different artifacts are updated at different times and with different degrees of detail.</a:t>
            </a:r>
          </a:p>
          <a:p>
            <a:endParaRPr lang="en-US" dirty="0"/>
          </a:p>
          <a:p>
            <a:r>
              <a:rPr lang="en-US" dirty="0">
                <a:sym typeface="Wingdings" pitchFamily="2" charset="2"/>
              </a:rPr>
              <a:t>  </a:t>
            </a:r>
            <a:r>
              <a:rPr lang="en-US" dirty="0" smtClean="0">
                <a:sym typeface="Wingdings" pitchFamily="2" charset="2"/>
              </a:rPr>
              <a:t>Reference</a:t>
            </a:r>
            <a:r>
              <a:rPr lang="en-US" dirty="0" smtClean="0"/>
              <a:t> </a:t>
            </a:r>
            <a:r>
              <a:rPr lang="en-US" dirty="0"/>
              <a:t>on page 102.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134FCDB-70BE-446C-942E-3739832386AF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Engineering Artifacts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Three main documents (there are others…)</a:t>
            </a:r>
          </a:p>
          <a:p>
            <a:r>
              <a:rPr lang="en-US"/>
              <a:t>1.  Vision Document</a:t>
            </a:r>
          </a:p>
          <a:p>
            <a:r>
              <a:rPr lang="en-US"/>
              <a:t>2.  Architecture Description</a:t>
            </a:r>
          </a:p>
          <a:p>
            <a:r>
              <a:rPr lang="en-US"/>
              <a:t>3.  User Manual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BBAEB41-9988-46DE-B5AA-E21079F3BC64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3600" dirty="0"/>
              <a:t>Engineering </a:t>
            </a:r>
            <a:r>
              <a:rPr lang="en-US" sz="3600" dirty="0" smtClean="0"/>
              <a:t>Artifacts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/>
              <a:t>Vision Document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b="1" dirty="0" smtClean="0"/>
          </a:p>
          <a:p>
            <a:pPr lvl="2">
              <a:lnSpc>
                <a:spcPct val="80000"/>
              </a:lnSpc>
            </a:pPr>
            <a:r>
              <a:rPr lang="en-US" sz="2400" dirty="0" smtClean="0"/>
              <a:t>Complete </a:t>
            </a:r>
            <a:r>
              <a:rPr lang="en-US" sz="2400" dirty="0"/>
              <a:t>vision for the software system under development and supports </a:t>
            </a:r>
            <a:r>
              <a:rPr lang="en-US" sz="2400" u="sng" dirty="0"/>
              <a:t>the contract</a:t>
            </a:r>
            <a:r>
              <a:rPr lang="en-US" sz="2400" dirty="0"/>
              <a:t> between </a:t>
            </a:r>
            <a:r>
              <a:rPr lang="en-US" sz="2400" u="sng" dirty="0"/>
              <a:t>funding authority</a:t>
            </a:r>
            <a:r>
              <a:rPr lang="en-US" sz="2400" dirty="0"/>
              <a:t> and </a:t>
            </a:r>
            <a:r>
              <a:rPr lang="en-US" sz="2400" u="sng" dirty="0"/>
              <a:t>development organization</a:t>
            </a:r>
            <a:r>
              <a:rPr lang="en-US" sz="2400" dirty="0"/>
              <a:t>.</a:t>
            </a:r>
          </a:p>
          <a:p>
            <a:pPr lvl="2">
              <a:lnSpc>
                <a:spcPct val="80000"/>
              </a:lnSpc>
            </a:pPr>
            <a:r>
              <a:rPr lang="en-US" sz="2400" dirty="0"/>
              <a:t>Can vary immensely in size.</a:t>
            </a:r>
          </a:p>
          <a:p>
            <a:pPr lvl="2">
              <a:lnSpc>
                <a:spcPct val="80000"/>
              </a:lnSpc>
            </a:pPr>
            <a:r>
              <a:rPr lang="en-US" sz="2400" dirty="0"/>
              <a:t>Meant to be </a:t>
            </a:r>
            <a:r>
              <a:rPr lang="en-US" sz="2400" u="sng" dirty="0"/>
              <a:t>changeable as understanding evolves</a:t>
            </a:r>
            <a:r>
              <a:rPr lang="en-US" sz="2400" dirty="0"/>
              <a:t> – but should be </a:t>
            </a:r>
            <a:r>
              <a:rPr lang="en-US" sz="2400" u="sng" dirty="0"/>
              <a:t>slow</a:t>
            </a:r>
            <a:r>
              <a:rPr lang="en-US" sz="2400" dirty="0"/>
              <a:t>…</a:t>
            </a:r>
          </a:p>
          <a:p>
            <a:pPr lvl="2">
              <a:lnSpc>
                <a:spcPct val="80000"/>
              </a:lnSpc>
            </a:pPr>
            <a:r>
              <a:rPr lang="en-US" sz="2400" dirty="0"/>
              <a:t>The vision document is written from the user’s perspective, focusing on the essential features the system is to provide and acceptable levels of quality.</a:t>
            </a:r>
          </a:p>
          <a:p>
            <a:pPr lvl="2">
              <a:lnSpc>
                <a:spcPct val="80000"/>
              </a:lnSpc>
            </a:pPr>
            <a:r>
              <a:rPr lang="en-US" sz="2400" dirty="0"/>
              <a:t>Contains</a:t>
            </a:r>
          </a:p>
          <a:p>
            <a:pPr lvl="3">
              <a:lnSpc>
                <a:spcPct val="80000"/>
              </a:lnSpc>
            </a:pPr>
            <a:r>
              <a:rPr lang="en-US" sz="2400" dirty="0"/>
              <a:t>Use Cases and descriptions.</a:t>
            </a:r>
          </a:p>
          <a:p>
            <a:pPr lvl="3">
              <a:lnSpc>
                <a:spcPct val="80000"/>
              </a:lnSpc>
            </a:pPr>
            <a:r>
              <a:rPr lang="en-US" sz="2400" dirty="0"/>
              <a:t>Risks inherent in the use case development and realization</a:t>
            </a:r>
          </a:p>
          <a:p>
            <a:pPr lvl="3">
              <a:lnSpc>
                <a:spcPct val="80000"/>
              </a:lnSpc>
            </a:pPr>
            <a:r>
              <a:rPr lang="en-US" sz="2400" dirty="0"/>
              <a:t>Operational capacities (volumes, response times, …)</a:t>
            </a:r>
          </a:p>
          <a:p>
            <a:pPr lvl="3">
              <a:lnSpc>
                <a:spcPct val="80000"/>
              </a:lnSpc>
            </a:pPr>
            <a:r>
              <a:rPr lang="en-US" sz="2400" dirty="0" err="1"/>
              <a:t>Interoperational</a:t>
            </a:r>
            <a:r>
              <a:rPr lang="en-US" sz="2400" dirty="0"/>
              <a:t> interfaces with entities outside the system boundary.</a:t>
            </a:r>
          </a:p>
          <a:p>
            <a:pPr lvl="2">
              <a:lnSpc>
                <a:spcPct val="80000"/>
              </a:lnSpc>
            </a:pPr>
            <a:r>
              <a:rPr lang="en-US" sz="2400" dirty="0"/>
              <a:t>Should contain two appendices</a:t>
            </a:r>
          </a:p>
          <a:p>
            <a:pPr lvl="3">
              <a:lnSpc>
                <a:spcPct val="80000"/>
              </a:lnSpc>
            </a:pPr>
            <a:r>
              <a:rPr lang="en-US" sz="2400" dirty="0"/>
              <a:t>Operational Concept using use cases and</a:t>
            </a:r>
          </a:p>
          <a:p>
            <a:pPr lvl="3">
              <a:lnSpc>
                <a:spcPct val="80000"/>
              </a:lnSpc>
            </a:pPr>
            <a:r>
              <a:rPr lang="en-US" sz="2400" dirty="0"/>
              <a:t>Risks inherent in the vision statement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B396DE1-CE18-44C3-948D-EB611DE03023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>
          <a:xfrm>
            <a:off x="0" y="228600"/>
            <a:ext cx="9144000" cy="6400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 dirty="0"/>
              <a:t>Engineering Artifacts</a:t>
            </a:r>
          </a:p>
          <a:p>
            <a:pPr lvl="1">
              <a:buFont typeface="Wingdings" pitchFamily="2" charset="2"/>
              <a:buNone/>
            </a:pPr>
            <a:r>
              <a:rPr lang="en-US" b="1" dirty="0"/>
              <a:t>Architecture </a:t>
            </a:r>
            <a:r>
              <a:rPr lang="en-US" b="1" dirty="0" smtClean="0"/>
              <a:t>Description</a:t>
            </a:r>
          </a:p>
          <a:p>
            <a:pPr lvl="1">
              <a:buFont typeface="Wingdings" pitchFamily="2" charset="2"/>
              <a:buNone/>
            </a:pPr>
            <a:endParaRPr lang="en-US" b="1" dirty="0"/>
          </a:p>
          <a:p>
            <a:pPr lvl="2"/>
            <a:r>
              <a:rPr lang="en-US" dirty="0"/>
              <a:t>Organized view of the software architecture under development </a:t>
            </a:r>
          </a:p>
          <a:p>
            <a:pPr lvl="2"/>
            <a:r>
              <a:rPr lang="en-US" dirty="0"/>
              <a:t>Extracted from design level models and includes views of design, implementation, and deployment sets </a:t>
            </a:r>
          </a:p>
          <a:p>
            <a:pPr lvl="3"/>
            <a:r>
              <a:rPr lang="en-US" dirty="0"/>
              <a:t>(Think 4+1 architectural view…);  </a:t>
            </a:r>
          </a:p>
          <a:p>
            <a:pPr lvl="3"/>
            <a:r>
              <a:rPr lang="en-US" dirty="0"/>
              <a:t>Levels of granularity from design artifacts and their contents to architectural layers.</a:t>
            </a:r>
          </a:p>
          <a:p>
            <a:pPr lvl="2"/>
            <a:r>
              <a:rPr lang="en-US" dirty="0"/>
              <a:t>Breadth will vary from project to project.</a:t>
            </a:r>
          </a:p>
          <a:p>
            <a:pPr lvl="2"/>
            <a:r>
              <a:rPr lang="en-US" dirty="0"/>
              <a:t>Usually described using a subset of the design model or as an abstraction of the design model with supplementary material or combination of both…</a:t>
            </a:r>
          </a:p>
          <a:p>
            <a:pPr lvl="2"/>
            <a:r>
              <a:rPr lang="en-US" dirty="0"/>
              <a:t>Evolves just as any other artifact.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C571959-6C54-4610-8ED4-B2804C48B42F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idx="1"/>
          </p:nvPr>
        </p:nvSpPr>
        <p:spPr>
          <a:xfrm>
            <a:off x="0" y="228600"/>
            <a:ext cx="9144000" cy="6400800"/>
          </a:xfrm>
        </p:spPr>
        <p:txBody>
          <a:bodyPr>
            <a:normAutofit fontScale="92500"/>
          </a:bodyPr>
          <a:lstStyle/>
          <a:p>
            <a:pPr algn="ctr">
              <a:buFont typeface="Wingdings" pitchFamily="2" charset="2"/>
              <a:buNone/>
            </a:pPr>
            <a:r>
              <a:rPr lang="en-US" sz="3600" dirty="0"/>
              <a:t>Engineering Artifacts</a:t>
            </a:r>
          </a:p>
          <a:p>
            <a:pPr lvl="1">
              <a:buFont typeface="Wingdings" pitchFamily="2" charset="2"/>
              <a:buNone/>
            </a:pPr>
            <a:r>
              <a:rPr lang="en-US" b="1" dirty="0"/>
              <a:t>User </a:t>
            </a:r>
            <a:r>
              <a:rPr lang="en-US" b="1" dirty="0" smtClean="0"/>
              <a:t>Manual</a:t>
            </a:r>
          </a:p>
          <a:p>
            <a:pPr lvl="1">
              <a:buFont typeface="Wingdings" pitchFamily="2" charset="2"/>
              <a:buNone/>
            </a:pPr>
            <a:endParaRPr lang="en-US" b="1" dirty="0"/>
          </a:p>
          <a:p>
            <a:pPr lvl="2"/>
            <a:r>
              <a:rPr lang="en-US" sz="2800" dirty="0"/>
              <a:t>Reference document</a:t>
            </a:r>
          </a:p>
          <a:p>
            <a:pPr lvl="2"/>
            <a:r>
              <a:rPr lang="en-US" sz="2800" dirty="0"/>
              <a:t>Content varies across application domains.</a:t>
            </a:r>
          </a:p>
          <a:p>
            <a:pPr lvl="2"/>
            <a:r>
              <a:rPr lang="en-US" sz="2800" dirty="0"/>
              <a:t>Must contain:</a:t>
            </a:r>
          </a:p>
          <a:p>
            <a:pPr lvl="3"/>
            <a:r>
              <a:rPr lang="en-US" sz="2400" dirty="0"/>
              <a:t>Installation procedures – how to install software;  how to convert…</a:t>
            </a:r>
          </a:p>
          <a:p>
            <a:pPr lvl="3"/>
            <a:r>
              <a:rPr lang="en-US" sz="2400" dirty="0"/>
              <a:t>Usage procedures and guidance – How to use application</a:t>
            </a:r>
          </a:p>
          <a:p>
            <a:pPr lvl="3"/>
            <a:r>
              <a:rPr lang="en-US" sz="2400" dirty="0"/>
              <a:t>Operational constraints</a:t>
            </a:r>
          </a:p>
          <a:p>
            <a:pPr lvl="3"/>
            <a:r>
              <a:rPr lang="en-US" sz="2400" dirty="0"/>
              <a:t>User Interface description – at a minimum.</a:t>
            </a:r>
          </a:p>
          <a:p>
            <a:pPr lvl="2"/>
            <a:r>
              <a:rPr lang="en-US" sz="2800" dirty="0"/>
              <a:t>Should be written by members of the team.</a:t>
            </a:r>
          </a:p>
          <a:p>
            <a:pPr lvl="2"/>
            <a:r>
              <a:rPr lang="en-US" sz="2800" dirty="0"/>
              <a:t>Can be written in parallel with development and evolve…</a:t>
            </a:r>
          </a:p>
          <a:p>
            <a:pPr lvl="2"/>
            <a:r>
              <a:rPr lang="en-US" sz="2800" dirty="0"/>
              <a:t>Provides the basis for </a:t>
            </a:r>
            <a:r>
              <a:rPr lang="en-US" sz="2800" dirty="0">
                <a:sym typeface="Wingdings" pitchFamily="2" charset="2"/>
              </a:rPr>
              <a:t> test plans and test cases!</a:t>
            </a:r>
          </a:p>
          <a:p>
            <a:pPr lvl="2"/>
            <a:r>
              <a:rPr lang="en-US" sz="2800" dirty="0">
                <a:sym typeface="Wingdings" pitchFamily="2" charset="2"/>
              </a:rPr>
              <a:t>Ties back in with Vision Document (use cases) and prototype</a:t>
            </a:r>
            <a:endParaRPr lang="en-US" sz="2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766BCE-C2AF-4672-B97F-BA32734049B9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Pragmatic Artifacts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Many years of many many documents!!!!</a:t>
            </a:r>
          </a:p>
          <a:p>
            <a:pPr>
              <a:lnSpc>
                <a:spcPct val="90000"/>
              </a:lnSpc>
            </a:pPr>
            <a:r>
              <a:rPr lang="en-US" sz="2400"/>
              <a:t>Have often been impediments to progress…</a:t>
            </a:r>
          </a:p>
          <a:p>
            <a:pPr>
              <a:lnSpc>
                <a:spcPct val="90000"/>
              </a:lnSpc>
            </a:pPr>
            <a:r>
              <a:rPr lang="en-US" sz="2400"/>
              <a:t>The </a:t>
            </a:r>
            <a:r>
              <a:rPr lang="en-US" sz="2400" u="sng"/>
              <a:t>quality of the documents</a:t>
            </a:r>
            <a:r>
              <a:rPr lang="en-US" sz="2400"/>
              <a:t> had become more important than information content.</a:t>
            </a:r>
          </a:p>
          <a:p>
            <a:pPr>
              <a:lnSpc>
                <a:spcPct val="90000"/>
              </a:lnSpc>
            </a:pPr>
            <a:r>
              <a:rPr lang="en-US" sz="2400"/>
              <a:t>Very lengthy and very detailed documents were perceived to indicate progress and resulted in premature engineering details and increased scrap and rework later…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 many cases level of detail did not reflect current understanding or decisions were made too early and rendered some information obsolete prior to the delivery of the application!</a:t>
            </a:r>
          </a:p>
          <a:p>
            <a:pPr>
              <a:lnSpc>
                <a:spcPct val="90000"/>
              </a:lnSpc>
            </a:pPr>
            <a:r>
              <a:rPr lang="en-US" sz="2400"/>
              <a:t>Now - encourage </a:t>
            </a:r>
            <a:r>
              <a:rPr lang="en-US" sz="2400" b="1" u="sng"/>
              <a:t>on-line review</a:t>
            </a:r>
            <a:r>
              <a:rPr lang="en-US" sz="2400"/>
              <a:t> of information by using smart browsing and navigation tools.</a:t>
            </a:r>
          </a:p>
          <a:p>
            <a:pPr>
              <a:lnSpc>
                <a:spcPct val="90000"/>
              </a:lnSpc>
            </a:pPr>
            <a:r>
              <a:rPr lang="en-US" sz="2400" u="sng"/>
              <a:t>Eliminates huge, unproductive sources of scrap later on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</a:pPr>
            <a:r>
              <a:rPr lang="en-US" sz="2400"/>
              <a:t>Provides for continuous </a:t>
            </a:r>
            <a:r>
              <a:rPr lang="en-US" sz="2400" b="1" u="sng"/>
              <a:t>review</a:t>
            </a:r>
            <a:r>
              <a:rPr lang="en-US" sz="2400"/>
              <a:t>, not periodic review….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A224913-5FB8-4472-B026-F25A71822C3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6.1 The Artifact Sets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9916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Artifacts are organized into two sets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Management set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Planning artifacts and Operational artifacts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Engineering set</a:t>
            </a:r>
            <a:r>
              <a:rPr lang="en-US" dirty="0"/>
              <a:t> – all have different qualities and representations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Requirements set		Design set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Implementation set		Deployment set.</a:t>
            </a:r>
          </a:p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i="1" dirty="0"/>
              <a:t>set</a:t>
            </a:r>
            <a:r>
              <a:rPr lang="en-US" dirty="0"/>
              <a:t> represents a complete aspect of the system. </a:t>
            </a:r>
          </a:p>
          <a:p>
            <a:pPr>
              <a:lnSpc>
                <a:spcPct val="90000"/>
              </a:lnSpc>
            </a:pPr>
            <a:r>
              <a:rPr lang="en-US" dirty="0"/>
              <a:t>An </a:t>
            </a:r>
            <a:r>
              <a:rPr lang="en-US" i="1" dirty="0"/>
              <a:t>artifact</a:t>
            </a:r>
            <a:r>
              <a:rPr lang="en-US" dirty="0"/>
              <a:t> represents some cohesive information typically developed and reviewed as a single entity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 prototype, or Use Case model, design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8368941-390A-49B2-AA01-9A464B812E8F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Pragmatic Artifacts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/>
              <a:t>Cultural Issues:</a:t>
            </a:r>
          </a:p>
          <a:p>
            <a:r>
              <a:rPr lang="en-US" sz="2800"/>
              <a:t>1.  People want to review info but don’t understand the language of the artifact</a:t>
            </a:r>
          </a:p>
          <a:p>
            <a:pPr lvl="1"/>
            <a:r>
              <a:rPr lang="en-US" sz="2400"/>
              <a:t>…”provide a separate document/description?”   No!</a:t>
            </a:r>
          </a:p>
          <a:p>
            <a:pPr lvl="1"/>
            <a:r>
              <a:rPr lang="en-US" sz="2400"/>
              <a:t>Adds considerable time and cost w/o value</a:t>
            </a:r>
          </a:p>
          <a:p>
            <a:r>
              <a:rPr lang="en-US" sz="2800"/>
              <a:t>2.  People want to review the info but don’t have access to the tools.</a:t>
            </a:r>
          </a:p>
          <a:p>
            <a:pPr lvl="1"/>
            <a:r>
              <a:rPr lang="en-US" sz="2400"/>
              <a:t>Forced to produce paper?</a:t>
            </a:r>
          </a:p>
          <a:p>
            <a:pPr lvl="1"/>
            <a:r>
              <a:rPr lang="en-US" sz="2400"/>
              <a:t>Visualization tools, Web, and more are making artifacts readily accessible.</a:t>
            </a:r>
          </a:p>
          <a:p>
            <a:endParaRPr 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6CBA18E-62E1-47E6-AF4A-718A678EE96C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Pragmatic Artifacts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/>
          <a:lstStyle/>
          <a:p>
            <a:r>
              <a:rPr lang="en-US" sz="2800"/>
              <a:t>3.  Human-readable engineering artifacts should use rigorous notations that are complete, consistence and used in a self-documenting manner.</a:t>
            </a:r>
          </a:p>
          <a:p>
            <a:pPr lvl="1"/>
            <a:r>
              <a:rPr lang="en-US" sz="2400"/>
              <a:t>Good grammar;  reading levels;  professional editors…</a:t>
            </a:r>
          </a:p>
          <a:p>
            <a:pPr lvl="1"/>
            <a:r>
              <a:rPr lang="en-US" sz="2400"/>
              <a:t>Avoid encrypting and abbreviations in documents and code.  </a:t>
            </a:r>
          </a:p>
          <a:p>
            <a:pPr lvl="1"/>
            <a:r>
              <a:rPr lang="en-US" sz="2400"/>
              <a:t>Make code self-documenting.</a:t>
            </a:r>
          </a:p>
          <a:p>
            <a:pPr lvl="1"/>
            <a:r>
              <a:rPr lang="en-US" sz="2400"/>
              <a:t>Software is written once;  </a:t>
            </a:r>
            <a:r>
              <a:rPr lang="en-US" sz="2400" b="1" u="sng"/>
              <a:t>read and changed</a:t>
            </a:r>
            <a:r>
              <a:rPr lang="en-US" sz="2400"/>
              <a:t> many times</a:t>
            </a:r>
          </a:p>
          <a:p>
            <a:pPr lvl="1"/>
            <a:r>
              <a:rPr lang="en-US" sz="2400"/>
              <a:t>Emphasize readability and proper grammar!</a:t>
            </a:r>
          </a:p>
          <a:p>
            <a:pPr lvl="1"/>
            <a:r>
              <a:rPr lang="en-US" sz="2400"/>
              <a:t>Anything else is … uncivilized!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64ED3DF-608D-4C91-9DBE-6F25ED9455D3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Pragmatic Artifacts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4.  Useful documentation is self-defining.  It is documentation </a:t>
            </a:r>
            <a:r>
              <a:rPr lang="en-US" u="sng"/>
              <a:t>that gets used</a:t>
            </a:r>
            <a:r>
              <a:rPr lang="en-US"/>
              <a:t>.</a:t>
            </a:r>
          </a:p>
          <a:p>
            <a:pPr lvl="1"/>
            <a:r>
              <a:rPr lang="en-US"/>
              <a:t>Good documentation provides an engineer the opportunity to work alone!!!</a:t>
            </a:r>
          </a:p>
          <a:p>
            <a:pPr lvl="1"/>
            <a:r>
              <a:rPr lang="en-US"/>
              <a:t>Use notations that everyone uses and needs!</a:t>
            </a:r>
          </a:p>
          <a:p>
            <a:pPr lvl="1"/>
            <a:r>
              <a:rPr lang="en-US"/>
              <a:t>Strive to be produce self-documenting artifacts!!</a:t>
            </a:r>
          </a:p>
          <a:p>
            <a:pPr lvl="1"/>
            <a:r>
              <a:rPr lang="en-US"/>
              <a:t>‘Documents’ can stand alone.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053ECF8-09C0-488C-AC92-A257997CC0F8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Pragmatic Artifacts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‘Paper is tangible; artifacts are too easy to change.’  True, but…</a:t>
            </a:r>
          </a:p>
          <a:p>
            <a:pPr lvl="1">
              <a:lnSpc>
                <a:spcPct val="90000"/>
              </a:lnSpc>
            </a:pPr>
            <a:r>
              <a:rPr lang="en-US"/>
              <a:t>Comment lament by some stakeholders.</a:t>
            </a:r>
          </a:p>
          <a:p>
            <a:pPr lvl="1">
              <a:lnSpc>
                <a:spcPct val="90000"/>
              </a:lnSpc>
            </a:pPr>
            <a:r>
              <a:rPr lang="en-US"/>
              <a:t>Skeptical due to </a:t>
            </a:r>
            <a:r>
              <a:rPr lang="en-US" b="1" u="sng"/>
              <a:t>volatility</a:t>
            </a:r>
            <a:r>
              <a:rPr lang="en-US"/>
              <a:t> of on-line documentation.</a:t>
            </a:r>
          </a:p>
          <a:p>
            <a:pPr lvl="1">
              <a:lnSpc>
                <a:spcPct val="90000"/>
              </a:lnSpc>
            </a:pPr>
            <a:r>
              <a:rPr lang="en-US"/>
              <a:t>The whole world will eventually adopt this philosophy!  </a:t>
            </a:r>
          </a:p>
          <a:p>
            <a:pPr lvl="1">
              <a:lnSpc>
                <a:spcPct val="90000"/>
              </a:lnSpc>
            </a:pPr>
            <a:r>
              <a:rPr lang="en-US"/>
              <a:t>Most tools and environments will be developed to support change management, audit trails, electronic signatures, and other advances so that electronic interchange replaces paper!</a:t>
            </a:r>
          </a:p>
          <a:p>
            <a:pPr lvl="1">
              <a:lnSpc>
                <a:spcPct val="90000"/>
              </a:lnSpc>
            </a:pPr>
            <a:r>
              <a:rPr lang="en-US"/>
              <a:t>This is the 21</a:t>
            </a:r>
            <a:r>
              <a:rPr lang="en-US" baseline="30000"/>
              <a:t>st</a:t>
            </a:r>
            <a:r>
              <a:rPr lang="en-US"/>
              <a:t> century!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D884C8-BC6B-4C11-A117-520554325E26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 Set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r>
              <a:rPr lang="en-US"/>
              <a:t>Mainly captured in </a:t>
            </a:r>
            <a:r>
              <a:rPr lang="en-US" u="sng"/>
              <a:t>text</a:t>
            </a:r>
            <a:r>
              <a:rPr lang="en-US"/>
              <a:t> perhaps some graphics.</a:t>
            </a:r>
          </a:p>
          <a:p>
            <a:r>
              <a:rPr lang="en-US"/>
              <a:t>These artifacts are mainly designed to capture data associated with process planning and execution.</a:t>
            </a:r>
          </a:p>
          <a:p>
            <a:r>
              <a:rPr lang="en-US"/>
              <a:t>Text and graphics will include whatever is necessary to capture the </a:t>
            </a:r>
            <a:r>
              <a:rPr lang="en-US" b="1" u="sng"/>
              <a:t>contracts</a:t>
            </a:r>
            <a:r>
              <a:rPr lang="en-US"/>
              <a:t> among the project personnel, among stakeholders, and between project personnel and stakeholders.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751C93F-6FDD-4D14-821F-B5BE811AE8EE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Specific Artifacts in the Management Set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9154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Work Breakdown Structure - Activity breakdown and financial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	 tracking mechanisms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Business Case - Cost, schedule, profit expectations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Release Specifications - Scope, plan, objectives for release baselines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Software Development Plan - Project process instance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Release Descriptions - Results of release baselines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Status Assessments - Periodic snapshots of project progress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Software Change Orders - Descriptions of discrete baseline changes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Deployment documents - Cutover plan, training course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Environment - Hardware and software tools, process automation,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             documentation, training, production of engineering artifacts 	(documents, manuals, …)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ALL ARE VERY IMPORTANT IN THE MANAGEMENT SET!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F1CAE11-7571-4524-8476-C211053108A6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Specific Artifacts in the Management Set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r>
              <a:rPr lang="en-US"/>
              <a:t>Evaluated, assessed and measured primarily via</a:t>
            </a:r>
          </a:p>
          <a:p>
            <a:pPr lvl="1"/>
            <a:r>
              <a:rPr lang="en-US"/>
              <a:t>Reviews with relevant stakeholder </a:t>
            </a:r>
          </a:p>
          <a:p>
            <a:pPr lvl="1"/>
            <a:r>
              <a:rPr lang="en-US"/>
              <a:t>Analysis of changes between </a:t>
            </a:r>
            <a:r>
              <a:rPr lang="en-US" u="sng"/>
              <a:t>current</a:t>
            </a:r>
            <a:r>
              <a:rPr lang="en-US"/>
              <a:t> version of  artifact and </a:t>
            </a:r>
            <a:r>
              <a:rPr lang="en-US" u="sng"/>
              <a:t>previous</a:t>
            </a:r>
            <a:r>
              <a:rPr lang="en-US"/>
              <a:t> versions</a:t>
            </a:r>
          </a:p>
          <a:p>
            <a:pPr lvl="1"/>
            <a:r>
              <a:rPr lang="en-US" u="sng"/>
              <a:t>Milestone demonstrations</a:t>
            </a:r>
            <a:r>
              <a:rPr lang="en-US"/>
              <a:t> of the </a:t>
            </a:r>
            <a:r>
              <a:rPr lang="en-US" u="sng"/>
              <a:t>balance</a:t>
            </a:r>
            <a:r>
              <a:rPr lang="en-US"/>
              <a:t> among the artifacts, and the accuracy of the business case and vision artifacts (cost, schedule, profit expectations, quality, progress…)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90038E-6468-4230-BD15-D5BABDB1579C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Engineering Set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9075"/>
            <a:ext cx="8229600" cy="4835525"/>
          </a:xfrm>
        </p:spPr>
        <p:txBody>
          <a:bodyPr>
            <a:normAutofit/>
          </a:bodyPr>
          <a:lstStyle/>
          <a:p>
            <a:r>
              <a:rPr lang="en-US" sz="2800" dirty="0"/>
              <a:t>Unlike the Management Set, </a:t>
            </a:r>
          </a:p>
          <a:p>
            <a:pPr lvl="1"/>
            <a:r>
              <a:rPr lang="en-US" sz="2400" dirty="0"/>
              <a:t>where we evaluate via stakeholder review, comparing current with previous versions, progress between artifacts (delivered and planned),</a:t>
            </a:r>
          </a:p>
          <a:p>
            <a:r>
              <a:rPr lang="en-US" sz="2800" dirty="0"/>
              <a:t>In the Engineering Set, the </a:t>
            </a:r>
            <a:r>
              <a:rPr lang="en-US" sz="2800" i="1" u="sng" dirty="0"/>
              <a:t>primary</a:t>
            </a:r>
            <a:r>
              <a:rPr lang="en-US" sz="2800" dirty="0"/>
              <a:t> mechanism for evaluating the evolving quality of these </a:t>
            </a:r>
            <a:r>
              <a:rPr lang="en-US" sz="2800" i="1" dirty="0"/>
              <a:t>artifact sets</a:t>
            </a:r>
            <a:r>
              <a:rPr lang="en-US" sz="2800" dirty="0"/>
              <a:t> is in the </a:t>
            </a:r>
            <a:r>
              <a:rPr lang="en-US" sz="2800" b="1" i="1" u="sng" dirty="0"/>
              <a:t>transitioning</a:t>
            </a:r>
            <a:r>
              <a:rPr lang="en-US" sz="2800" dirty="0"/>
              <a:t> of information from set to set (requirements to design to …) 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/>
              <a:t>	thereby maintaining a balance of understanding among the artifacts in these sets. </a:t>
            </a:r>
          </a:p>
          <a:p>
            <a:r>
              <a:rPr lang="en-US" sz="2800" dirty="0"/>
              <a:t>Each of these evolve over time!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482F5F8-ECBA-4E16-B705-A70FB15B090F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Engineering Set – </a:t>
            </a:r>
            <a:r>
              <a:rPr lang="en-US" sz="4000" u="sng"/>
              <a:t>Requirements Set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839200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/>
              <a:t>Vision Statement – Notation:  normally text.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Documents project scope that supports the contract between the funding authority and the project team.</a:t>
            </a:r>
          </a:p>
          <a:p>
            <a:pPr>
              <a:lnSpc>
                <a:spcPct val="90000"/>
              </a:lnSpc>
            </a:pPr>
            <a:r>
              <a:rPr lang="en-US" sz="2800"/>
              <a:t>Supplementary Specs – variety of formats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come from regulatory agencies, other prototypes indicating proof of concept.</a:t>
            </a:r>
          </a:p>
          <a:p>
            <a:pPr>
              <a:lnSpc>
                <a:spcPct val="90000"/>
              </a:lnSpc>
            </a:pPr>
            <a:r>
              <a:rPr lang="en-US" sz="2800"/>
              <a:t>Requirements models - Notation usually captured in UML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 Case modeling and domain modeling;  activity diagrams.</a:t>
            </a:r>
          </a:p>
          <a:p>
            <a:pPr>
              <a:lnSpc>
                <a:spcPct val="90000"/>
              </a:lnSpc>
            </a:pPr>
            <a:r>
              <a:rPr lang="en-US" sz="2800"/>
              <a:t>“</a:t>
            </a:r>
            <a:r>
              <a:rPr lang="en-US" sz="2800">
                <a:sym typeface="Wingdings" pitchFamily="2" charset="2"/>
              </a:rPr>
              <a:t></a:t>
            </a:r>
            <a:r>
              <a:rPr lang="en-US" sz="2800"/>
              <a:t>The </a:t>
            </a:r>
            <a:r>
              <a:rPr lang="en-US" sz="2800" u="sng"/>
              <a:t>requirements set</a:t>
            </a:r>
            <a:r>
              <a:rPr lang="en-US" sz="2800"/>
              <a:t> is the primary engineering context for evaluating the other three engineering artifact sets and is the basis for test cases.”  (p.86)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1D81415-D4D1-4367-9A4E-755A28679743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1787</TotalTime>
  <Words>3512</Words>
  <Application>Microsoft Office PowerPoint</Application>
  <PresentationFormat>On-screen Show (4:3)</PresentationFormat>
  <Paragraphs>379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Chapter 6</vt:lpstr>
      <vt:lpstr>Introduction</vt:lpstr>
      <vt:lpstr>Artifact Development</vt:lpstr>
      <vt:lpstr>6.1 The Artifact Sets</vt:lpstr>
      <vt:lpstr>Management Set</vt:lpstr>
      <vt:lpstr>Specific Artifacts in the Management Set</vt:lpstr>
      <vt:lpstr>Specific Artifacts in the Management Set</vt:lpstr>
      <vt:lpstr>Engineering Set</vt:lpstr>
      <vt:lpstr>Engineering Set – Requirements Set</vt:lpstr>
      <vt:lpstr>Engineering Set – Requirements Set</vt:lpstr>
      <vt:lpstr>Engineering Set – Design Set</vt:lpstr>
      <vt:lpstr>Engineering Set – Implementation Set</vt:lpstr>
      <vt:lpstr>Engineering Set – Deployment Set </vt:lpstr>
      <vt:lpstr>Engineering Set – Deployment Set</vt:lpstr>
      <vt:lpstr>Comments on Sets</vt:lpstr>
      <vt:lpstr>Artifact Set Focus:</vt:lpstr>
      <vt:lpstr>Implementation Set versus Deployment Set Artifacts (1 of 3) </vt:lpstr>
      <vt:lpstr>Implementation Set versus Deployment Set 2 of 3</vt:lpstr>
      <vt:lpstr>Implementation Set versus Deployment Set 3 of 3</vt:lpstr>
      <vt:lpstr>Artifact Evolution over Life Cycle 1 of  2</vt:lpstr>
      <vt:lpstr>Artifact Evolution over Life Cycle 2 of 2</vt:lpstr>
      <vt:lpstr>Test Artifacts (1 of 2)</vt:lpstr>
      <vt:lpstr>Test Artifacts (2 of 2)</vt:lpstr>
      <vt:lpstr>6.2  Management Artifacts</vt:lpstr>
      <vt:lpstr>Management Artifacts Work Breakdown Structure (WBS)</vt:lpstr>
      <vt:lpstr>Management Artifacts Business Case</vt:lpstr>
      <vt:lpstr>Management Artifacts Release Specifications</vt:lpstr>
      <vt:lpstr>Management Artifacts Software Development Plan (SDP)</vt:lpstr>
      <vt:lpstr>Management Artifacts Release Descriptions</vt:lpstr>
      <vt:lpstr>Management Artifacts Status Assessments</vt:lpstr>
      <vt:lpstr>Management Artifacts Software Change Order Database</vt:lpstr>
      <vt:lpstr>Management Artifacts Deployment</vt:lpstr>
      <vt:lpstr>Management Artifacts Environment</vt:lpstr>
      <vt:lpstr>Management Artifacts Recognize:</vt:lpstr>
      <vt:lpstr>Engineering Artifacts</vt:lpstr>
      <vt:lpstr>PowerPoint Presentation</vt:lpstr>
      <vt:lpstr>PowerPoint Presentation</vt:lpstr>
      <vt:lpstr>PowerPoint Presentation</vt:lpstr>
      <vt:lpstr>Pragmatic Artifacts</vt:lpstr>
      <vt:lpstr>Pragmatic Artifacts</vt:lpstr>
      <vt:lpstr>Pragmatic Artifacts</vt:lpstr>
      <vt:lpstr>Pragmatic Artifacts</vt:lpstr>
      <vt:lpstr>Pragmatic Artifacts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bob</dc:creator>
  <cp:lastModifiedBy>M Graan Khan</cp:lastModifiedBy>
  <cp:revision>125</cp:revision>
  <dcterms:created xsi:type="dcterms:W3CDTF">2004-03-02T17:43:31Z</dcterms:created>
  <dcterms:modified xsi:type="dcterms:W3CDTF">2014-10-03T14:11:53Z</dcterms:modified>
</cp:coreProperties>
</file>