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F37E12B-EF10-4E88-8D8B-D1F0C9CBF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14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E072809-4E46-4893-AA6C-89EB44E4E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94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12211-EC6B-418B-9F23-70B410B43878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B7FE2-FD24-4489-B60C-F93AB05FD2E7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C0F64-5C9A-4728-B832-B0BF09D10AF1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0DB18-8854-4FA2-966F-629BB4AB7988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7B199-C88E-430A-8726-1A328DE45A85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12BDF-A5D1-4430-9E13-69272B03AFEF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55787-EAA6-49B9-8BF9-D5D728EE7341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A0C83-87E4-49CA-8ECF-FDCD0E5D8F90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B0A22-B310-490B-AC00-6F40D5509DA8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1C716-CBB7-410C-A84B-A2AF4D697CBB}" type="slidenum">
              <a:rPr lang="en-US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A33F4-FDD7-4CBB-976C-4EE4DE35BC79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05518-9C00-4EAE-9FED-5A06F5CF2F92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E2E6-C96F-43D0-AAD9-8C98F1E3E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5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4BB3-6618-4723-8EBA-19AC2D15C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2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92C7-E504-4893-B740-8B523D323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1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3E15-043A-44BC-899F-D459B8F17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7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DC5C-A125-4243-A2F6-9174A9656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2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8D54-6805-4032-8D19-BEF7F40F2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2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C4C4-3194-4593-B6C5-51477A32B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4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3A16-20A3-4ECF-B755-4CD95CB3A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6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B494B-A111-458A-BEAB-C1FE810AB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6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F8A5-CC3A-4843-A20A-3F3914B89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3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7E45-656A-4FDE-8ACD-BA73B2BD6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1F135-4BE6-4588-BE0B-EA2C2068B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/>
              <a:t>IMPROVING SOFTWARE ECONOMICS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Chapter 3.3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Michael Davis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BALANCING BALANCE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Team Balance and Job Matching are #1</a:t>
            </a:r>
          </a:p>
          <a:p>
            <a:r>
              <a:rPr lang="en-US"/>
              <a:t>Top Talent and Phaseout are secondary</a:t>
            </a:r>
          </a:p>
          <a:p>
            <a:r>
              <a:rPr lang="en-US"/>
              <a:t>Career Progression is the least important</a:t>
            </a:r>
          </a:p>
          <a:p>
            <a:endParaRPr lang="en-US"/>
          </a:p>
          <a:p>
            <a:r>
              <a:rPr lang="en-US"/>
              <a:t>Back to the Project Manager </a:t>
            </a:r>
            <a:r>
              <a:rPr lang="en-US">
                <a:sym typeface="Wingdings" pitchFamily="2" charset="2"/>
              </a:rPr>
              <a:t>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MANAGERS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Should possess the following skills</a:t>
            </a:r>
          </a:p>
          <a:p>
            <a:pPr lvl="1"/>
            <a:r>
              <a:rPr lang="en-US" sz="2400"/>
              <a:t>Hiring – Placing the right person in the right job</a:t>
            </a:r>
          </a:p>
          <a:p>
            <a:pPr lvl="1"/>
            <a:r>
              <a:rPr lang="en-US" sz="2400"/>
              <a:t>Customer-Interface – Establish a good repose with your stakeholders</a:t>
            </a:r>
          </a:p>
          <a:p>
            <a:pPr lvl="1"/>
            <a:r>
              <a:rPr lang="en-US" sz="2400"/>
              <a:t>Decision-making </a:t>
            </a:r>
          </a:p>
          <a:p>
            <a:pPr lvl="1"/>
            <a:r>
              <a:rPr lang="en-US" sz="2400"/>
              <a:t>Team-building – Manage the many faces and provide directive</a:t>
            </a:r>
          </a:p>
          <a:p>
            <a:pPr lvl="1"/>
            <a:r>
              <a:rPr lang="en-US" sz="2400"/>
              <a:t>Selling skill – Negotiation, compromise, and empathy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 ALL MEANS…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Team effectiveness hangs on the scale of balance and coverage</a:t>
            </a:r>
          </a:p>
          <a:p>
            <a:r>
              <a:rPr lang="en-US"/>
              <a:t>Superstars don’t guarantee a thing</a:t>
            </a:r>
          </a:p>
          <a:p>
            <a:r>
              <a:rPr lang="en-US"/>
              <a:t>Personnel Ecosystem and the project manager is mother-nature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IMPROVING TEAM EFFECTIVENESS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Personnel Differences are HUGE!!!!</a:t>
            </a:r>
          </a:p>
          <a:p>
            <a:pPr lvl="1"/>
            <a:r>
              <a:rPr lang="en-US" sz="2400"/>
              <a:t>Account for the greatest swings in productivity</a:t>
            </a:r>
          </a:p>
          <a:p>
            <a:r>
              <a:rPr lang="en-US" sz="2800"/>
              <a:t>COCOMO model</a:t>
            </a:r>
          </a:p>
          <a:p>
            <a:pPr lvl="1"/>
            <a:r>
              <a:rPr lang="en-US" sz="2400"/>
              <a:t>Impact factor of 4</a:t>
            </a:r>
          </a:p>
          <a:p>
            <a:r>
              <a:rPr lang="en-US" sz="2800"/>
              <a:t>A team of superstars </a:t>
            </a:r>
            <a:r>
              <a:rPr lang="en-US" sz="2800" u="sng"/>
              <a:t>DOES NOT</a:t>
            </a:r>
            <a:r>
              <a:rPr lang="en-US" sz="2800"/>
              <a:t> guarantee project success</a:t>
            </a:r>
          </a:p>
          <a:p>
            <a:pPr lvl="1"/>
            <a:r>
              <a:rPr lang="en-US" sz="2400"/>
              <a:t>Superstars = Super-Dysfunctional</a:t>
            </a:r>
          </a:p>
          <a:p>
            <a:pPr lvl="1"/>
            <a:r>
              <a:rPr lang="en-US" sz="2400"/>
              <a:t>“Just formulate a good team”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AND COVERAGE</a:t>
            </a:r>
          </a:p>
        </p:txBody>
      </p:sp>
      <p:sp>
        <p:nvSpPr>
          <p:cNvPr id="7176" name="Rectangle 8"/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905000"/>
            <a:ext cx="7086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BALANCE </a:t>
            </a:r>
            <a:r>
              <a:rPr lang="en-US" sz="2400"/>
              <a:t>&amp; </a:t>
            </a:r>
            <a:r>
              <a:rPr lang="en-US" sz="2400" smtClean="0"/>
              <a:t>COVERAGE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2 of the most important aspects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What’s balance…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What’s coverage…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There’s no “I” in team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7177" name="Rectangle 9"/>
          <p:cNvSpPr>
            <a:spLocks noGrp="1" noRot="1" noChangeArrowheads="1"/>
          </p:cNvSpPr>
          <p:nvPr>
            <p:ph sz="half" idx="2"/>
          </p:nvPr>
        </p:nvSpPr>
        <p:spPr>
          <a:xfrm>
            <a:off x="838200" y="4038600"/>
            <a:ext cx="76962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You can bet…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Well managed team with nominal members can succeed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Mismanaged team with experts will almost never succeed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Well architected system can be built by a nominal team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Poorly architected system given an expert team will </a:t>
            </a:r>
            <a:r>
              <a:rPr lang="en-US" sz="2000" dirty="0" smtClean="0"/>
              <a:t>splash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And?  What does it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BARRY BOEHM THINKS…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Principle of top talent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Principle of job matching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Principle of career progression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Principle of team balance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Principle of phaseout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TALENT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better and fewer people</a:t>
            </a:r>
          </a:p>
          <a:p>
            <a:pPr lvl="1"/>
            <a:r>
              <a:rPr lang="en-US"/>
              <a:t>Natural Team Size</a:t>
            </a:r>
          </a:p>
          <a:p>
            <a:pPr lvl="1"/>
            <a:r>
              <a:rPr lang="en-US"/>
              <a:t>Team Dynamics</a:t>
            </a:r>
          </a:p>
          <a:p>
            <a:pPr lvl="1"/>
            <a:r>
              <a:rPr lang="en-US"/>
              <a:t>PRESURE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MATCHING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Fit the tasks to the skills and motivation of the people available</a:t>
            </a:r>
          </a:p>
          <a:p>
            <a:pPr lvl="1"/>
            <a:r>
              <a:rPr lang="en-US"/>
              <a:t>Who screws in a light bulb with a hammer?</a:t>
            </a:r>
          </a:p>
          <a:p>
            <a:pPr lvl="1"/>
            <a:r>
              <a:rPr lang="en-US"/>
              <a:t>Don’t get caught in a double whammy!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Career Progression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organization does best in the long run by helping its people self-actualize</a:t>
            </a:r>
          </a:p>
          <a:p>
            <a:pPr lvl="1">
              <a:lnSpc>
                <a:spcPct val="90000"/>
              </a:lnSpc>
            </a:pPr>
            <a:r>
              <a:rPr lang="en-US"/>
              <a:t>Self Actualize? – Develop or achieve one’s full potential</a:t>
            </a:r>
          </a:p>
          <a:p>
            <a:pPr lvl="1">
              <a:lnSpc>
                <a:spcPct val="90000"/>
              </a:lnSpc>
            </a:pPr>
            <a:r>
              <a:rPr lang="en-US"/>
              <a:t>Organizations can be friend or foe</a:t>
            </a:r>
          </a:p>
          <a:p>
            <a:pPr lvl="1">
              <a:lnSpc>
                <a:spcPct val="90000"/>
              </a:lnSpc>
            </a:pPr>
            <a:r>
              <a:rPr lang="en-US"/>
              <a:t>Organizational Training</a:t>
            </a:r>
          </a:p>
          <a:p>
            <a:pPr lvl="2">
              <a:lnSpc>
                <a:spcPct val="90000"/>
              </a:lnSpc>
            </a:pPr>
            <a:r>
              <a:rPr lang="en-US"/>
              <a:t>Strategic and educational</a:t>
            </a:r>
          </a:p>
          <a:p>
            <a:pPr lvl="1">
              <a:lnSpc>
                <a:spcPct val="90000"/>
              </a:lnSpc>
            </a:pPr>
            <a:r>
              <a:rPr lang="en-US"/>
              <a:t>Project Training</a:t>
            </a:r>
          </a:p>
          <a:p>
            <a:pPr lvl="2">
              <a:lnSpc>
                <a:spcPct val="90000"/>
              </a:lnSpc>
            </a:pPr>
            <a:r>
              <a:rPr lang="en-US"/>
              <a:t>Tactical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BALANCE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Select people who will complement and harmonize with one another</a:t>
            </a:r>
          </a:p>
          <a:p>
            <a:pPr lvl="1"/>
            <a:r>
              <a:rPr lang="en-US"/>
              <a:t>Raw Skill</a:t>
            </a:r>
          </a:p>
          <a:p>
            <a:pPr lvl="2"/>
            <a:r>
              <a:rPr lang="en-US"/>
              <a:t>intelligence, objectivity, creativity, organization</a:t>
            </a:r>
          </a:p>
          <a:p>
            <a:pPr lvl="1"/>
            <a:r>
              <a:rPr lang="en-US"/>
              <a:t>Psychological Makeup</a:t>
            </a:r>
          </a:p>
          <a:p>
            <a:pPr lvl="2"/>
            <a:r>
              <a:rPr lang="en-US"/>
              <a:t>Leaders/followers, risk takers/conservatives</a:t>
            </a:r>
          </a:p>
          <a:p>
            <a:pPr lvl="1"/>
            <a:r>
              <a:rPr lang="en-US"/>
              <a:t>Objectives</a:t>
            </a:r>
          </a:p>
          <a:p>
            <a:pPr lvl="2"/>
            <a:r>
              <a:rPr lang="en-US"/>
              <a:t>Financial, feature set, quality, timeliness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PHASEOUT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Keeping a misfit on the team doesn’t help anyone</a:t>
            </a:r>
          </a:p>
          <a:p>
            <a:pPr lvl="1"/>
            <a:r>
              <a:rPr lang="en-US"/>
              <a:t>Demotivate</a:t>
            </a:r>
          </a:p>
          <a:p>
            <a:pPr lvl="1"/>
            <a:r>
              <a:rPr lang="en-US"/>
              <a:t>Effects self-actualization</a:t>
            </a:r>
          </a:p>
          <a:p>
            <a:pPr lvl="1"/>
            <a:r>
              <a:rPr lang="en-US"/>
              <a:t>Obvious</a:t>
            </a:r>
          </a:p>
          <a:p>
            <a:pPr lvl="1"/>
            <a:r>
              <a:rPr lang="en-US"/>
              <a:t>GET RID OF THEM YESTERDAY!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389</Words>
  <Application>Microsoft Office PowerPoint</Application>
  <PresentationFormat>On-screen Show (4:3)</PresentationFormat>
  <Paragraphs>88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IMPROVING SOFTWARE ECONOMICS</vt:lpstr>
      <vt:lpstr>IMPROVING TEAM EFFECTIVENESS</vt:lpstr>
      <vt:lpstr>BALANCE AND COVERAGE</vt:lpstr>
      <vt:lpstr>BARRY BOEHM THINKS…</vt:lpstr>
      <vt:lpstr>TOP TALENT</vt:lpstr>
      <vt:lpstr>JOB MATCHING</vt:lpstr>
      <vt:lpstr>Career Progression</vt:lpstr>
      <vt:lpstr>TEAM BALANCE</vt:lpstr>
      <vt:lpstr>PHASEOUT</vt:lpstr>
      <vt:lpstr>BALANCING BALANCE</vt:lpstr>
      <vt:lpstr>PROJECT MANAGERS</vt:lpstr>
      <vt:lpstr>IT ALL MEANS…</vt:lpstr>
    </vt:vector>
  </TitlesOfParts>
  <Company>Cendant Mortgage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SOFTWARE ECONOMICS</dc:title>
  <dc:creator>IP</dc:creator>
  <cp:lastModifiedBy>M Graan Khan</cp:lastModifiedBy>
  <cp:revision>14</cp:revision>
  <dcterms:created xsi:type="dcterms:W3CDTF">2002-10-09T16:21:43Z</dcterms:created>
  <dcterms:modified xsi:type="dcterms:W3CDTF">2014-10-03T13:59:45Z</dcterms:modified>
</cp:coreProperties>
</file>