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44F2FB-069B-4BC9-A8E5-DABA1B68684C}" type="datetimeFigureOut">
              <a:rPr lang="en-US" smtClean="0"/>
              <a:pPr/>
              <a:t>2/8/2012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475B84-00F4-4685-9E74-72FD06DD756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0B3C6CF-E7F0-45C5-9944-26BBF919EDC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57016-DB3A-464C-998E-A6867431E7F8}" type="slidenum">
              <a:rPr lang="en-US"/>
              <a:pPr/>
              <a:t>1</a:t>
            </a:fld>
            <a:endParaRPr lang="en-US"/>
          </a:p>
        </p:txBody>
      </p:sp>
      <p:sp>
        <p:nvSpPr>
          <p:cNvPr id="5122"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5123"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24E446-B239-4E69-AAFF-FC8F15EB34EA}" type="slidenum">
              <a:rPr lang="en-US"/>
              <a:pPr/>
              <a:t>10</a:t>
            </a:fld>
            <a:endParaRPr lang="en-US"/>
          </a:p>
        </p:txBody>
      </p:sp>
      <p:sp>
        <p:nvSpPr>
          <p:cNvPr id="35842"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35843"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BDD48B-583A-477D-8CC6-BEFF9EF5497F}" type="slidenum">
              <a:rPr lang="en-US"/>
              <a:pPr/>
              <a:t>11</a:t>
            </a:fld>
            <a:endParaRPr lang="en-US"/>
          </a:p>
        </p:txBody>
      </p:sp>
      <p:sp>
        <p:nvSpPr>
          <p:cNvPr id="37890"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37891"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3D449A-4E46-4A8C-8FE2-DC52FF0F29CC}" type="slidenum">
              <a:rPr lang="en-US"/>
              <a:pPr/>
              <a:t>12</a:t>
            </a:fld>
            <a:endParaRPr lang="en-US"/>
          </a:p>
        </p:txBody>
      </p:sp>
      <p:sp>
        <p:nvSpPr>
          <p:cNvPr id="39938"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39939"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242A1E-8957-465C-A1FF-CC5295CF279D}" type="slidenum">
              <a:rPr lang="en-US"/>
              <a:pPr/>
              <a:t>13</a:t>
            </a:fld>
            <a:endParaRPr lang="en-US"/>
          </a:p>
        </p:txBody>
      </p:sp>
      <p:sp>
        <p:nvSpPr>
          <p:cNvPr id="41986"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41987"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666E87-0584-4F94-8D67-DFE13D04311F}" type="slidenum">
              <a:rPr lang="en-US"/>
              <a:pPr/>
              <a:t>14</a:t>
            </a:fld>
            <a:endParaRPr lang="en-US"/>
          </a:p>
        </p:txBody>
      </p:sp>
      <p:sp>
        <p:nvSpPr>
          <p:cNvPr id="44034"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44035"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F6D4AC-E24E-45CE-BE2C-5AE33CE22FB9}" type="slidenum">
              <a:rPr lang="en-US"/>
              <a:pPr/>
              <a:t>15</a:t>
            </a:fld>
            <a:endParaRPr lang="en-US"/>
          </a:p>
        </p:txBody>
      </p:sp>
      <p:sp>
        <p:nvSpPr>
          <p:cNvPr id="46082"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46083"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2A400D-9F95-4E64-8F8E-330C6C3AB4A6}" type="slidenum">
              <a:rPr lang="en-US"/>
              <a:pPr/>
              <a:t>16</a:t>
            </a:fld>
            <a:endParaRPr lang="en-US"/>
          </a:p>
        </p:txBody>
      </p:sp>
      <p:sp>
        <p:nvSpPr>
          <p:cNvPr id="48130"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48131"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3C5D86-AEA2-4231-A4CA-45C0A4354C24}" type="slidenum">
              <a:rPr lang="en-US"/>
              <a:pPr/>
              <a:t>2</a:t>
            </a:fld>
            <a:endParaRPr lang="en-US"/>
          </a:p>
        </p:txBody>
      </p:sp>
      <p:sp>
        <p:nvSpPr>
          <p:cNvPr id="19458"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19459"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EAE978-9DBC-47E5-A6B0-C301C1AF2945}" type="slidenum">
              <a:rPr lang="en-US"/>
              <a:pPr/>
              <a:t>3</a:t>
            </a:fld>
            <a:endParaRPr lang="en-US"/>
          </a:p>
        </p:txBody>
      </p:sp>
      <p:sp>
        <p:nvSpPr>
          <p:cNvPr id="21506"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21507"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85AEDB-CFAC-4A7E-BF61-0C1FD415C252}" type="slidenum">
              <a:rPr lang="en-US"/>
              <a:pPr/>
              <a:t>4</a:t>
            </a:fld>
            <a:endParaRPr lang="en-US"/>
          </a:p>
        </p:txBody>
      </p:sp>
      <p:sp>
        <p:nvSpPr>
          <p:cNvPr id="23554"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23555"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110F8F-4127-47AC-B48E-FE03AA54B1C4}" type="slidenum">
              <a:rPr lang="en-US"/>
              <a:pPr/>
              <a:t>5</a:t>
            </a:fld>
            <a:endParaRPr lang="en-US"/>
          </a:p>
        </p:txBody>
      </p:sp>
      <p:sp>
        <p:nvSpPr>
          <p:cNvPr id="25602"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25603"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604F3F-A259-4194-85FD-BDA3CFF88B17}" type="slidenum">
              <a:rPr lang="en-US"/>
              <a:pPr/>
              <a:t>6</a:t>
            </a:fld>
            <a:endParaRPr lang="en-US"/>
          </a:p>
        </p:txBody>
      </p:sp>
      <p:sp>
        <p:nvSpPr>
          <p:cNvPr id="27650"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27651"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35F237-38F7-45A6-8CDB-E54F4D8A64E0}" type="slidenum">
              <a:rPr lang="en-US"/>
              <a:pPr/>
              <a:t>7</a:t>
            </a:fld>
            <a:endParaRPr lang="en-US"/>
          </a:p>
        </p:txBody>
      </p:sp>
      <p:sp>
        <p:nvSpPr>
          <p:cNvPr id="29698"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29699"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FC647E-66CE-43F7-84F3-70D67FA95863}" type="slidenum">
              <a:rPr lang="en-US"/>
              <a:pPr/>
              <a:t>8</a:t>
            </a:fld>
            <a:endParaRPr lang="en-US"/>
          </a:p>
        </p:txBody>
      </p:sp>
      <p:sp>
        <p:nvSpPr>
          <p:cNvPr id="31746"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31747"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83A3C5-69A8-4F3D-8D23-B6EE7E969EA3}" type="slidenum">
              <a:rPr lang="en-US"/>
              <a:pPr/>
              <a:t>9</a:t>
            </a:fld>
            <a:endParaRPr lang="en-US"/>
          </a:p>
        </p:txBody>
      </p:sp>
      <p:sp>
        <p:nvSpPr>
          <p:cNvPr id="33794" name="Rectangle 2"/>
          <p:cNvSpPr>
            <a:spLocks noGrp="1" noRot="1" noChangeAspect="1" noChangeArrowheads="1" noTextEdit="1"/>
          </p:cNvSpPr>
          <p:nvPr>
            <p:ph type="sldImg"/>
          </p:nvPr>
        </p:nvSpPr>
        <p:spPr>
          <a:xfrm>
            <a:off x="1341438" y="915988"/>
            <a:ext cx="4176712" cy="3132137"/>
          </a:xfrm>
          <a:solidFill>
            <a:srgbClr val="FFFFFF"/>
          </a:solidFill>
          <a:ln/>
        </p:spPr>
      </p:sp>
      <p:sp>
        <p:nvSpPr>
          <p:cNvPr id="33795" name="Rectangle 3"/>
          <p:cNvSpPr txBox="1">
            <a:spLocks noGrp="1" noChangeArrowheads="1"/>
          </p:cNvSpPr>
          <p:nvPr>
            <p:ph type="body" idx="1"/>
          </p:nvPr>
        </p:nvSpPr>
        <p:spPr>
          <a:xfrm>
            <a:off x="1046163" y="4352925"/>
            <a:ext cx="4770437" cy="3476625"/>
          </a:xfrm>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692BCD-24A1-4B75-B3B2-6C72AF86975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8CBA68-93AE-4BAF-A3A7-9B36D150830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C9F418-8D7F-4A61-9B44-811F1C6A5B6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0977A2C3-C38E-4416-AADB-82E26151FAE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0B2523C-2FE3-4CA2-92F1-AE868B9A11F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DA9C14-21A7-477F-BF40-30BEA5C0027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F3023E-AF80-4EE4-A37F-5EADABE250E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F0295E-71C8-4780-8181-0415CE13104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6F3D75E-ECE2-4265-9AD6-DD2178B8FC3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EB4F6E8-1C63-4D2A-A9E4-A55620ADA28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A65B352-233A-4050-963C-02E60D46230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D86FBF-4EB0-4189-8E18-BCC5F67ED70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CFCF1F-950C-4496-B262-E3ADBBCFF79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0605A41-BE0C-4A30-9603-40B6402633C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89013" y="609600"/>
            <a:ext cx="6326187" cy="1317625"/>
          </a:xfrm>
          <a:ln/>
        </p:spPr>
        <p:txBody>
          <a:bodyPr lIns="0" tIns="0" rIns="0" bIns="0"/>
          <a:lstStyle/>
          <a:p>
            <a:pPr marL="1185863" defTabSz="414338"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 pos="5910263" algn="l"/>
                <a:tab pos="6565900" algn="l"/>
                <a:tab pos="7223125" algn="l"/>
              </a:tabLst>
            </a:pPr>
            <a:r>
              <a:rPr lang="en-US" sz="3200" b="1" dirty="0">
                <a:solidFill>
                  <a:srgbClr val="E4005C"/>
                </a:solidFill>
              </a:rPr>
              <a:t>INTRODUCTION TO</a:t>
            </a:r>
            <a:br>
              <a:rPr lang="en-US" sz="3200" b="1" dirty="0">
                <a:solidFill>
                  <a:srgbClr val="E4005C"/>
                </a:solidFill>
              </a:rPr>
            </a:br>
            <a:r>
              <a:rPr lang="en-US" sz="3200" b="1" dirty="0">
                <a:solidFill>
                  <a:srgbClr val="E4005C"/>
                </a:solidFill>
              </a:rPr>
              <a:t>COMPUTER NETWORKS</a:t>
            </a:r>
            <a:endParaRPr lang="en-GB" sz="3200" b="1" dirty="0">
              <a:solidFill>
                <a:srgbClr val="E4005C"/>
              </a:solidFill>
            </a:endParaRPr>
          </a:p>
        </p:txBody>
      </p:sp>
      <p:sp>
        <p:nvSpPr>
          <p:cNvPr id="3075" name="Rectangle 3"/>
          <p:cNvSpPr>
            <a:spLocks noGrp="1" noChangeArrowheads="1"/>
          </p:cNvSpPr>
          <p:nvPr>
            <p:ph type="subTitle" idx="4294967295"/>
          </p:nvPr>
        </p:nvSpPr>
        <p:spPr bwMode="auto">
          <a:xfrm>
            <a:off x="701675" y="2057401"/>
            <a:ext cx="7807325" cy="1066799"/>
          </a:xfrm>
          <a:prstGeom prst="rect">
            <a:avLst/>
          </a:prstGeom>
          <a:noFill/>
          <a:ln/>
        </p:spPr>
        <p:txBody>
          <a:bodyPr lIns="0" tIns="0" rIns="0" bIns="0" anchor="ctr"/>
          <a:lstStyle/>
          <a:p>
            <a:pPr algn="ctr" defTabSz="457200">
              <a:lnSpc>
                <a:spcPct val="75000"/>
              </a:lnSpc>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sz="3500" b="1" dirty="0">
              <a:solidFill>
                <a:srgbClr val="800080"/>
              </a:solidFill>
            </a:endParaRPr>
          </a:p>
          <a:p>
            <a:pPr algn="ctr" defTabSz="457200">
              <a:lnSpc>
                <a:spcPct val="75000"/>
              </a:lnSpc>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sz="4400" b="1" dirty="0" smtClean="0">
                <a:solidFill>
                  <a:srgbClr val="800080"/>
                </a:solidFill>
              </a:rPr>
              <a:t>Zeeshan Abbas</a:t>
            </a:r>
            <a:endParaRPr lang="en-GB" sz="4400" b="1" dirty="0">
              <a:solidFill>
                <a:srgbClr val="800080"/>
              </a:solidFill>
            </a:endParaRPr>
          </a:p>
        </p:txBody>
      </p:sp>
      <p:sp>
        <p:nvSpPr>
          <p:cNvPr id="3076" name="AutoShape 4"/>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3077" name="AutoShape 5"/>
          <p:cNvSpPr>
            <a:spLocks noChangeArrowheads="1"/>
          </p:cNvSpPr>
          <p:nvPr/>
        </p:nvSpPr>
        <p:spPr bwMode="auto">
          <a:xfrm>
            <a:off x="493713" y="1481138"/>
            <a:ext cx="247650" cy="249237"/>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3078" name="AutoShape 6"/>
          <p:cNvSpPr>
            <a:spLocks noChangeArrowheads="1"/>
          </p:cNvSpPr>
          <p:nvPr/>
        </p:nvSpPr>
        <p:spPr bwMode="auto">
          <a:xfrm>
            <a:off x="617538" y="1604963"/>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3079" name="AutoShape 7"/>
          <p:cNvSpPr>
            <a:spLocks noChangeArrowheads="1"/>
          </p:cNvSpPr>
          <p:nvPr/>
        </p:nvSpPr>
        <p:spPr bwMode="auto">
          <a:xfrm>
            <a:off x="969963" y="1828800"/>
            <a:ext cx="7407275" cy="34925"/>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3081" name="Rectangle 9"/>
          <p:cNvSpPr>
            <a:spLocks noChangeArrowheads="1"/>
          </p:cNvSpPr>
          <p:nvPr/>
        </p:nvSpPr>
        <p:spPr bwMode="auto">
          <a:xfrm>
            <a:off x="839788" y="5434013"/>
            <a:ext cx="7807325" cy="552450"/>
          </a:xfrm>
          <a:prstGeom prst="rect">
            <a:avLst/>
          </a:prstGeom>
          <a:noFill/>
          <a:ln w="9525">
            <a:noFill/>
            <a:miter lim="800000"/>
            <a:headEnd/>
            <a:tailEnd/>
          </a:ln>
          <a:effectLst/>
        </p:spPr>
        <p:txBody>
          <a:bodyPr lIns="0" tIns="0" rIns="0" bIns="0" anchor="ctr"/>
          <a:lstStyle/>
          <a:p>
            <a:pPr marL="342900" indent="-342900" algn="ctr" defTabSz="457200">
              <a:lnSpc>
                <a:spcPct val="75000"/>
              </a:lnSpc>
              <a:spcBef>
                <a:spcPct val="200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b="1" dirty="0">
              <a:solidFill>
                <a:srgbClr val="800080"/>
              </a:solidFill>
            </a:endParaRPr>
          </a:p>
          <a:p>
            <a:pPr marL="342900" indent="-342900" algn="ctr" defTabSz="457200">
              <a:lnSpc>
                <a:spcPct val="75000"/>
              </a:lnSpc>
              <a:spcBef>
                <a:spcPct val="200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b="1" dirty="0">
              <a:solidFill>
                <a:srgbClr val="800080"/>
              </a:solidFill>
            </a:endParaRPr>
          </a:p>
        </p:txBody>
      </p:sp>
      <p:pic>
        <p:nvPicPr>
          <p:cNvPr id="1028" name="Picture 4"/>
          <p:cNvPicPr>
            <a:picLocks noChangeAspect="1" noChangeArrowheads="1"/>
          </p:cNvPicPr>
          <p:nvPr/>
        </p:nvPicPr>
        <p:blipFill>
          <a:blip r:embed="rId3"/>
          <a:srcRect/>
          <a:stretch>
            <a:fillRect/>
          </a:stretch>
        </p:blipFill>
        <p:spPr bwMode="auto">
          <a:xfrm>
            <a:off x="0" y="3043544"/>
            <a:ext cx="3048000" cy="2758185"/>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6085036" y="3200400"/>
            <a:ext cx="3058964" cy="2438400"/>
          </a:xfrm>
          <a:prstGeom prst="rect">
            <a:avLst/>
          </a:prstGeom>
          <a:noFill/>
          <a:ln w="9525">
            <a:noFill/>
            <a:miter lim="800000"/>
            <a:headEnd/>
            <a:tailEnd/>
          </a:ln>
          <a:effectLst/>
        </p:spPr>
      </p:pic>
      <p:pic>
        <p:nvPicPr>
          <p:cNvPr id="1030" name="Picture 6"/>
          <p:cNvPicPr>
            <a:picLocks noChangeAspect="1" noChangeArrowheads="1"/>
          </p:cNvPicPr>
          <p:nvPr/>
        </p:nvPicPr>
        <p:blipFill>
          <a:blip r:embed="rId5"/>
          <a:srcRect/>
          <a:stretch>
            <a:fillRect/>
          </a:stretch>
        </p:blipFill>
        <p:spPr bwMode="auto">
          <a:xfrm>
            <a:off x="2971800" y="3200400"/>
            <a:ext cx="2857892" cy="243840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838200"/>
            <a:ext cx="8229600" cy="838200"/>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Mesh Topology</a:t>
            </a:r>
            <a:endParaRPr lang="en-GB" sz="4000" b="1">
              <a:solidFill>
                <a:srgbClr val="E4005C"/>
              </a:solidFill>
            </a:endParaRPr>
          </a:p>
        </p:txBody>
      </p:sp>
      <p:sp>
        <p:nvSpPr>
          <p:cNvPr id="34819" name="Rectangle 3"/>
          <p:cNvSpPr>
            <a:spLocks noGrp="1" noChangeArrowheads="1"/>
          </p:cNvSpPr>
          <p:nvPr>
            <p:ph type="body" sz="half" idx="1"/>
          </p:nvPr>
        </p:nvSpPr>
        <p:spPr>
          <a:xfrm>
            <a:off x="457200" y="1600200"/>
            <a:ext cx="4038600" cy="5257800"/>
          </a:xfrm>
        </p:spPr>
        <p:txBody>
          <a:bodyPr/>
          <a:lstStyle/>
          <a:p>
            <a:pPr marL="392113" indent="-293688" defTabSz="414338">
              <a:lnSpc>
                <a:spcPct val="80000"/>
              </a:lnSpc>
              <a:spcBef>
                <a:spcPct val="50000"/>
              </a:spcBef>
              <a:buClr>
                <a:srgbClr val="CC0000"/>
              </a:buClr>
              <a:buFont typeface="Wingdings" pitchFamily="2" charset="2"/>
              <a:buBlip>
                <a:blip r:embed="rId3"/>
              </a:buBlip>
            </a:pPr>
            <a:endParaRPr lang="en-US" sz="1600" b="1">
              <a:solidFill>
                <a:srgbClr val="000066"/>
              </a:solidFill>
            </a:endParaRPr>
          </a:p>
          <a:p>
            <a:pPr marL="392113" indent="-293688" algn="just" defTabSz="414338">
              <a:lnSpc>
                <a:spcPct val="80000"/>
              </a:lnSpc>
              <a:spcBef>
                <a:spcPct val="50000"/>
              </a:spcBef>
              <a:buClr>
                <a:srgbClr val="CC0000"/>
              </a:buClr>
              <a:buFont typeface="Wingdings" pitchFamily="2" charset="2"/>
              <a:buBlip>
                <a:blip r:embed="rId3"/>
              </a:buBlip>
            </a:pPr>
            <a:r>
              <a:rPr lang="en-US" sz="2400" b="1">
                <a:solidFill>
                  <a:srgbClr val="000066"/>
                </a:solidFill>
                <a:cs typeface="Times New Roman" pitchFamily="18" charset="0"/>
              </a:rPr>
              <a:t>The mesh topology connects all devices (nodes) to each other for redundancy and fault tolerance. </a:t>
            </a:r>
          </a:p>
          <a:p>
            <a:pPr marL="392113" indent="-293688" algn="just" defTabSz="414338">
              <a:lnSpc>
                <a:spcPct val="80000"/>
              </a:lnSpc>
              <a:spcBef>
                <a:spcPct val="50000"/>
              </a:spcBef>
              <a:buClr>
                <a:srgbClr val="CC0000"/>
              </a:buClr>
              <a:buFont typeface="Wingdings" pitchFamily="2" charset="2"/>
              <a:buBlip>
                <a:blip r:embed="rId3"/>
              </a:buBlip>
            </a:pPr>
            <a:r>
              <a:rPr lang="en-US" sz="2400" b="1">
                <a:solidFill>
                  <a:srgbClr val="000066"/>
                </a:solidFill>
                <a:cs typeface="Times New Roman" pitchFamily="18" charset="0"/>
              </a:rPr>
              <a:t>It is used in WANs to interconnect LANs and for mission critical networks like those used by banks and financial institutions. </a:t>
            </a:r>
          </a:p>
          <a:p>
            <a:pPr marL="392113" indent="-293688" algn="just" defTabSz="414338">
              <a:lnSpc>
                <a:spcPct val="80000"/>
              </a:lnSpc>
              <a:spcBef>
                <a:spcPct val="50000"/>
              </a:spcBef>
              <a:buClr>
                <a:srgbClr val="CC0000"/>
              </a:buClr>
              <a:buFont typeface="Wingdings" pitchFamily="2" charset="2"/>
              <a:buBlip>
                <a:blip r:embed="rId3"/>
              </a:buBlip>
            </a:pPr>
            <a:r>
              <a:rPr lang="en-US" sz="2400" b="1">
                <a:solidFill>
                  <a:srgbClr val="000066"/>
                </a:solidFill>
                <a:cs typeface="Times New Roman" pitchFamily="18" charset="0"/>
              </a:rPr>
              <a:t>Implementing the mesh topology is expensive and difficult.</a:t>
            </a:r>
            <a:r>
              <a:rPr lang="en-US" sz="2400" b="1">
                <a:solidFill>
                  <a:srgbClr val="000066"/>
                </a:solidFill>
              </a:rPr>
              <a:t> </a:t>
            </a:r>
          </a:p>
        </p:txBody>
      </p:sp>
      <p:sp>
        <p:nvSpPr>
          <p:cNvPr id="34820" name="AutoShape 4"/>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34821" name="AutoShape 5"/>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34822" name="AutoShape 6"/>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34823" name="AutoShape 7"/>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34824" name="Text Box 8"/>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34825" name="AutoShape 9"/>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pic>
        <p:nvPicPr>
          <p:cNvPr id="34826" name="Picture 10" descr="569mesh"/>
          <p:cNvPicPr>
            <a:picLocks noGrp="1" noChangeAspect="1" noChangeArrowheads="1"/>
          </p:cNvPicPr>
          <p:nvPr>
            <p:ph sz="half" idx="2"/>
          </p:nvPr>
        </p:nvPicPr>
        <p:blipFill>
          <a:blip r:embed="rId4"/>
          <a:srcRect/>
          <a:stretch>
            <a:fillRect/>
          </a:stretch>
        </p:blipFill>
        <p:spPr>
          <a:xfrm>
            <a:off x="4748213" y="2481263"/>
            <a:ext cx="3838575" cy="2762250"/>
          </a:xfrm>
          <a:noFill/>
          <a:ln/>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093788" y="674688"/>
            <a:ext cx="7808912" cy="1147762"/>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Network Components</a:t>
            </a:r>
            <a:endParaRPr lang="en-GB" sz="4000" b="1">
              <a:solidFill>
                <a:srgbClr val="E4005C"/>
              </a:solidFill>
            </a:endParaRPr>
          </a:p>
        </p:txBody>
      </p:sp>
      <p:sp>
        <p:nvSpPr>
          <p:cNvPr id="36867" name="AutoShape 3"/>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36868" name="AutoShape 4"/>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36869" name="AutoShape 5"/>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36870" name="AutoShape 6"/>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36871" name="Text Box 7"/>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36872" name="AutoShape 8"/>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sp>
        <p:nvSpPr>
          <p:cNvPr id="36873" name="Rectangle 9"/>
          <p:cNvSpPr>
            <a:spLocks noGrp="1" noChangeArrowheads="1"/>
          </p:cNvSpPr>
          <p:nvPr>
            <p:ph type="body" idx="1"/>
          </p:nvPr>
        </p:nvSpPr>
        <p:spPr>
          <a:xfrm>
            <a:off x="457200" y="1600200"/>
            <a:ext cx="8229600" cy="5257800"/>
          </a:xfrm>
        </p:spPr>
        <p:txBody>
          <a:bodyPr/>
          <a:lstStyle/>
          <a:p>
            <a:pPr marL="392113" indent="-293688" defTabSz="414338">
              <a:lnSpc>
                <a:spcPct val="80000"/>
              </a:lnSpc>
              <a:spcBef>
                <a:spcPct val="50000"/>
              </a:spcBef>
              <a:buClr>
                <a:srgbClr val="CC0000"/>
              </a:buClr>
              <a:buFont typeface="Wingdings" pitchFamily="2" charset="2"/>
              <a:buBlip>
                <a:blip r:embed="rId3"/>
              </a:buBlip>
            </a:pPr>
            <a:endParaRPr lang="en-US" sz="2400" b="1">
              <a:solidFill>
                <a:srgbClr val="000066"/>
              </a:solidFill>
            </a:endParaRPr>
          </a:p>
          <a:p>
            <a:pPr marL="392113" indent="-293688" defTabSz="414338">
              <a:lnSpc>
                <a:spcPct val="80000"/>
              </a:lnSpc>
              <a:spcBef>
                <a:spcPct val="50000"/>
              </a:spcBef>
              <a:buClr>
                <a:srgbClr val="CC0000"/>
              </a:buClr>
              <a:buFont typeface="Wingdings" pitchFamily="2" charset="2"/>
              <a:buBlip>
                <a:blip r:embed="rId3"/>
              </a:buBlip>
            </a:pPr>
            <a:r>
              <a:rPr lang="en-US" sz="2400" b="1">
                <a:solidFill>
                  <a:srgbClr val="000066"/>
                </a:solidFill>
              </a:rPr>
              <a:t>Physical Media</a:t>
            </a:r>
          </a:p>
          <a:p>
            <a:pPr marL="392113" indent="-293688" defTabSz="414338">
              <a:lnSpc>
                <a:spcPct val="80000"/>
              </a:lnSpc>
              <a:spcBef>
                <a:spcPct val="50000"/>
              </a:spcBef>
              <a:buClr>
                <a:srgbClr val="CC0000"/>
              </a:buClr>
              <a:buFont typeface="Wingdings" pitchFamily="2" charset="2"/>
              <a:buBlip>
                <a:blip r:embed="rId3"/>
              </a:buBlip>
            </a:pPr>
            <a:r>
              <a:rPr lang="en-US" sz="2400" b="1">
                <a:solidFill>
                  <a:srgbClr val="000066"/>
                </a:solidFill>
              </a:rPr>
              <a:t>Interconnecting Devices</a:t>
            </a:r>
          </a:p>
          <a:p>
            <a:pPr marL="392113" indent="-293688" defTabSz="414338">
              <a:lnSpc>
                <a:spcPct val="80000"/>
              </a:lnSpc>
              <a:spcBef>
                <a:spcPct val="50000"/>
              </a:spcBef>
              <a:buClr>
                <a:srgbClr val="CC0000"/>
              </a:buClr>
              <a:buFont typeface="Wingdings" pitchFamily="2" charset="2"/>
              <a:buBlip>
                <a:blip r:embed="rId3"/>
              </a:buBlip>
            </a:pPr>
            <a:r>
              <a:rPr lang="en-US" sz="2400" b="1">
                <a:solidFill>
                  <a:srgbClr val="000066"/>
                </a:solidFill>
              </a:rPr>
              <a:t>Computers</a:t>
            </a:r>
          </a:p>
          <a:p>
            <a:pPr marL="392113" indent="-293688" defTabSz="414338">
              <a:lnSpc>
                <a:spcPct val="80000"/>
              </a:lnSpc>
              <a:spcBef>
                <a:spcPct val="50000"/>
              </a:spcBef>
              <a:buClr>
                <a:srgbClr val="CC0000"/>
              </a:buClr>
              <a:buFont typeface="Wingdings" pitchFamily="2" charset="2"/>
              <a:buBlip>
                <a:blip r:embed="rId3"/>
              </a:buBlip>
            </a:pPr>
            <a:r>
              <a:rPr lang="en-US" sz="2400" b="1">
                <a:solidFill>
                  <a:srgbClr val="000066"/>
                </a:solidFill>
              </a:rPr>
              <a:t>Networking Software</a:t>
            </a:r>
          </a:p>
          <a:p>
            <a:pPr marL="392113" indent="-293688" defTabSz="414338">
              <a:lnSpc>
                <a:spcPct val="80000"/>
              </a:lnSpc>
              <a:spcBef>
                <a:spcPct val="50000"/>
              </a:spcBef>
              <a:buClr>
                <a:srgbClr val="CC0000"/>
              </a:buClr>
              <a:buFont typeface="Wingdings" pitchFamily="2" charset="2"/>
              <a:buBlip>
                <a:blip r:embed="rId3"/>
              </a:buBlip>
            </a:pPr>
            <a:r>
              <a:rPr lang="en-US" sz="2400" b="1">
                <a:solidFill>
                  <a:srgbClr val="000066"/>
                </a:solidFill>
              </a:rPr>
              <a:t>Applications</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762000"/>
            <a:ext cx="8229600" cy="990600"/>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Networking Media</a:t>
            </a:r>
            <a:endParaRPr lang="en-GB" sz="4000" b="1">
              <a:solidFill>
                <a:srgbClr val="E4005C"/>
              </a:solidFill>
            </a:endParaRPr>
          </a:p>
        </p:txBody>
      </p:sp>
      <p:sp>
        <p:nvSpPr>
          <p:cNvPr id="38915" name="Rectangle 3"/>
          <p:cNvSpPr>
            <a:spLocks noGrp="1" noChangeArrowheads="1"/>
          </p:cNvSpPr>
          <p:nvPr>
            <p:ph type="body" sz="half" idx="1"/>
          </p:nvPr>
        </p:nvSpPr>
        <p:spPr/>
        <p:txBody>
          <a:bodyPr/>
          <a:lstStyle/>
          <a:p>
            <a:pPr marL="392113" indent="-293688" defTabSz="414338">
              <a:lnSpc>
                <a:spcPct val="80000"/>
              </a:lnSpc>
              <a:spcBef>
                <a:spcPct val="50000"/>
              </a:spcBef>
              <a:buClr>
                <a:srgbClr val="CC0000"/>
              </a:buClr>
              <a:buFont typeface="Wingdings" pitchFamily="2" charset="2"/>
              <a:buBlip>
                <a:blip r:embed="rId3"/>
              </a:buBlip>
            </a:pPr>
            <a:endParaRPr lang="en-US" sz="2000" b="1">
              <a:solidFill>
                <a:srgbClr val="000066"/>
              </a:solidFill>
            </a:endParaRPr>
          </a:p>
          <a:p>
            <a:pPr marL="392113" indent="-293688" algn="just" defTabSz="414338">
              <a:lnSpc>
                <a:spcPct val="80000"/>
              </a:lnSpc>
              <a:spcBef>
                <a:spcPct val="50000"/>
              </a:spcBef>
              <a:buClr>
                <a:srgbClr val="CC0000"/>
              </a:buClr>
              <a:buFont typeface="Wingdings" pitchFamily="2" charset="2"/>
              <a:buBlip>
                <a:blip r:embed="rId3"/>
              </a:buBlip>
            </a:pPr>
            <a:r>
              <a:rPr lang="en-US" sz="2400" b="1">
                <a:solidFill>
                  <a:srgbClr val="000066"/>
                </a:solidFill>
                <a:cs typeface="Times New Roman" pitchFamily="18" charset="0"/>
              </a:rPr>
              <a:t>Networking media can be defined simply as the means by which signals (data) are sent from one computer to another (either by cable or wireless means).</a:t>
            </a:r>
          </a:p>
        </p:txBody>
      </p:sp>
      <p:sp>
        <p:nvSpPr>
          <p:cNvPr id="38916" name="AutoShape 4"/>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38917" name="AutoShape 5"/>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38918" name="AutoShape 6"/>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38919" name="AutoShape 7"/>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38920" name="Text Box 8"/>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38921" name="AutoShape 9"/>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pic>
        <p:nvPicPr>
          <p:cNvPr id="38922" name="Picture 10"/>
          <p:cNvPicPr>
            <a:picLocks noGrp="1" noChangeAspect="1" noChangeArrowheads="1"/>
          </p:cNvPicPr>
          <p:nvPr>
            <p:ph sz="half" idx="2"/>
          </p:nvPr>
        </p:nvPicPr>
        <p:blipFill>
          <a:blip r:embed="rId4"/>
          <a:srcRect l="6400" t="15854" r="1866" b="3659"/>
          <a:stretch>
            <a:fillRect/>
          </a:stretch>
        </p:blipFill>
        <p:spPr>
          <a:xfrm>
            <a:off x="4881563" y="2300288"/>
            <a:ext cx="3571875" cy="3124200"/>
          </a:xfrm>
          <a:noFill/>
          <a:ln/>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093788" y="674688"/>
            <a:ext cx="7808912" cy="1147762"/>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Networking Devices</a:t>
            </a:r>
            <a:endParaRPr lang="en-GB" sz="4000" b="1">
              <a:solidFill>
                <a:srgbClr val="E4005C"/>
              </a:solidFill>
            </a:endParaRPr>
          </a:p>
        </p:txBody>
      </p:sp>
      <p:sp>
        <p:nvSpPr>
          <p:cNvPr id="40963" name="AutoShape 3"/>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40964" name="AutoShape 4"/>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40965" name="AutoShape 5"/>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40966" name="AutoShape 6"/>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40967" name="Text Box 7"/>
          <p:cNvSpPr txBox="1">
            <a:spLocks noChangeArrowheads="1"/>
          </p:cNvSpPr>
          <p:nvPr/>
        </p:nvSpPr>
        <p:spPr bwMode="auto">
          <a:xfrm>
            <a:off x="123825" y="104775"/>
            <a:ext cx="5819775" cy="577850"/>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endParaRPr lang="en-GB" sz="2000" b="1">
              <a:solidFill>
                <a:schemeClr val="bg1"/>
              </a:solidFill>
              <a:latin typeface="Times" pitchFamily="16" charset="0"/>
            </a:endParaRPr>
          </a:p>
        </p:txBody>
      </p:sp>
      <p:sp>
        <p:nvSpPr>
          <p:cNvPr id="40968" name="AutoShape 8"/>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sp>
        <p:nvSpPr>
          <p:cNvPr id="40969" name="Rectangle 9"/>
          <p:cNvSpPr>
            <a:spLocks noGrp="1" noChangeArrowheads="1"/>
          </p:cNvSpPr>
          <p:nvPr>
            <p:ph type="body" idx="1"/>
          </p:nvPr>
        </p:nvSpPr>
        <p:spPr>
          <a:xfrm>
            <a:off x="457200" y="1600200"/>
            <a:ext cx="4572000" cy="5257800"/>
          </a:xfrm>
        </p:spPr>
        <p:txBody>
          <a:bodyPr/>
          <a:lstStyle/>
          <a:p>
            <a:pPr marL="392113" indent="-293688" defTabSz="414338">
              <a:lnSpc>
                <a:spcPct val="80000"/>
              </a:lnSpc>
              <a:spcBef>
                <a:spcPct val="50000"/>
              </a:spcBef>
              <a:buClr>
                <a:srgbClr val="CC0000"/>
              </a:buClr>
              <a:buFont typeface="Wingdings" pitchFamily="2" charset="2"/>
              <a:buBlip>
                <a:blip r:embed="rId3"/>
              </a:buBlip>
            </a:pPr>
            <a:endParaRPr lang="en-US" sz="2400" b="1">
              <a:solidFill>
                <a:srgbClr val="000066"/>
              </a:solidFill>
            </a:endParaRPr>
          </a:p>
          <a:p>
            <a:pPr marL="392113" indent="-293688" algn="just" defTabSz="414338">
              <a:lnSpc>
                <a:spcPct val="80000"/>
              </a:lnSpc>
              <a:buClr>
                <a:srgbClr val="CC0000"/>
              </a:buClr>
              <a:buFont typeface="Wingdings" pitchFamily="2" charset="2"/>
              <a:buBlip>
                <a:blip r:embed="rId3"/>
              </a:buBlip>
            </a:pPr>
            <a:r>
              <a:rPr lang="en-US" sz="2400" b="1">
                <a:solidFill>
                  <a:srgbClr val="000066"/>
                </a:solidFill>
              </a:rPr>
              <a:t>HUB, Switches, Routers, Wireless Access Points, Modems etc.</a:t>
            </a:r>
          </a:p>
        </p:txBody>
      </p:sp>
      <p:pic>
        <p:nvPicPr>
          <p:cNvPr id="40970" name="Picture 10" descr="PC620939"/>
          <p:cNvPicPr>
            <a:picLocks noChangeAspect="1" noChangeArrowheads="1"/>
          </p:cNvPicPr>
          <p:nvPr/>
        </p:nvPicPr>
        <p:blipFill>
          <a:blip r:embed="rId4"/>
          <a:srcRect/>
          <a:stretch>
            <a:fillRect/>
          </a:stretch>
        </p:blipFill>
        <p:spPr bwMode="auto">
          <a:xfrm>
            <a:off x="5038725" y="2114550"/>
            <a:ext cx="3876675" cy="1162050"/>
          </a:xfrm>
          <a:prstGeom prst="rect">
            <a:avLst/>
          </a:prstGeom>
          <a:noFill/>
          <a:ln w="9525">
            <a:noFill/>
            <a:miter lim="800000"/>
            <a:headEnd/>
            <a:tailEnd/>
          </a:ln>
        </p:spPr>
      </p:pic>
      <p:pic>
        <p:nvPicPr>
          <p:cNvPr id="40971" name="Picture 11"/>
          <p:cNvPicPr>
            <a:picLocks noChangeAspect="1" noChangeArrowheads="1"/>
          </p:cNvPicPr>
          <p:nvPr/>
        </p:nvPicPr>
        <p:blipFill>
          <a:blip r:embed="rId5"/>
          <a:srcRect t="18462" r="5984" b="10428"/>
          <a:stretch>
            <a:fillRect/>
          </a:stretch>
        </p:blipFill>
        <p:spPr bwMode="auto">
          <a:xfrm>
            <a:off x="5289550" y="3938588"/>
            <a:ext cx="3373438" cy="218757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838200"/>
            <a:ext cx="8229600" cy="762000"/>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Computers: Clients and Servers</a:t>
            </a:r>
            <a:endParaRPr lang="en-GB" sz="4000" b="1">
              <a:solidFill>
                <a:srgbClr val="E4005C"/>
              </a:solidFill>
            </a:endParaRPr>
          </a:p>
        </p:txBody>
      </p:sp>
      <p:sp>
        <p:nvSpPr>
          <p:cNvPr id="43011" name="Rectangle 3"/>
          <p:cNvSpPr>
            <a:spLocks noGrp="1" noChangeArrowheads="1"/>
          </p:cNvSpPr>
          <p:nvPr>
            <p:ph type="body" sz="half" idx="1"/>
          </p:nvPr>
        </p:nvSpPr>
        <p:spPr>
          <a:xfrm>
            <a:off x="457200" y="1600200"/>
            <a:ext cx="4038600" cy="5257800"/>
          </a:xfrm>
        </p:spPr>
        <p:txBody>
          <a:bodyPr/>
          <a:lstStyle/>
          <a:p>
            <a:pPr marL="392113" indent="-293688" algn="just" defTabSz="414338">
              <a:lnSpc>
                <a:spcPct val="80000"/>
              </a:lnSpc>
              <a:spcBef>
                <a:spcPct val="50000"/>
              </a:spcBef>
              <a:buClr>
                <a:srgbClr val="CC0000"/>
              </a:buClr>
              <a:buFont typeface="Wingdings" pitchFamily="2" charset="2"/>
              <a:buBlip>
                <a:blip r:embed="rId3"/>
              </a:buBlip>
            </a:pPr>
            <a:r>
              <a:rPr lang="en-US" sz="2400" b="1">
                <a:solidFill>
                  <a:srgbClr val="000066"/>
                </a:solidFill>
                <a:cs typeface="Times New Roman" pitchFamily="18" charset="0"/>
              </a:rPr>
              <a:t>In a client/server network arrangement, network services are located in a dedicated computer whose only function is to respond to the requests of clients. </a:t>
            </a:r>
          </a:p>
          <a:p>
            <a:pPr marL="392113" indent="-293688" algn="just" defTabSz="414338">
              <a:lnSpc>
                <a:spcPct val="80000"/>
              </a:lnSpc>
              <a:buClr>
                <a:srgbClr val="CC0000"/>
              </a:buClr>
              <a:buFont typeface="Wingdings" pitchFamily="2" charset="2"/>
              <a:buBlip>
                <a:blip r:embed="rId3"/>
              </a:buBlip>
            </a:pPr>
            <a:endParaRPr lang="en-US" sz="2400" b="1">
              <a:solidFill>
                <a:srgbClr val="000066"/>
              </a:solidFill>
              <a:cs typeface="Times New Roman" pitchFamily="18" charset="0"/>
            </a:endParaRPr>
          </a:p>
          <a:p>
            <a:pPr marL="392113" indent="-293688" algn="just" defTabSz="414338">
              <a:lnSpc>
                <a:spcPct val="80000"/>
              </a:lnSpc>
              <a:buClr>
                <a:srgbClr val="CC0000"/>
              </a:buClr>
              <a:buFont typeface="Wingdings" pitchFamily="2" charset="2"/>
              <a:buBlip>
                <a:blip r:embed="rId3"/>
              </a:buBlip>
            </a:pPr>
            <a:r>
              <a:rPr lang="en-US" sz="2400" b="1">
                <a:solidFill>
                  <a:srgbClr val="000066"/>
                </a:solidFill>
                <a:cs typeface="Times New Roman" pitchFamily="18" charset="0"/>
              </a:rPr>
              <a:t>The server contains the file, print, application, security, and other services in a central computer that is continuously available to respond</a:t>
            </a:r>
            <a:r>
              <a:rPr lang="en-US" sz="2400">
                <a:cs typeface="Times New Roman" pitchFamily="18" charset="0"/>
              </a:rPr>
              <a:t> </a:t>
            </a:r>
            <a:r>
              <a:rPr lang="en-US" sz="2400" b="1">
                <a:solidFill>
                  <a:srgbClr val="000066"/>
                </a:solidFill>
                <a:cs typeface="Times New Roman" pitchFamily="18" charset="0"/>
              </a:rPr>
              <a:t>to client requests. </a:t>
            </a:r>
          </a:p>
        </p:txBody>
      </p:sp>
      <p:sp>
        <p:nvSpPr>
          <p:cNvPr id="43012" name="AutoShape 4"/>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43013" name="AutoShape 5"/>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43014" name="AutoShape 6"/>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43015" name="AutoShape 7"/>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43016" name="Text Box 8"/>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43017" name="AutoShape 9"/>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pic>
        <p:nvPicPr>
          <p:cNvPr id="43018" name="Picture 10"/>
          <p:cNvPicPr>
            <a:picLocks noGrp="1" noChangeAspect="1" noChangeArrowheads="1"/>
          </p:cNvPicPr>
          <p:nvPr>
            <p:ph sz="half" idx="2"/>
          </p:nvPr>
        </p:nvPicPr>
        <p:blipFill>
          <a:blip r:embed="rId4"/>
          <a:srcRect l="8105" t="13675" r="10100" b="6552"/>
          <a:stretch>
            <a:fillRect/>
          </a:stretch>
        </p:blipFill>
        <p:spPr>
          <a:xfrm>
            <a:off x="4757738" y="2190750"/>
            <a:ext cx="3819525" cy="3343275"/>
          </a:xfrm>
          <a:noFill/>
          <a:ln/>
        </p:spPr>
      </p:pic>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93788" y="674688"/>
            <a:ext cx="7808912" cy="1147762"/>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Networking Protocol: TCP/IP</a:t>
            </a:r>
            <a:endParaRPr lang="en-GB" sz="4000" b="1">
              <a:solidFill>
                <a:srgbClr val="E4005C"/>
              </a:solidFill>
            </a:endParaRPr>
          </a:p>
        </p:txBody>
      </p:sp>
      <p:sp>
        <p:nvSpPr>
          <p:cNvPr id="45059" name="AutoShape 3"/>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45060" name="AutoShape 4"/>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45061" name="AutoShape 5"/>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45062" name="AutoShape 6"/>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45063" name="Text Box 7"/>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45064" name="AutoShape 8"/>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sp>
        <p:nvSpPr>
          <p:cNvPr id="45065" name="Rectangle 9"/>
          <p:cNvSpPr>
            <a:spLocks noGrp="1" noChangeArrowheads="1"/>
          </p:cNvSpPr>
          <p:nvPr>
            <p:ph type="body" idx="1"/>
          </p:nvPr>
        </p:nvSpPr>
        <p:spPr>
          <a:xfrm>
            <a:off x="457200" y="1600200"/>
            <a:ext cx="8229600" cy="5257800"/>
          </a:xfrm>
        </p:spPr>
        <p:txBody>
          <a:bodyPr/>
          <a:lstStyle/>
          <a:p>
            <a:pPr marL="392113" indent="-293688" defTabSz="414338">
              <a:lnSpc>
                <a:spcPct val="80000"/>
              </a:lnSpc>
              <a:spcBef>
                <a:spcPct val="50000"/>
              </a:spcBef>
              <a:buClr>
                <a:srgbClr val="CC0000"/>
              </a:buClr>
              <a:buFont typeface="Wingdings" pitchFamily="2" charset="2"/>
              <a:buNone/>
            </a:pPr>
            <a:endParaRPr lang="en-US" sz="2400" b="1">
              <a:solidFill>
                <a:srgbClr val="000066"/>
              </a:solidFill>
            </a:endParaRPr>
          </a:p>
        </p:txBody>
      </p:sp>
      <p:pic>
        <p:nvPicPr>
          <p:cNvPr id="45066" name="Picture 10"/>
          <p:cNvPicPr>
            <a:picLocks noChangeAspect="1" noChangeArrowheads="1"/>
          </p:cNvPicPr>
          <p:nvPr/>
        </p:nvPicPr>
        <p:blipFill>
          <a:blip r:embed="rId3"/>
          <a:srcRect r="2563"/>
          <a:stretch>
            <a:fillRect/>
          </a:stretch>
        </p:blipFill>
        <p:spPr bwMode="auto">
          <a:xfrm>
            <a:off x="228600" y="1646238"/>
            <a:ext cx="2971800" cy="2441575"/>
          </a:xfrm>
          <a:prstGeom prst="rect">
            <a:avLst/>
          </a:prstGeom>
          <a:noFill/>
          <a:ln w="9525">
            <a:noFill/>
            <a:miter lim="800000"/>
            <a:headEnd/>
            <a:tailEnd/>
          </a:ln>
          <a:effectLst/>
        </p:spPr>
      </p:pic>
      <p:pic>
        <p:nvPicPr>
          <p:cNvPr id="45067" name="Picture 11"/>
          <p:cNvPicPr>
            <a:picLocks noChangeAspect="1" noChangeArrowheads="1"/>
          </p:cNvPicPr>
          <p:nvPr/>
        </p:nvPicPr>
        <p:blipFill>
          <a:blip r:embed="rId4"/>
          <a:srcRect l="2777" r="2777"/>
          <a:stretch>
            <a:fillRect/>
          </a:stretch>
        </p:blipFill>
        <p:spPr bwMode="auto">
          <a:xfrm>
            <a:off x="3276600" y="3003550"/>
            <a:ext cx="2743200" cy="2678113"/>
          </a:xfrm>
          <a:prstGeom prst="rect">
            <a:avLst/>
          </a:prstGeom>
          <a:noFill/>
          <a:ln w="9525">
            <a:noFill/>
            <a:miter lim="800000"/>
            <a:headEnd/>
            <a:tailEnd/>
          </a:ln>
          <a:effectLst/>
        </p:spPr>
      </p:pic>
      <p:pic>
        <p:nvPicPr>
          <p:cNvPr id="45068" name="Picture 12"/>
          <p:cNvPicPr>
            <a:picLocks noChangeAspect="1" noChangeArrowheads="1"/>
          </p:cNvPicPr>
          <p:nvPr/>
        </p:nvPicPr>
        <p:blipFill>
          <a:blip r:embed="rId5"/>
          <a:srcRect r="5714"/>
          <a:stretch>
            <a:fillRect/>
          </a:stretch>
        </p:blipFill>
        <p:spPr bwMode="auto">
          <a:xfrm>
            <a:off x="6249988" y="4084638"/>
            <a:ext cx="2665412" cy="2697162"/>
          </a:xfrm>
          <a:prstGeom prst="rect">
            <a:avLst/>
          </a:prstGeom>
          <a:noFill/>
          <a:ln w="9525">
            <a:noFill/>
            <a:miter lim="800000"/>
            <a:headEnd/>
            <a:tailEnd/>
          </a:ln>
          <a:effectLst/>
        </p:spPr>
      </p:pic>
      <p:sp>
        <p:nvSpPr>
          <p:cNvPr id="45069" name="Line 13"/>
          <p:cNvSpPr>
            <a:spLocks noChangeShapeType="1"/>
          </p:cNvSpPr>
          <p:nvPr/>
        </p:nvSpPr>
        <p:spPr bwMode="auto">
          <a:xfrm flipH="1">
            <a:off x="1384300" y="2243138"/>
            <a:ext cx="533400" cy="0"/>
          </a:xfrm>
          <a:prstGeom prst="line">
            <a:avLst/>
          </a:prstGeom>
          <a:noFill/>
          <a:ln w="9525">
            <a:solidFill>
              <a:schemeClr val="tx1"/>
            </a:solidFill>
            <a:round/>
            <a:headEnd/>
            <a:tailEnd type="triangle" w="med" len="med"/>
          </a:ln>
          <a:effectLst/>
        </p:spPr>
        <p:txBody>
          <a:bodyPr/>
          <a:lstStyle/>
          <a:p>
            <a:endParaRPr lang="en-US"/>
          </a:p>
        </p:txBody>
      </p:sp>
      <p:sp>
        <p:nvSpPr>
          <p:cNvPr id="45070" name="Line 14"/>
          <p:cNvSpPr>
            <a:spLocks noChangeShapeType="1"/>
          </p:cNvSpPr>
          <p:nvPr/>
        </p:nvSpPr>
        <p:spPr bwMode="auto">
          <a:xfrm flipH="1">
            <a:off x="4648200" y="4313238"/>
            <a:ext cx="749300" cy="0"/>
          </a:xfrm>
          <a:prstGeom prst="line">
            <a:avLst/>
          </a:prstGeom>
          <a:noFill/>
          <a:ln w="9525">
            <a:solidFill>
              <a:schemeClr val="tx1"/>
            </a:solidFill>
            <a:round/>
            <a:headEnd/>
            <a:tailEnd type="triangle" w="med" len="med"/>
          </a:ln>
          <a:effectLst/>
        </p:spPr>
        <p:txBody>
          <a:bodyPr/>
          <a:lstStyle/>
          <a:p>
            <a:endParaRPr lang="en-US"/>
          </a:p>
        </p:txBody>
      </p:sp>
      <p:sp>
        <p:nvSpPr>
          <p:cNvPr id="45071" name="Line 15"/>
          <p:cNvSpPr>
            <a:spLocks noChangeShapeType="1"/>
          </p:cNvSpPr>
          <p:nvPr/>
        </p:nvSpPr>
        <p:spPr bwMode="auto">
          <a:xfrm flipH="1">
            <a:off x="7620000" y="5608638"/>
            <a:ext cx="7493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685800"/>
            <a:ext cx="8229600" cy="1066800"/>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Applications</a:t>
            </a:r>
            <a:endParaRPr lang="en-GB" sz="4000" b="1">
              <a:solidFill>
                <a:srgbClr val="E4005C"/>
              </a:solidFill>
            </a:endParaRPr>
          </a:p>
        </p:txBody>
      </p:sp>
      <p:sp>
        <p:nvSpPr>
          <p:cNvPr id="47107" name="Rectangle 3"/>
          <p:cNvSpPr>
            <a:spLocks noGrp="1" noChangeArrowheads="1"/>
          </p:cNvSpPr>
          <p:nvPr>
            <p:ph type="body" sz="half" idx="1"/>
          </p:nvPr>
        </p:nvSpPr>
        <p:spPr>
          <a:xfrm>
            <a:off x="457200" y="1600200"/>
            <a:ext cx="4953000" cy="4525963"/>
          </a:xfrm>
        </p:spPr>
        <p:txBody>
          <a:bodyPr/>
          <a:lstStyle/>
          <a:p>
            <a:pPr marL="392113" indent="-293688" defTabSz="414338">
              <a:lnSpc>
                <a:spcPct val="80000"/>
              </a:lnSpc>
              <a:spcBef>
                <a:spcPct val="50000"/>
              </a:spcBef>
              <a:buClr>
                <a:srgbClr val="CC0000"/>
              </a:buClr>
              <a:buFont typeface="Wingdings" pitchFamily="2" charset="2"/>
              <a:buBlip>
                <a:blip r:embed="rId3"/>
              </a:buBlip>
            </a:pPr>
            <a:endParaRPr lang="en-US" sz="2000" b="1">
              <a:solidFill>
                <a:srgbClr val="000066"/>
              </a:solidFill>
            </a:endParaRPr>
          </a:p>
          <a:p>
            <a:pPr marL="392113" indent="-293688" defTabSz="414338">
              <a:lnSpc>
                <a:spcPct val="80000"/>
              </a:lnSpc>
              <a:buClr>
                <a:srgbClr val="CC0000"/>
              </a:buClr>
              <a:buFont typeface="Wingdings" pitchFamily="2" charset="2"/>
              <a:buBlip>
                <a:blip r:embed="rId3"/>
              </a:buBlip>
            </a:pPr>
            <a:r>
              <a:rPr lang="en-US" sz="2400" b="1">
                <a:solidFill>
                  <a:srgbClr val="000066"/>
                </a:solidFill>
              </a:rPr>
              <a:t>E-mail</a:t>
            </a:r>
          </a:p>
          <a:p>
            <a:pPr marL="392113" indent="-293688" defTabSz="414338">
              <a:lnSpc>
                <a:spcPct val="80000"/>
              </a:lnSpc>
              <a:buClr>
                <a:srgbClr val="CC0000"/>
              </a:buClr>
              <a:buFont typeface="Wingdings" pitchFamily="2" charset="2"/>
              <a:buBlip>
                <a:blip r:embed="rId3"/>
              </a:buBlip>
            </a:pPr>
            <a:r>
              <a:rPr lang="en-US" sz="2400" b="1">
                <a:solidFill>
                  <a:srgbClr val="000066"/>
                </a:solidFill>
              </a:rPr>
              <a:t>Searchable Data (Web Sites)</a:t>
            </a:r>
          </a:p>
          <a:p>
            <a:pPr marL="392113" indent="-293688" defTabSz="414338">
              <a:lnSpc>
                <a:spcPct val="80000"/>
              </a:lnSpc>
              <a:buClr>
                <a:srgbClr val="CC0000"/>
              </a:buClr>
              <a:buFont typeface="Wingdings" pitchFamily="2" charset="2"/>
              <a:buBlip>
                <a:blip r:embed="rId3"/>
              </a:buBlip>
            </a:pPr>
            <a:r>
              <a:rPr lang="en-US" sz="2400" b="1">
                <a:solidFill>
                  <a:srgbClr val="000066"/>
                </a:solidFill>
              </a:rPr>
              <a:t>E-Commerce</a:t>
            </a:r>
          </a:p>
          <a:p>
            <a:pPr marL="392113" indent="-293688" defTabSz="414338">
              <a:lnSpc>
                <a:spcPct val="80000"/>
              </a:lnSpc>
              <a:buClr>
                <a:srgbClr val="CC0000"/>
              </a:buClr>
              <a:buFont typeface="Wingdings" pitchFamily="2" charset="2"/>
              <a:buBlip>
                <a:blip r:embed="rId3"/>
              </a:buBlip>
            </a:pPr>
            <a:r>
              <a:rPr lang="en-US" sz="2400" b="1">
                <a:solidFill>
                  <a:srgbClr val="000066"/>
                </a:solidFill>
              </a:rPr>
              <a:t>News Groups</a:t>
            </a:r>
          </a:p>
          <a:p>
            <a:pPr marL="392113" indent="-293688" defTabSz="414338">
              <a:lnSpc>
                <a:spcPct val="80000"/>
              </a:lnSpc>
              <a:buClr>
                <a:srgbClr val="CC0000"/>
              </a:buClr>
              <a:buFont typeface="Wingdings" pitchFamily="2" charset="2"/>
              <a:buBlip>
                <a:blip r:embed="rId3"/>
              </a:buBlip>
            </a:pPr>
            <a:r>
              <a:rPr lang="en-US" sz="2400" b="1">
                <a:solidFill>
                  <a:srgbClr val="000066"/>
                </a:solidFill>
              </a:rPr>
              <a:t>Internet Telephony (VoIP)</a:t>
            </a:r>
          </a:p>
          <a:p>
            <a:pPr marL="392113" indent="-293688" defTabSz="414338">
              <a:lnSpc>
                <a:spcPct val="80000"/>
              </a:lnSpc>
              <a:buClr>
                <a:srgbClr val="CC0000"/>
              </a:buClr>
              <a:buFont typeface="Wingdings" pitchFamily="2" charset="2"/>
              <a:buBlip>
                <a:blip r:embed="rId3"/>
              </a:buBlip>
            </a:pPr>
            <a:r>
              <a:rPr lang="en-US" sz="2400" b="1">
                <a:solidFill>
                  <a:srgbClr val="000066"/>
                </a:solidFill>
              </a:rPr>
              <a:t>Video Conferencing</a:t>
            </a:r>
          </a:p>
          <a:p>
            <a:pPr marL="392113" indent="-293688" defTabSz="414338">
              <a:lnSpc>
                <a:spcPct val="80000"/>
              </a:lnSpc>
              <a:buClr>
                <a:srgbClr val="CC0000"/>
              </a:buClr>
              <a:buFont typeface="Wingdings" pitchFamily="2" charset="2"/>
              <a:buBlip>
                <a:blip r:embed="rId3"/>
              </a:buBlip>
            </a:pPr>
            <a:r>
              <a:rPr lang="en-US" sz="2400" b="1">
                <a:solidFill>
                  <a:srgbClr val="000066"/>
                </a:solidFill>
              </a:rPr>
              <a:t>Chat Groups</a:t>
            </a:r>
          </a:p>
          <a:p>
            <a:pPr marL="392113" indent="-293688" defTabSz="414338">
              <a:lnSpc>
                <a:spcPct val="80000"/>
              </a:lnSpc>
              <a:buClr>
                <a:srgbClr val="CC0000"/>
              </a:buClr>
              <a:buFont typeface="Wingdings" pitchFamily="2" charset="2"/>
              <a:buBlip>
                <a:blip r:embed="rId3"/>
              </a:buBlip>
            </a:pPr>
            <a:r>
              <a:rPr lang="en-US" sz="2400" b="1">
                <a:solidFill>
                  <a:srgbClr val="000066"/>
                </a:solidFill>
              </a:rPr>
              <a:t>Instant Messengers </a:t>
            </a:r>
          </a:p>
          <a:p>
            <a:pPr marL="392113" indent="-293688" defTabSz="414338">
              <a:lnSpc>
                <a:spcPct val="80000"/>
              </a:lnSpc>
              <a:buClr>
                <a:srgbClr val="CC0000"/>
              </a:buClr>
              <a:buFont typeface="Wingdings" pitchFamily="2" charset="2"/>
              <a:buBlip>
                <a:blip r:embed="rId3"/>
              </a:buBlip>
            </a:pPr>
            <a:r>
              <a:rPr lang="en-US" sz="2400" b="1">
                <a:solidFill>
                  <a:srgbClr val="000066"/>
                </a:solidFill>
              </a:rPr>
              <a:t>Internet Radio</a:t>
            </a:r>
          </a:p>
        </p:txBody>
      </p:sp>
      <p:sp>
        <p:nvSpPr>
          <p:cNvPr id="47108" name="AutoShape 4"/>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47109" name="AutoShape 5"/>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47110" name="AutoShape 6"/>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47111" name="AutoShape 7"/>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47112" name="Text Box 8"/>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47113" name="AutoShape 9"/>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pic>
        <p:nvPicPr>
          <p:cNvPr id="47114" name="Picture 10" descr="00006872"/>
          <p:cNvPicPr>
            <a:picLocks noGrp="1" noChangeAspect="1" noChangeArrowheads="1"/>
          </p:cNvPicPr>
          <p:nvPr>
            <p:ph sz="half" idx="2"/>
          </p:nvPr>
        </p:nvPicPr>
        <p:blipFill>
          <a:blip r:embed="rId4">
            <a:clrChange>
              <a:clrFrom>
                <a:srgbClr val="FFFFFF"/>
              </a:clrFrom>
              <a:clrTo>
                <a:srgbClr val="FFFFFF">
                  <a:alpha val="0"/>
                </a:srgbClr>
              </a:clrTo>
            </a:clrChange>
          </a:blip>
          <a:srcRect/>
          <a:stretch>
            <a:fillRect/>
          </a:stretch>
        </p:blipFill>
        <p:spPr>
          <a:xfrm>
            <a:off x="5592763" y="1600200"/>
            <a:ext cx="3017837" cy="4525963"/>
          </a:xfrm>
          <a:noFill/>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93788" y="674688"/>
            <a:ext cx="7808912" cy="1147762"/>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GB" sz="4000" b="1">
              <a:solidFill>
                <a:srgbClr val="E4005C"/>
              </a:solidFill>
            </a:endParaRPr>
          </a:p>
        </p:txBody>
      </p:sp>
      <p:sp>
        <p:nvSpPr>
          <p:cNvPr id="18435" name="AutoShape 3"/>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18436" name="AutoShape 4"/>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18437" name="AutoShape 5"/>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18438" name="AutoShape 6"/>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18439" name="Text Box 7"/>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18440" name="AutoShape 8"/>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sp>
        <p:nvSpPr>
          <p:cNvPr id="18441" name="Rectangle 9"/>
          <p:cNvSpPr>
            <a:spLocks noGrp="1" noChangeArrowheads="1"/>
          </p:cNvSpPr>
          <p:nvPr>
            <p:ph type="body" idx="1"/>
          </p:nvPr>
        </p:nvSpPr>
        <p:spPr>
          <a:xfrm>
            <a:off x="457200" y="1600200"/>
            <a:ext cx="8229600" cy="5257800"/>
          </a:xfrm>
        </p:spPr>
        <p:txBody>
          <a:bodyPr/>
          <a:lstStyle/>
          <a:p>
            <a:pPr marL="392113" indent="-293688" defTabSz="414338">
              <a:lnSpc>
                <a:spcPct val="80000"/>
              </a:lnSpc>
              <a:spcBef>
                <a:spcPct val="50000"/>
              </a:spcBef>
              <a:buClr>
                <a:srgbClr val="CC0000"/>
              </a:buClr>
              <a:buFont typeface="Wingdings" pitchFamily="2" charset="2"/>
              <a:buBlip>
                <a:blip r:embed="rId3"/>
              </a:buBlip>
            </a:pPr>
            <a:endParaRPr lang="en-US" sz="2400" b="1">
              <a:solidFill>
                <a:srgbClr val="000066"/>
              </a:solidFill>
            </a:endParaRPr>
          </a:p>
          <a:p>
            <a:pPr marL="392113" indent="-293688" defTabSz="414338">
              <a:lnSpc>
                <a:spcPct val="80000"/>
              </a:lnSpc>
              <a:spcBef>
                <a:spcPct val="50000"/>
              </a:spcBef>
              <a:buClr>
                <a:srgbClr val="CC0000"/>
              </a:buClr>
              <a:buFont typeface="Wingdings" pitchFamily="2" charset="2"/>
              <a:buNone/>
            </a:pPr>
            <a:endParaRPr lang="en-US" sz="2000" b="1">
              <a:solidFill>
                <a:srgbClr val="660066"/>
              </a:solidFill>
            </a:endParaRPr>
          </a:p>
          <a:p>
            <a:pPr marL="392113" indent="-293688" defTabSz="414338">
              <a:lnSpc>
                <a:spcPct val="80000"/>
              </a:lnSpc>
              <a:spcBef>
                <a:spcPct val="50000"/>
              </a:spcBef>
              <a:buClr>
                <a:srgbClr val="CC0000"/>
              </a:buClr>
              <a:buFont typeface="Wingdings" pitchFamily="2" charset="2"/>
              <a:buNone/>
            </a:pPr>
            <a:endParaRPr lang="en-US" sz="2000" b="1">
              <a:solidFill>
                <a:srgbClr val="660066"/>
              </a:solidFill>
            </a:endParaRPr>
          </a:p>
          <a:p>
            <a:pPr marL="392113" indent="-293688" defTabSz="414338">
              <a:lnSpc>
                <a:spcPct val="80000"/>
              </a:lnSpc>
              <a:spcBef>
                <a:spcPct val="50000"/>
              </a:spcBef>
              <a:buClr>
                <a:srgbClr val="CC0000"/>
              </a:buClr>
              <a:buFont typeface="Wingdings" pitchFamily="2" charset="2"/>
              <a:buNone/>
            </a:pPr>
            <a:endParaRPr lang="en-US" sz="2000" b="1">
              <a:solidFill>
                <a:srgbClr val="660066"/>
              </a:solidFill>
            </a:endParaRPr>
          </a:p>
          <a:p>
            <a:pPr marL="392113" indent="-293688" algn="ctr" defTabSz="414338">
              <a:lnSpc>
                <a:spcPct val="80000"/>
              </a:lnSpc>
              <a:spcBef>
                <a:spcPct val="50000"/>
              </a:spcBef>
              <a:buClr>
                <a:srgbClr val="CC0000"/>
              </a:buClr>
              <a:buFont typeface="Wingdings" pitchFamily="2" charset="2"/>
              <a:buNone/>
            </a:pPr>
            <a:r>
              <a:rPr lang="en-US" sz="4000" b="1">
                <a:solidFill>
                  <a:srgbClr val="E4005C"/>
                </a:solidFill>
              </a:rPr>
              <a:t>INTRODUCTION TO COMPUTER NETWORKS</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685800"/>
            <a:ext cx="8229600" cy="1066800"/>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Computer Networks</a:t>
            </a:r>
            <a:endParaRPr lang="en-GB" sz="4000" b="1">
              <a:solidFill>
                <a:srgbClr val="E4005C"/>
              </a:solidFill>
            </a:endParaRPr>
          </a:p>
        </p:txBody>
      </p:sp>
      <p:sp>
        <p:nvSpPr>
          <p:cNvPr id="20483" name="Rectangle 3"/>
          <p:cNvSpPr>
            <a:spLocks noGrp="1" noChangeArrowheads="1"/>
          </p:cNvSpPr>
          <p:nvPr>
            <p:ph type="body" sz="half" idx="1"/>
          </p:nvPr>
        </p:nvSpPr>
        <p:spPr>
          <a:xfrm>
            <a:off x="457200" y="1600200"/>
            <a:ext cx="4191000" cy="4525963"/>
          </a:xfrm>
        </p:spPr>
        <p:txBody>
          <a:bodyPr/>
          <a:lstStyle/>
          <a:p>
            <a:pPr marL="392113" indent="-293688" defTabSz="414338">
              <a:lnSpc>
                <a:spcPct val="80000"/>
              </a:lnSpc>
              <a:spcBef>
                <a:spcPct val="50000"/>
              </a:spcBef>
              <a:buClr>
                <a:srgbClr val="CC0000"/>
              </a:buClr>
              <a:buFont typeface="Wingdings" pitchFamily="2" charset="2"/>
              <a:buBlip>
                <a:blip r:embed="rId3"/>
              </a:buBlip>
            </a:pPr>
            <a:endParaRPr lang="en-US" sz="2000" b="1">
              <a:solidFill>
                <a:srgbClr val="000066"/>
              </a:solidFill>
            </a:endParaRPr>
          </a:p>
          <a:p>
            <a:pPr marL="392113" indent="-293688" algn="just" defTabSz="414338">
              <a:lnSpc>
                <a:spcPct val="80000"/>
              </a:lnSpc>
              <a:buClr>
                <a:srgbClr val="CC0000"/>
              </a:buClr>
              <a:buFont typeface="Wingdings" pitchFamily="2" charset="2"/>
              <a:buBlip>
                <a:blip r:embed="rId3"/>
              </a:buBlip>
            </a:pPr>
            <a:r>
              <a:rPr lang="en-US" sz="2400" b="1">
                <a:solidFill>
                  <a:srgbClr val="000066"/>
                </a:solidFill>
              </a:rPr>
              <a:t>Computer network connects two or more autonomous computers.</a:t>
            </a:r>
          </a:p>
          <a:p>
            <a:pPr marL="392113" indent="-293688" algn="just" defTabSz="414338">
              <a:lnSpc>
                <a:spcPct val="80000"/>
              </a:lnSpc>
              <a:buClr>
                <a:srgbClr val="CC0000"/>
              </a:buClr>
              <a:buFont typeface="Wingdings" pitchFamily="2" charset="2"/>
              <a:buBlip>
                <a:blip r:embed="rId3"/>
              </a:buBlip>
            </a:pPr>
            <a:endParaRPr lang="en-US" sz="2400" b="1">
              <a:solidFill>
                <a:srgbClr val="000066"/>
              </a:solidFill>
            </a:endParaRPr>
          </a:p>
          <a:p>
            <a:pPr marL="392113" indent="-293688" algn="just" defTabSz="414338">
              <a:lnSpc>
                <a:spcPct val="80000"/>
              </a:lnSpc>
              <a:buClr>
                <a:srgbClr val="CC0000"/>
              </a:buClr>
              <a:buFont typeface="Wingdings" pitchFamily="2" charset="2"/>
              <a:buBlip>
                <a:blip r:embed="rId3"/>
              </a:buBlip>
            </a:pPr>
            <a:endParaRPr lang="en-US" sz="2400" b="1">
              <a:solidFill>
                <a:srgbClr val="000066"/>
              </a:solidFill>
            </a:endParaRPr>
          </a:p>
          <a:p>
            <a:pPr marL="392113" indent="-293688" algn="just" defTabSz="414338">
              <a:lnSpc>
                <a:spcPct val="80000"/>
              </a:lnSpc>
              <a:buClr>
                <a:srgbClr val="CC0000"/>
              </a:buClr>
              <a:buFont typeface="Wingdings" pitchFamily="2" charset="2"/>
              <a:buNone/>
            </a:pPr>
            <a:endParaRPr lang="en-US" sz="2400" b="1">
              <a:solidFill>
                <a:srgbClr val="000066"/>
              </a:solidFill>
            </a:endParaRPr>
          </a:p>
          <a:p>
            <a:pPr marL="392113" indent="-293688" algn="just" defTabSz="414338">
              <a:lnSpc>
                <a:spcPct val="80000"/>
              </a:lnSpc>
              <a:buClr>
                <a:srgbClr val="CC0000"/>
              </a:buClr>
              <a:buFont typeface="Wingdings" pitchFamily="2" charset="2"/>
              <a:buNone/>
            </a:pPr>
            <a:endParaRPr lang="en-US" sz="2400" b="1">
              <a:solidFill>
                <a:srgbClr val="000066"/>
              </a:solidFill>
            </a:endParaRPr>
          </a:p>
          <a:p>
            <a:pPr marL="392113" indent="-293688" algn="just" defTabSz="414338">
              <a:lnSpc>
                <a:spcPct val="80000"/>
              </a:lnSpc>
              <a:buClr>
                <a:srgbClr val="CC0000"/>
              </a:buClr>
              <a:buFont typeface="Wingdings" pitchFamily="2" charset="2"/>
              <a:buNone/>
            </a:pPr>
            <a:endParaRPr lang="en-US" sz="2400" b="1">
              <a:solidFill>
                <a:srgbClr val="000066"/>
              </a:solidFill>
            </a:endParaRPr>
          </a:p>
          <a:p>
            <a:pPr marL="392113" indent="-293688" algn="just" defTabSz="414338">
              <a:lnSpc>
                <a:spcPct val="80000"/>
              </a:lnSpc>
              <a:buClr>
                <a:srgbClr val="CC0000"/>
              </a:buClr>
              <a:buFont typeface="Wingdings" pitchFamily="2" charset="2"/>
              <a:buBlip>
                <a:blip r:embed="rId3"/>
              </a:buBlip>
            </a:pPr>
            <a:endParaRPr lang="en-US" sz="2400" b="1">
              <a:solidFill>
                <a:srgbClr val="000066"/>
              </a:solidFill>
            </a:endParaRPr>
          </a:p>
          <a:p>
            <a:pPr marL="392113" indent="-293688" algn="just" defTabSz="414338">
              <a:lnSpc>
                <a:spcPct val="80000"/>
              </a:lnSpc>
              <a:buClr>
                <a:srgbClr val="CC0000"/>
              </a:buClr>
              <a:buFont typeface="Wingdings" pitchFamily="2" charset="2"/>
              <a:buBlip>
                <a:blip r:embed="rId3"/>
              </a:buBlip>
            </a:pPr>
            <a:r>
              <a:rPr lang="en-US" sz="2400" b="1">
                <a:solidFill>
                  <a:srgbClr val="000066"/>
                </a:solidFill>
              </a:rPr>
              <a:t>The computers can be geographically located anywhere.</a:t>
            </a:r>
          </a:p>
        </p:txBody>
      </p:sp>
      <p:sp>
        <p:nvSpPr>
          <p:cNvPr id="20484" name="AutoShape 4"/>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20485" name="AutoShape 5"/>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20486" name="AutoShape 6"/>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20487" name="AutoShape 7"/>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20488" name="Text Box 8"/>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20489" name="AutoShape 9"/>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pic>
        <p:nvPicPr>
          <p:cNvPr id="20490" name="Picture 10"/>
          <p:cNvPicPr>
            <a:picLocks noGrp="1" noChangeAspect="1" noChangeArrowheads="1"/>
          </p:cNvPicPr>
          <p:nvPr>
            <p:ph sz="half" idx="2"/>
          </p:nvPr>
        </p:nvPicPr>
        <p:blipFill>
          <a:blip r:embed="rId4"/>
          <a:srcRect l="5667" t="24857" r="9698" b="20287"/>
          <a:stretch>
            <a:fillRect/>
          </a:stretch>
        </p:blipFill>
        <p:spPr>
          <a:xfrm>
            <a:off x="4776788" y="2195513"/>
            <a:ext cx="3781425" cy="3333750"/>
          </a:xfrm>
          <a:noFill/>
          <a:ln/>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93788" y="674688"/>
            <a:ext cx="7808912" cy="1147762"/>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LAN, MAN &amp; WAN</a:t>
            </a:r>
            <a:endParaRPr lang="en-GB" sz="4000" b="1">
              <a:solidFill>
                <a:srgbClr val="E4005C"/>
              </a:solidFill>
            </a:endParaRPr>
          </a:p>
        </p:txBody>
      </p:sp>
      <p:sp>
        <p:nvSpPr>
          <p:cNvPr id="22531" name="AutoShape 3"/>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22532" name="AutoShape 4"/>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22533" name="AutoShape 5"/>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22534" name="AutoShape 6"/>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22535" name="Text Box 7"/>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22536" name="AutoShape 8"/>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sp>
        <p:nvSpPr>
          <p:cNvPr id="22537" name="Rectangle 9"/>
          <p:cNvSpPr>
            <a:spLocks noGrp="1" noChangeArrowheads="1"/>
          </p:cNvSpPr>
          <p:nvPr>
            <p:ph type="body" idx="1"/>
          </p:nvPr>
        </p:nvSpPr>
        <p:spPr>
          <a:xfrm>
            <a:off x="457200" y="1600200"/>
            <a:ext cx="8229600" cy="5257800"/>
          </a:xfrm>
        </p:spPr>
        <p:txBody>
          <a:bodyPr/>
          <a:lstStyle/>
          <a:p>
            <a:pPr marL="392113" indent="-293688" defTabSz="414338">
              <a:lnSpc>
                <a:spcPct val="80000"/>
              </a:lnSpc>
              <a:spcBef>
                <a:spcPct val="50000"/>
              </a:spcBef>
              <a:buClr>
                <a:srgbClr val="CC0000"/>
              </a:buClr>
              <a:buFont typeface="Wingdings" pitchFamily="2" charset="2"/>
              <a:buBlip>
                <a:blip r:embed="rId3"/>
              </a:buBlip>
            </a:pPr>
            <a:endParaRPr lang="en-US" sz="2400" b="1">
              <a:solidFill>
                <a:srgbClr val="000066"/>
              </a:solidFill>
            </a:endParaRPr>
          </a:p>
          <a:p>
            <a:pPr marL="392113" indent="-293688" algn="just" defTabSz="414338">
              <a:lnSpc>
                <a:spcPct val="80000"/>
              </a:lnSpc>
              <a:buClr>
                <a:srgbClr val="CC0000"/>
              </a:buClr>
              <a:buFont typeface="Wingdings" pitchFamily="2" charset="2"/>
              <a:buBlip>
                <a:blip r:embed="rId3"/>
              </a:buBlip>
            </a:pPr>
            <a:r>
              <a:rPr lang="en-US" sz="2400" b="1">
                <a:solidFill>
                  <a:srgbClr val="000066"/>
                </a:solidFill>
              </a:rPr>
              <a:t>Network in small geographical Area (Room, Building or a Campus) is called LAN (Local Area Network)</a:t>
            </a:r>
          </a:p>
          <a:p>
            <a:pPr marL="392113" indent="-293688" algn="just" defTabSz="414338">
              <a:lnSpc>
                <a:spcPct val="80000"/>
              </a:lnSpc>
              <a:buClr>
                <a:srgbClr val="CC0000"/>
              </a:buClr>
              <a:buFont typeface="Wingdings" pitchFamily="2" charset="2"/>
              <a:buBlip>
                <a:blip r:embed="rId3"/>
              </a:buBlip>
            </a:pPr>
            <a:endParaRPr lang="en-US" sz="2400" b="1">
              <a:solidFill>
                <a:srgbClr val="000066"/>
              </a:solidFill>
            </a:endParaRPr>
          </a:p>
          <a:p>
            <a:pPr marL="392113" indent="-293688" algn="just" defTabSz="414338">
              <a:lnSpc>
                <a:spcPct val="80000"/>
              </a:lnSpc>
              <a:buClr>
                <a:srgbClr val="CC0000"/>
              </a:buClr>
              <a:buFont typeface="Wingdings" pitchFamily="2" charset="2"/>
              <a:buBlip>
                <a:blip r:embed="rId3"/>
              </a:buBlip>
            </a:pPr>
            <a:endParaRPr lang="en-US" sz="2400" b="1">
              <a:solidFill>
                <a:srgbClr val="000066"/>
              </a:solidFill>
            </a:endParaRPr>
          </a:p>
          <a:p>
            <a:pPr marL="392113" indent="-293688" algn="just" defTabSz="414338">
              <a:lnSpc>
                <a:spcPct val="80000"/>
              </a:lnSpc>
              <a:buClr>
                <a:srgbClr val="CC0000"/>
              </a:buClr>
              <a:buFont typeface="Wingdings" pitchFamily="2" charset="2"/>
              <a:buBlip>
                <a:blip r:embed="rId3"/>
              </a:buBlip>
            </a:pPr>
            <a:r>
              <a:rPr lang="en-US" sz="2400" b="1">
                <a:solidFill>
                  <a:srgbClr val="000066"/>
                </a:solidFill>
              </a:rPr>
              <a:t>Network in a City is call MAN (Metropolitan Area Network)</a:t>
            </a:r>
          </a:p>
          <a:p>
            <a:pPr marL="392113" indent="-293688" algn="just" defTabSz="414338">
              <a:lnSpc>
                <a:spcPct val="80000"/>
              </a:lnSpc>
              <a:buClr>
                <a:srgbClr val="CC0000"/>
              </a:buClr>
              <a:buFont typeface="Wingdings" pitchFamily="2" charset="2"/>
              <a:buBlip>
                <a:blip r:embed="rId3"/>
              </a:buBlip>
            </a:pPr>
            <a:endParaRPr lang="en-US" sz="2400" b="1">
              <a:solidFill>
                <a:srgbClr val="000066"/>
              </a:solidFill>
            </a:endParaRPr>
          </a:p>
          <a:p>
            <a:pPr marL="392113" indent="-293688" algn="just" defTabSz="414338">
              <a:lnSpc>
                <a:spcPct val="80000"/>
              </a:lnSpc>
              <a:buClr>
                <a:srgbClr val="CC0000"/>
              </a:buClr>
              <a:buFont typeface="Wingdings" pitchFamily="2" charset="2"/>
              <a:buBlip>
                <a:blip r:embed="rId3"/>
              </a:buBlip>
            </a:pPr>
            <a:endParaRPr lang="en-US" sz="2400" b="1">
              <a:solidFill>
                <a:srgbClr val="000066"/>
              </a:solidFill>
            </a:endParaRPr>
          </a:p>
          <a:p>
            <a:pPr marL="392113" indent="-293688" algn="just" defTabSz="414338">
              <a:lnSpc>
                <a:spcPct val="80000"/>
              </a:lnSpc>
              <a:buClr>
                <a:srgbClr val="CC0000"/>
              </a:buClr>
              <a:buFont typeface="Wingdings" pitchFamily="2" charset="2"/>
              <a:buBlip>
                <a:blip r:embed="rId3"/>
              </a:buBlip>
            </a:pPr>
            <a:r>
              <a:rPr lang="en-US" sz="2400" b="1">
                <a:solidFill>
                  <a:srgbClr val="000066"/>
                </a:solidFill>
              </a:rPr>
              <a:t>Network spread geographically (Country or across Globe) is called WAN (Wide Area Network)</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93788" y="674688"/>
            <a:ext cx="7808912" cy="1147762"/>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Applications of Networks</a:t>
            </a:r>
            <a:endParaRPr lang="en-GB" sz="4000" b="1">
              <a:solidFill>
                <a:srgbClr val="E4005C"/>
              </a:solidFill>
            </a:endParaRPr>
          </a:p>
        </p:txBody>
      </p:sp>
      <p:sp>
        <p:nvSpPr>
          <p:cNvPr id="24579" name="AutoShape 3"/>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24580" name="AutoShape 4"/>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24581" name="AutoShape 5"/>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24582" name="AutoShape 6"/>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24583" name="Text Box 7"/>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24584" name="AutoShape 8"/>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sp>
        <p:nvSpPr>
          <p:cNvPr id="24585" name="Rectangle 9"/>
          <p:cNvSpPr>
            <a:spLocks noGrp="1" noChangeArrowheads="1"/>
          </p:cNvSpPr>
          <p:nvPr>
            <p:ph type="body" idx="1"/>
          </p:nvPr>
        </p:nvSpPr>
        <p:spPr>
          <a:xfrm>
            <a:off x="457200" y="1600200"/>
            <a:ext cx="8229600" cy="5257800"/>
          </a:xfrm>
        </p:spPr>
        <p:txBody>
          <a:bodyPr/>
          <a:lstStyle/>
          <a:p>
            <a:pPr marL="392113" indent="-293688" defTabSz="414338">
              <a:lnSpc>
                <a:spcPct val="80000"/>
              </a:lnSpc>
              <a:spcBef>
                <a:spcPct val="50000"/>
              </a:spcBef>
              <a:buClr>
                <a:srgbClr val="CC0000"/>
              </a:buClr>
              <a:buFont typeface="Wingdings" pitchFamily="2" charset="2"/>
              <a:buBlip>
                <a:blip r:embed="rId3"/>
              </a:buBlip>
            </a:pPr>
            <a:endParaRPr lang="en-US" sz="2400" b="1">
              <a:solidFill>
                <a:srgbClr val="000066"/>
              </a:solidFill>
            </a:endParaRPr>
          </a:p>
          <a:p>
            <a:pPr marL="392113" indent="-293688" defTabSz="414338">
              <a:lnSpc>
                <a:spcPct val="80000"/>
              </a:lnSpc>
              <a:spcBef>
                <a:spcPct val="50000"/>
              </a:spcBef>
              <a:buClr>
                <a:srgbClr val="CC0000"/>
              </a:buClr>
              <a:buFont typeface="Wingdings" pitchFamily="2" charset="2"/>
              <a:buBlip>
                <a:blip r:embed="rId3"/>
              </a:buBlip>
            </a:pPr>
            <a:r>
              <a:rPr lang="en-US" sz="2400" b="1">
                <a:solidFill>
                  <a:srgbClr val="000066"/>
                </a:solidFill>
              </a:rPr>
              <a:t>Resource Sharing</a:t>
            </a:r>
          </a:p>
          <a:p>
            <a:pPr marL="782638" lvl="1" indent="-260350" defTabSz="414338">
              <a:lnSpc>
                <a:spcPct val="80000"/>
              </a:lnSpc>
              <a:buClr>
                <a:srgbClr val="CC0000"/>
              </a:buClr>
              <a:buFont typeface="Wingdings" pitchFamily="2" charset="2"/>
              <a:buBlip>
                <a:blip r:embed="rId3"/>
              </a:buBlip>
            </a:pPr>
            <a:r>
              <a:rPr lang="en-US" sz="2400">
                <a:solidFill>
                  <a:srgbClr val="000066"/>
                </a:solidFill>
              </a:rPr>
              <a:t>Hardware (computing resources, disks, printers)</a:t>
            </a:r>
          </a:p>
          <a:p>
            <a:pPr marL="782638" lvl="1" indent="-260350" defTabSz="414338">
              <a:lnSpc>
                <a:spcPct val="80000"/>
              </a:lnSpc>
              <a:buClr>
                <a:srgbClr val="CC0000"/>
              </a:buClr>
              <a:buFont typeface="Wingdings" pitchFamily="2" charset="2"/>
              <a:buBlip>
                <a:blip r:embed="rId3"/>
              </a:buBlip>
            </a:pPr>
            <a:r>
              <a:rPr lang="en-US" sz="2400">
                <a:solidFill>
                  <a:srgbClr val="000066"/>
                </a:solidFill>
              </a:rPr>
              <a:t>Software (application software)</a:t>
            </a:r>
          </a:p>
          <a:p>
            <a:pPr marL="392113" indent="-293688" defTabSz="414338">
              <a:lnSpc>
                <a:spcPct val="80000"/>
              </a:lnSpc>
              <a:spcBef>
                <a:spcPct val="50000"/>
              </a:spcBef>
              <a:buClr>
                <a:srgbClr val="CC0000"/>
              </a:buClr>
              <a:buFont typeface="Wingdings" pitchFamily="2" charset="2"/>
              <a:buBlip>
                <a:blip r:embed="rId3"/>
              </a:buBlip>
            </a:pPr>
            <a:r>
              <a:rPr lang="en-US" sz="2400" b="1">
                <a:solidFill>
                  <a:srgbClr val="000066"/>
                </a:solidFill>
              </a:rPr>
              <a:t>Information Sharing</a:t>
            </a:r>
          </a:p>
          <a:p>
            <a:pPr marL="782638" lvl="1" indent="-260350" defTabSz="414338">
              <a:lnSpc>
                <a:spcPct val="80000"/>
              </a:lnSpc>
              <a:buClr>
                <a:srgbClr val="CC0000"/>
              </a:buClr>
              <a:buFont typeface="Wingdings" pitchFamily="2" charset="2"/>
              <a:buBlip>
                <a:blip r:embed="rId3"/>
              </a:buBlip>
            </a:pPr>
            <a:r>
              <a:rPr lang="en-US" sz="2400">
                <a:solidFill>
                  <a:srgbClr val="000066"/>
                </a:solidFill>
              </a:rPr>
              <a:t>Easy accessibility from anywhere (files, databases)</a:t>
            </a:r>
          </a:p>
          <a:p>
            <a:pPr marL="782638" lvl="1" indent="-260350" defTabSz="414338">
              <a:lnSpc>
                <a:spcPct val="80000"/>
              </a:lnSpc>
              <a:buClr>
                <a:srgbClr val="CC0000"/>
              </a:buClr>
              <a:buFont typeface="Wingdings" pitchFamily="2" charset="2"/>
              <a:buBlip>
                <a:blip r:embed="rId3"/>
              </a:buBlip>
            </a:pPr>
            <a:r>
              <a:rPr lang="en-US" sz="2400">
                <a:solidFill>
                  <a:srgbClr val="000066"/>
                </a:solidFill>
              </a:rPr>
              <a:t>Search Capability (WWW)</a:t>
            </a:r>
          </a:p>
          <a:p>
            <a:pPr marL="392113" indent="-293688" defTabSz="414338">
              <a:lnSpc>
                <a:spcPct val="80000"/>
              </a:lnSpc>
              <a:spcBef>
                <a:spcPct val="50000"/>
              </a:spcBef>
              <a:buClr>
                <a:srgbClr val="CC0000"/>
              </a:buClr>
              <a:buFont typeface="Wingdings" pitchFamily="2" charset="2"/>
              <a:buBlip>
                <a:blip r:embed="rId3"/>
              </a:buBlip>
            </a:pPr>
            <a:r>
              <a:rPr lang="en-US" sz="2400" b="1">
                <a:solidFill>
                  <a:srgbClr val="000066"/>
                </a:solidFill>
              </a:rPr>
              <a:t>Communication</a:t>
            </a:r>
          </a:p>
          <a:p>
            <a:pPr marL="782638" lvl="1" indent="-260350" defTabSz="414338">
              <a:lnSpc>
                <a:spcPct val="80000"/>
              </a:lnSpc>
              <a:buClr>
                <a:srgbClr val="CC0000"/>
              </a:buClr>
              <a:buFont typeface="Wingdings" pitchFamily="2" charset="2"/>
              <a:buBlip>
                <a:blip r:embed="rId3"/>
              </a:buBlip>
            </a:pPr>
            <a:r>
              <a:rPr lang="en-US" sz="2400">
                <a:solidFill>
                  <a:srgbClr val="000066"/>
                </a:solidFill>
              </a:rPr>
              <a:t>Email</a:t>
            </a:r>
          </a:p>
          <a:p>
            <a:pPr marL="782638" lvl="1" indent="-260350" defTabSz="414338">
              <a:lnSpc>
                <a:spcPct val="80000"/>
              </a:lnSpc>
              <a:buClr>
                <a:srgbClr val="CC0000"/>
              </a:buClr>
              <a:buFont typeface="Wingdings" pitchFamily="2" charset="2"/>
              <a:buBlip>
                <a:blip r:embed="rId3"/>
              </a:buBlip>
            </a:pPr>
            <a:r>
              <a:rPr lang="en-US" sz="2400">
                <a:solidFill>
                  <a:srgbClr val="000066"/>
                </a:solidFill>
              </a:rPr>
              <a:t>Message broadcast</a:t>
            </a:r>
          </a:p>
          <a:p>
            <a:pPr marL="392113" indent="-293688" defTabSz="414338">
              <a:lnSpc>
                <a:spcPct val="80000"/>
              </a:lnSpc>
              <a:spcBef>
                <a:spcPct val="50000"/>
              </a:spcBef>
              <a:buClr>
                <a:srgbClr val="CC0000"/>
              </a:buClr>
              <a:buFont typeface="Wingdings" pitchFamily="2" charset="2"/>
              <a:buBlip>
                <a:blip r:embed="rId3"/>
              </a:buBlip>
            </a:pPr>
            <a:r>
              <a:rPr lang="en-US" sz="2400" b="1">
                <a:solidFill>
                  <a:srgbClr val="000066"/>
                </a:solidFill>
              </a:rPr>
              <a:t>Remote computing</a:t>
            </a:r>
          </a:p>
          <a:p>
            <a:pPr marL="392113" indent="-293688" defTabSz="414338">
              <a:lnSpc>
                <a:spcPct val="80000"/>
              </a:lnSpc>
              <a:spcBef>
                <a:spcPct val="50000"/>
              </a:spcBef>
              <a:buClr>
                <a:srgbClr val="CC0000"/>
              </a:buClr>
              <a:buFont typeface="Wingdings" pitchFamily="2" charset="2"/>
              <a:buBlip>
                <a:blip r:embed="rId3"/>
              </a:buBlip>
            </a:pPr>
            <a:r>
              <a:rPr lang="en-US" sz="2400" b="1">
                <a:solidFill>
                  <a:srgbClr val="000066"/>
                </a:solidFill>
              </a:rPr>
              <a:t>Distributed processing (GRID Computing)</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762000"/>
            <a:ext cx="8229600" cy="914400"/>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Network Topology</a:t>
            </a:r>
            <a:endParaRPr lang="en-GB" sz="4000" b="1">
              <a:solidFill>
                <a:srgbClr val="E4005C"/>
              </a:solidFill>
            </a:endParaRPr>
          </a:p>
        </p:txBody>
      </p:sp>
      <p:sp>
        <p:nvSpPr>
          <p:cNvPr id="26627" name="Rectangle 3"/>
          <p:cNvSpPr>
            <a:spLocks noGrp="1" noChangeArrowheads="1"/>
          </p:cNvSpPr>
          <p:nvPr>
            <p:ph type="body" sz="half" idx="1"/>
          </p:nvPr>
        </p:nvSpPr>
        <p:spPr/>
        <p:txBody>
          <a:bodyPr/>
          <a:lstStyle/>
          <a:p>
            <a:pPr marL="392113" indent="-293688" defTabSz="414338">
              <a:lnSpc>
                <a:spcPct val="80000"/>
              </a:lnSpc>
              <a:spcBef>
                <a:spcPct val="50000"/>
              </a:spcBef>
              <a:buClr>
                <a:srgbClr val="CC0000"/>
              </a:buClr>
              <a:buFont typeface="Wingdings" pitchFamily="2" charset="2"/>
              <a:buBlip>
                <a:blip r:embed="rId3"/>
              </a:buBlip>
            </a:pPr>
            <a:endParaRPr lang="en-US" sz="2000" b="1">
              <a:solidFill>
                <a:srgbClr val="000066"/>
              </a:solidFill>
            </a:endParaRPr>
          </a:p>
          <a:p>
            <a:pPr marL="392113" indent="-293688" algn="just" defTabSz="414338">
              <a:lnSpc>
                <a:spcPct val="80000"/>
              </a:lnSpc>
              <a:buClr>
                <a:srgbClr val="CC0000"/>
              </a:buClr>
              <a:buFont typeface="Wingdings" pitchFamily="2" charset="2"/>
              <a:buBlip>
                <a:blip r:embed="rId3"/>
              </a:buBlip>
            </a:pPr>
            <a:r>
              <a:rPr lang="en-US" sz="2400" b="1">
                <a:solidFill>
                  <a:srgbClr val="000066"/>
                </a:solidFill>
                <a:cs typeface="Times New Roman" pitchFamily="18" charset="0"/>
              </a:rPr>
              <a:t>The network topology defines the way in which computers, printers, and other devices are connected. A network topology describes the layout of the wire and devices as well as the paths used by data transmissions.</a:t>
            </a:r>
            <a:r>
              <a:rPr lang="en-US" sz="2400">
                <a:solidFill>
                  <a:srgbClr val="000000"/>
                </a:solidFill>
                <a:cs typeface="Times New Roman" pitchFamily="18" charset="0"/>
              </a:rPr>
              <a:t> </a:t>
            </a:r>
          </a:p>
        </p:txBody>
      </p:sp>
      <p:sp>
        <p:nvSpPr>
          <p:cNvPr id="26628" name="AutoShape 4"/>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26629" name="AutoShape 5"/>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26630" name="AutoShape 6"/>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26631" name="AutoShape 7"/>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26632" name="Text Box 8"/>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26633" name="AutoShape 9"/>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pic>
        <p:nvPicPr>
          <p:cNvPr id="26634" name="Picture 10"/>
          <p:cNvPicPr>
            <a:picLocks noGrp="1" noChangeAspect="1" noChangeArrowheads="1"/>
          </p:cNvPicPr>
          <p:nvPr>
            <p:ph sz="half" idx="2"/>
          </p:nvPr>
        </p:nvPicPr>
        <p:blipFill>
          <a:blip r:embed="rId4"/>
          <a:srcRect l="4021" t="15865" r="5528" b="7082"/>
          <a:stretch>
            <a:fillRect/>
          </a:stretch>
        </p:blipFill>
        <p:spPr>
          <a:xfrm>
            <a:off x="4772025" y="2181225"/>
            <a:ext cx="3790950" cy="3362325"/>
          </a:xfrm>
          <a:noFill/>
          <a:ln/>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838200"/>
            <a:ext cx="8229600" cy="838200"/>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Bus Topology</a:t>
            </a:r>
            <a:endParaRPr lang="en-GB" sz="4000" b="1">
              <a:solidFill>
                <a:srgbClr val="E4005C"/>
              </a:solidFill>
            </a:endParaRPr>
          </a:p>
        </p:txBody>
      </p:sp>
      <p:sp>
        <p:nvSpPr>
          <p:cNvPr id="28675" name="Rectangle 3"/>
          <p:cNvSpPr>
            <a:spLocks noGrp="1" noChangeArrowheads="1"/>
          </p:cNvSpPr>
          <p:nvPr>
            <p:ph type="body" sz="half" idx="1"/>
          </p:nvPr>
        </p:nvSpPr>
        <p:spPr/>
        <p:txBody>
          <a:bodyPr/>
          <a:lstStyle/>
          <a:p>
            <a:pPr marL="392113" indent="-293688" defTabSz="414338">
              <a:lnSpc>
                <a:spcPct val="80000"/>
              </a:lnSpc>
              <a:spcBef>
                <a:spcPct val="50000"/>
              </a:spcBef>
              <a:buClr>
                <a:srgbClr val="CC0000"/>
              </a:buClr>
              <a:buFont typeface="Wingdings" pitchFamily="2" charset="2"/>
              <a:buBlip>
                <a:blip r:embed="rId3"/>
              </a:buBlip>
            </a:pPr>
            <a:endParaRPr lang="en-US" sz="2000" b="1">
              <a:solidFill>
                <a:srgbClr val="000066"/>
              </a:solidFill>
            </a:endParaRPr>
          </a:p>
          <a:p>
            <a:pPr marL="392113" indent="-293688" algn="just" defTabSz="414338">
              <a:lnSpc>
                <a:spcPct val="80000"/>
              </a:lnSpc>
              <a:spcBef>
                <a:spcPct val="50000"/>
              </a:spcBef>
              <a:buClr>
                <a:srgbClr val="CC0000"/>
              </a:buClr>
              <a:buFont typeface="Wingdings" pitchFamily="2" charset="2"/>
              <a:buBlip>
                <a:blip r:embed="rId3"/>
              </a:buBlip>
            </a:pPr>
            <a:r>
              <a:rPr lang="en-US" sz="2400" b="1">
                <a:solidFill>
                  <a:srgbClr val="000066"/>
                </a:solidFill>
                <a:cs typeface="Times New Roman" pitchFamily="18" charset="0"/>
              </a:rPr>
              <a:t>Commonly referred to as a linear bus, all the devices on a bus topology are connected by one single cable.</a:t>
            </a:r>
          </a:p>
        </p:txBody>
      </p:sp>
      <p:sp>
        <p:nvSpPr>
          <p:cNvPr id="28676" name="AutoShape 4"/>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28677" name="AutoShape 5"/>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28678" name="AutoShape 6"/>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28679" name="AutoShape 7"/>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28680" name="Text Box 8"/>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28681" name="AutoShape 9"/>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pic>
        <p:nvPicPr>
          <p:cNvPr id="28682" name="Picture 10" descr="562"/>
          <p:cNvPicPr>
            <a:picLocks noGrp="1" noChangeAspect="1" noChangeArrowheads="1"/>
          </p:cNvPicPr>
          <p:nvPr>
            <p:ph sz="half" idx="2"/>
          </p:nvPr>
        </p:nvPicPr>
        <p:blipFill>
          <a:blip r:embed="rId4"/>
          <a:srcRect/>
          <a:stretch>
            <a:fillRect/>
          </a:stretch>
        </p:blipFill>
        <p:spPr>
          <a:xfrm>
            <a:off x="4648200" y="2846388"/>
            <a:ext cx="4038600" cy="2032000"/>
          </a:xfrm>
          <a:noFill/>
          <a:ln/>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93788" y="674688"/>
            <a:ext cx="7808912" cy="1147762"/>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Star &amp; Tree Topology</a:t>
            </a:r>
            <a:endParaRPr lang="en-GB" sz="4000" b="1">
              <a:solidFill>
                <a:srgbClr val="E4005C"/>
              </a:solidFill>
            </a:endParaRPr>
          </a:p>
        </p:txBody>
      </p:sp>
      <p:sp>
        <p:nvSpPr>
          <p:cNvPr id="30723" name="AutoShape 3"/>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30724" name="AutoShape 4"/>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30725" name="AutoShape 5"/>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30726" name="AutoShape 6"/>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30727" name="Text Box 7"/>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30728" name="AutoShape 8"/>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sp>
        <p:nvSpPr>
          <p:cNvPr id="30729" name="Rectangle 9"/>
          <p:cNvSpPr>
            <a:spLocks noGrp="1" noChangeArrowheads="1"/>
          </p:cNvSpPr>
          <p:nvPr>
            <p:ph type="body" idx="1"/>
          </p:nvPr>
        </p:nvSpPr>
        <p:spPr>
          <a:xfrm>
            <a:off x="457200" y="1600200"/>
            <a:ext cx="5181600" cy="5257800"/>
          </a:xfrm>
        </p:spPr>
        <p:txBody>
          <a:bodyPr/>
          <a:lstStyle/>
          <a:p>
            <a:pPr marL="392113" indent="-293688" defTabSz="414338">
              <a:lnSpc>
                <a:spcPct val="80000"/>
              </a:lnSpc>
              <a:spcBef>
                <a:spcPct val="50000"/>
              </a:spcBef>
              <a:buClr>
                <a:srgbClr val="CC0000"/>
              </a:buClr>
              <a:buFont typeface="Wingdings" pitchFamily="2" charset="2"/>
              <a:buBlip>
                <a:blip r:embed="rId3"/>
              </a:buBlip>
            </a:pPr>
            <a:r>
              <a:rPr lang="en-US" sz="2400" b="1">
                <a:solidFill>
                  <a:srgbClr val="000066"/>
                </a:solidFill>
                <a:cs typeface="Times New Roman" pitchFamily="18" charset="0"/>
              </a:rPr>
              <a:t>The star topology is the most commonly used architecture in Ethernet LANs. </a:t>
            </a:r>
          </a:p>
          <a:p>
            <a:pPr marL="392113" indent="-293688" algn="just" defTabSz="414338">
              <a:lnSpc>
                <a:spcPct val="80000"/>
              </a:lnSpc>
              <a:spcBef>
                <a:spcPct val="50000"/>
              </a:spcBef>
              <a:buClr>
                <a:srgbClr val="CC0000"/>
              </a:buClr>
              <a:buFont typeface="Wingdings" pitchFamily="2" charset="2"/>
              <a:buBlip>
                <a:blip r:embed="rId3"/>
              </a:buBlip>
            </a:pPr>
            <a:r>
              <a:rPr lang="en-US" sz="2400" b="1">
                <a:solidFill>
                  <a:srgbClr val="000066"/>
                </a:solidFill>
                <a:cs typeface="Times New Roman" pitchFamily="18" charset="0"/>
              </a:rPr>
              <a:t>When installed, the star topology resembles spokes in a bicycle wheel.</a:t>
            </a:r>
          </a:p>
          <a:p>
            <a:pPr marL="392113" indent="-293688" algn="just" defTabSz="414338">
              <a:lnSpc>
                <a:spcPct val="80000"/>
              </a:lnSpc>
              <a:spcBef>
                <a:spcPct val="50000"/>
              </a:spcBef>
              <a:buClr>
                <a:srgbClr val="CC0000"/>
              </a:buClr>
              <a:buFont typeface="Wingdings" pitchFamily="2" charset="2"/>
              <a:buBlip>
                <a:blip r:embed="rId3"/>
              </a:buBlip>
            </a:pPr>
            <a:r>
              <a:rPr lang="en-US" sz="2400" b="1">
                <a:solidFill>
                  <a:srgbClr val="000066"/>
                </a:solidFill>
                <a:cs typeface="Times New Roman" pitchFamily="18" charset="0"/>
              </a:rPr>
              <a:t>Larger networks use the extended star topology also called tree topology. When used with network devices that filter frames or packets, like bridges, switches, and routers, this topology significantly reduces the traffic on the wires by sending packets only to the wires of the destination host.</a:t>
            </a:r>
          </a:p>
        </p:txBody>
      </p:sp>
      <p:pic>
        <p:nvPicPr>
          <p:cNvPr id="30730" name="Picture 10" descr="565star"/>
          <p:cNvPicPr>
            <a:picLocks noChangeAspect="1" noChangeArrowheads="1"/>
          </p:cNvPicPr>
          <p:nvPr/>
        </p:nvPicPr>
        <p:blipFill>
          <a:blip r:embed="rId4"/>
          <a:srcRect/>
          <a:stretch>
            <a:fillRect/>
          </a:stretch>
        </p:blipFill>
        <p:spPr bwMode="auto">
          <a:xfrm>
            <a:off x="5516563" y="1600200"/>
            <a:ext cx="2300287" cy="2185988"/>
          </a:xfrm>
          <a:prstGeom prst="rect">
            <a:avLst/>
          </a:prstGeom>
          <a:noFill/>
          <a:ln w="9525">
            <a:noFill/>
            <a:miter lim="800000"/>
            <a:headEnd/>
            <a:tailEnd/>
          </a:ln>
        </p:spPr>
      </p:pic>
      <p:pic>
        <p:nvPicPr>
          <p:cNvPr id="30731" name="Picture 11" descr="566estar"/>
          <p:cNvPicPr>
            <a:picLocks noChangeAspect="1" noChangeArrowheads="1"/>
          </p:cNvPicPr>
          <p:nvPr/>
        </p:nvPicPr>
        <p:blipFill>
          <a:blip r:embed="rId5"/>
          <a:srcRect/>
          <a:stretch>
            <a:fillRect/>
          </a:stretch>
        </p:blipFill>
        <p:spPr bwMode="auto">
          <a:xfrm>
            <a:off x="5595938" y="3938588"/>
            <a:ext cx="2143125" cy="218757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93788" y="674688"/>
            <a:ext cx="7808912" cy="1147762"/>
          </a:xfrm>
          <a:ln/>
        </p:spPr>
        <p:txBody>
          <a:bodyPr lIns="0" tIns="0"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b="1">
                <a:solidFill>
                  <a:srgbClr val="E4005C"/>
                </a:solidFill>
              </a:rPr>
              <a:t>Ring Topology</a:t>
            </a:r>
            <a:endParaRPr lang="en-GB" sz="4000" b="1">
              <a:solidFill>
                <a:srgbClr val="E4005C"/>
              </a:solidFill>
            </a:endParaRPr>
          </a:p>
        </p:txBody>
      </p:sp>
      <p:sp>
        <p:nvSpPr>
          <p:cNvPr id="32771" name="AutoShape 3"/>
          <p:cNvSpPr>
            <a:spLocks noChangeArrowheads="1"/>
          </p:cNvSpPr>
          <p:nvPr/>
        </p:nvSpPr>
        <p:spPr bwMode="auto">
          <a:xfrm>
            <a:off x="0" y="0"/>
            <a:ext cx="9144000" cy="565150"/>
          </a:xfrm>
          <a:prstGeom prst="roundRect">
            <a:avLst>
              <a:gd name="adj" fmla="val 255"/>
            </a:avLst>
          </a:prstGeom>
          <a:solidFill>
            <a:srgbClr val="214263"/>
          </a:solidFill>
          <a:ln w="9525">
            <a:solidFill>
              <a:srgbClr val="000000"/>
            </a:solidFill>
            <a:round/>
            <a:headEnd/>
            <a:tailEnd/>
          </a:ln>
        </p:spPr>
        <p:txBody>
          <a:bodyPr wrap="none" anchor="ctr"/>
          <a:lstStyle/>
          <a:p>
            <a:endParaRPr lang="en-US"/>
          </a:p>
        </p:txBody>
      </p:sp>
      <p:sp>
        <p:nvSpPr>
          <p:cNvPr id="32772" name="AutoShape 4"/>
          <p:cNvSpPr>
            <a:spLocks noChangeArrowheads="1"/>
          </p:cNvSpPr>
          <p:nvPr/>
        </p:nvSpPr>
        <p:spPr bwMode="auto">
          <a:xfrm>
            <a:off x="511175" y="1270000"/>
            <a:ext cx="247650" cy="247650"/>
          </a:xfrm>
          <a:prstGeom prst="roundRect">
            <a:avLst>
              <a:gd name="adj" fmla="val 579"/>
            </a:avLst>
          </a:prstGeom>
          <a:solidFill>
            <a:srgbClr val="214263"/>
          </a:solidFill>
          <a:ln w="9525">
            <a:solidFill>
              <a:srgbClr val="000000"/>
            </a:solidFill>
            <a:round/>
            <a:headEnd/>
            <a:tailEnd/>
          </a:ln>
        </p:spPr>
        <p:txBody>
          <a:bodyPr wrap="none" anchor="ctr"/>
          <a:lstStyle/>
          <a:p>
            <a:endParaRPr lang="en-US"/>
          </a:p>
        </p:txBody>
      </p:sp>
      <p:sp>
        <p:nvSpPr>
          <p:cNvPr id="32773" name="AutoShape 5"/>
          <p:cNvSpPr>
            <a:spLocks noChangeArrowheads="1"/>
          </p:cNvSpPr>
          <p:nvPr/>
        </p:nvSpPr>
        <p:spPr bwMode="auto">
          <a:xfrm>
            <a:off x="635000" y="1392238"/>
            <a:ext cx="247650" cy="247650"/>
          </a:xfrm>
          <a:prstGeom prst="roundRect">
            <a:avLst>
              <a:gd name="adj" fmla="val 579"/>
            </a:avLst>
          </a:prstGeom>
          <a:solidFill>
            <a:srgbClr val="00B8FF"/>
          </a:solidFill>
          <a:ln w="9525">
            <a:solidFill>
              <a:srgbClr val="000000"/>
            </a:solidFill>
            <a:round/>
            <a:headEnd/>
            <a:tailEnd/>
          </a:ln>
        </p:spPr>
        <p:txBody>
          <a:bodyPr wrap="none" anchor="ctr"/>
          <a:lstStyle/>
          <a:p>
            <a:endParaRPr lang="en-US"/>
          </a:p>
        </p:txBody>
      </p:sp>
      <p:sp>
        <p:nvSpPr>
          <p:cNvPr id="32774" name="AutoShape 6"/>
          <p:cNvSpPr>
            <a:spLocks noChangeArrowheads="1"/>
          </p:cNvSpPr>
          <p:nvPr/>
        </p:nvSpPr>
        <p:spPr bwMode="auto">
          <a:xfrm>
            <a:off x="969963" y="1552575"/>
            <a:ext cx="7407275" cy="36513"/>
          </a:xfrm>
          <a:prstGeom prst="roundRect">
            <a:avLst>
              <a:gd name="adj" fmla="val 4167"/>
            </a:avLst>
          </a:prstGeom>
          <a:gradFill rotWithShape="0">
            <a:gsLst>
              <a:gs pos="0">
                <a:srgbClr val="800080"/>
              </a:gs>
              <a:gs pos="100000">
                <a:srgbClr val="008000"/>
              </a:gs>
            </a:gsLst>
            <a:lin ang="9000000" scaled="1"/>
          </a:gradFill>
          <a:ln w="9525">
            <a:solidFill>
              <a:srgbClr val="000000"/>
            </a:solidFill>
            <a:round/>
            <a:headEnd/>
            <a:tailEnd/>
          </a:ln>
        </p:spPr>
        <p:txBody>
          <a:bodyPr wrap="none" anchor="ctr"/>
          <a:lstStyle/>
          <a:p>
            <a:endParaRPr lang="en-US"/>
          </a:p>
        </p:txBody>
      </p:sp>
      <p:sp>
        <p:nvSpPr>
          <p:cNvPr id="32775" name="Text Box 7"/>
          <p:cNvSpPr txBox="1">
            <a:spLocks noChangeArrowheads="1"/>
          </p:cNvSpPr>
          <p:nvPr/>
        </p:nvSpPr>
        <p:spPr bwMode="auto">
          <a:xfrm>
            <a:off x="123825" y="104775"/>
            <a:ext cx="5819775" cy="288925"/>
          </a:xfrm>
          <a:prstGeom prst="rect">
            <a:avLst/>
          </a:prstGeom>
          <a:noFill/>
          <a:ln w="9525">
            <a:noFill/>
            <a:miter lim="800000"/>
            <a:headEnd/>
            <a:tailEnd/>
          </a:ln>
        </p:spPr>
        <p:txBody>
          <a:bodyPr lIns="0" tIns="0" rIns="0" bIns="0">
            <a:spAutoFit/>
          </a:bodyPr>
          <a:lstStyle/>
          <a:p>
            <a:pPr defTabSz="828675" hangingPunct="0">
              <a:lnSpc>
                <a:spcPct val="95000"/>
              </a:lnSpc>
              <a:buClr>
                <a:srgbClr val="000000"/>
              </a:buClr>
              <a:buSzPct val="45000"/>
              <a:buFont typeface="StarSymbol" charset="0"/>
              <a:buNone/>
              <a:tabLst>
                <a:tab pos="657225" algn="l"/>
                <a:tab pos="1312863" algn="l"/>
                <a:tab pos="1970088" algn="l"/>
                <a:tab pos="2627313" algn="l"/>
                <a:tab pos="3282950" algn="l"/>
                <a:tab pos="3940175" algn="l"/>
                <a:tab pos="4595813" algn="l"/>
                <a:tab pos="5253038" algn="l"/>
              </a:tabLst>
            </a:pPr>
            <a:r>
              <a:rPr lang="en-GB" sz="2000" b="1">
                <a:solidFill>
                  <a:schemeClr val="bg1"/>
                </a:solidFill>
              </a:rPr>
              <a:t>Introduction to Computer Networks</a:t>
            </a:r>
          </a:p>
        </p:txBody>
      </p:sp>
      <p:sp>
        <p:nvSpPr>
          <p:cNvPr id="32776" name="AutoShape 8"/>
          <p:cNvSpPr>
            <a:spLocks noChangeArrowheads="1"/>
          </p:cNvSpPr>
          <p:nvPr/>
        </p:nvSpPr>
        <p:spPr bwMode="auto">
          <a:xfrm>
            <a:off x="0" y="4989513"/>
            <a:ext cx="106363" cy="1868487"/>
          </a:xfrm>
          <a:prstGeom prst="roundRect">
            <a:avLst>
              <a:gd name="adj" fmla="val 1347"/>
            </a:avLst>
          </a:prstGeom>
          <a:solidFill>
            <a:srgbClr val="214263"/>
          </a:solidFill>
          <a:ln w="9525">
            <a:solidFill>
              <a:srgbClr val="000000"/>
            </a:solidFill>
            <a:round/>
            <a:headEnd/>
            <a:tailEnd/>
          </a:ln>
        </p:spPr>
        <p:txBody>
          <a:bodyPr wrap="none" anchor="ctr"/>
          <a:lstStyle/>
          <a:p>
            <a:endParaRPr lang="en-US"/>
          </a:p>
        </p:txBody>
      </p:sp>
      <p:sp>
        <p:nvSpPr>
          <p:cNvPr id="32777" name="Rectangle 9"/>
          <p:cNvSpPr>
            <a:spLocks noGrp="1" noChangeArrowheads="1"/>
          </p:cNvSpPr>
          <p:nvPr>
            <p:ph type="body" idx="1"/>
          </p:nvPr>
        </p:nvSpPr>
        <p:spPr>
          <a:xfrm>
            <a:off x="457200" y="1600200"/>
            <a:ext cx="5562600" cy="5257800"/>
          </a:xfrm>
        </p:spPr>
        <p:txBody>
          <a:bodyPr/>
          <a:lstStyle/>
          <a:p>
            <a:pPr marL="392113" indent="-293688" algn="just" defTabSz="414338">
              <a:lnSpc>
                <a:spcPct val="90000"/>
              </a:lnSpc>
              <a:spcBef>
                <a:spcPct val="50000"/>
              </a:spcBef>
              <a:buClr>
                <a:srgbClr val="CC0000"/>
              </a:buClr>
              <a:buFont typeface="Wingdings" pitchFamily="2" charset="2"/>
              <a:buBlip>
                <a:blip r:embed="rId3"/>
              </a:buBlip>
            </a:pPr>
            <a:r>
              <a:rPr lang="en-US" sz="2400" b="1">
                <a:solidFill>
                  <a:srgbClr val="000066"/>
                </a:solidFill>
                <a:cs typeface="Times New Roman" pitchFamily="18" charset="0"/>
              </a:rPr>
              <a:t>A frame travels around the ring, stopping at each node. If a node wants to transmit data, it adds the data as well as the destination address to the frame. </a:t>
            </a:r>
          </a:p>
          <a:p>
            <a:pPr marL="392113" indent="-293688" algn="just" defTabSz="414338">
              <a:lnSpc>
                <a:spcPct val="90000"/>
              </a:lnSpc>
              <a:spcBef>
                <a:spcPct val="50000"/>
              </a:spcBef>
              <a:buClr>
                <a:srgbClr val="CC0000"/>
              </a:buClr>
              <a:buFont typeface="Wingdings" pitchFamily="2" charset="2"/>
              <a:buBlip>
                <a:blip r:embed="rId3"/>
              </a:buBlip>
            </a:pPr>
            <a:r>
              <a:rPr lang="en-US" sz="2400" b="1">
                <a:solidFill>
                  <a:srgbClr val="000066"/>
                </a:solidFill>
                <a:cs typeface="Times New Roman" pitchFamily="18" charset="0"/>
              </a:rPr>
              <a:t>The frame then continues around the ring until it finds the destination node, which takes the data out of the frame. </a:t>
            </a:r>
          </a:p>
          <a:p>
            <a:pPr marL="782638" lvl="1" indent="-260350" algn="just" defTabSz="414338">
              <a:lnSpc>
                <a:spcPct val="90000"/>
              </a:lnSpc>
              <a:spcBef>
                <a:spcPct val="50000"/>
              </a:spcBef>
              <a:buClr>
                <a:srgbClr val="CC0000"/>
              </a:buClr>
              <a:buFont typeface="Wingdings" pitchFamily="2" charset="2"/>
              <a:buBlip>
                <a:blip r:embed="rId3"/>
              </a:buBlip>
            </a:pPr>
            <a:r>
              <a:rPr lang="en-US" sz="2400">
                <a:solidFill>
                  <a:srgbClr val="000066"/>
                </a:solidFill>
                <a:cs typeface="Times New Roman" pitchFamily="18" charset="0"/>
              </a:rPr>
              <a:t>Single ring – All the devices on the network share a single cable</a:t>
            </a:r>
            <a:r>
              <a:rPr lang="en-US" sz="2400">
                <a:solidFill>
                  <a:srgbClr val="000066"/>
                </a:solidFill>
              </a:rPr>
              <a:t> </a:t>
            </a:r>
          </a:p>
          <a:p>
            <a:pPr marL="782638" lvl="1" indent="-260350" algn="just" defTabSz="414338">
              <a:lnSpc>
                <a:spcPct val="90000"/>
              </a:lnSpc>
              <a:spcBef>
                <a:spcPct val="50000"/>
              </a:spcBef>
              <a:buClr>
                <a:srgbClr val="CC0000"/>
              </a:buClr>
              <a:buFont typeface="Wingdings" pitchFamily="2" charset="2"/>
              <a:buBlip>
                <a:blip r:embed="rId3"/>
              </a:buBlip>
            </a:pPr>
            <a:r>
              <a:rPr lang="en-US" sz="2400">
                <a:solidFill>
                  <a:srgbClr val="000066"/>
                </a:solidFill>
                <a:cs typeface="Times New Roman" pitchFamily="18" charset="0"/>
              </a:rPr>
              <a:t>Dual ring – The dual ring topology allows data to be sent in both directions. </a:t>
            </a:r>
          </a:p>
        </p:txBody>
      </p:sp>
      <p:pic>
        <p:nvPicPr>
          <p:cNvPr id="32778" name="Picture 10" descr="563ring"/>
          <p:cNvPicPr>
            <a:picLocks noChangeAspect="1" noChangeArrowheads="1"/>
          </p:cNvPicPr>
          <p:nvPr/>
        </p:nvPicPr>
        <p:blipFill>
          <a:blip r:embed="rId4"/>
          <a:srcRect/>
          <a:stretch>
            <a:fillRect/>
          </a:stretch>
        </p:blipFill>
        <p:spPr bwMode="auto">
          <a:xfrm>
            <a:off x="6007100" y="1600200"/>
            <a:ext cx="2563813" cy="2185988"/>
          </a:xfrm>
          <a:prstGeom prst="rect">
            <a:avLst/>
          </a:prstGeom>
          <a:noFill/>
          <a:ln w="9525">
            <a:noFill/>
            <a:miter lim="800000"/>
            <a:headEnd/>
            <a:tailEnd/>
          </a:ln>
        </p:spPr>
      </p:pic>
      <p:pic>
        <p:nvPicPr>
          <p:cNvPr id="32779" name="Picture 11" descr="564dring"/>
          <p:cNvPicPr>
            <a:picLocks noChangeAspect="1" noChangeArrowheads="1"/>
          </p:cNvPicPr>
          <p:nvPr/>
        </p:nvPicPr>
        <p:blipFill>
          <a:blip r:embed="rId5"/>
          <a:srcRect/>
          <a:stretch>
            <a:fillRect/>
          </a:stretch>
        </p:blipFill>
        <p:spPr bwMode="auto">
          <a:xfrm>
            <a:off x="5891213" y="3938588"/>
            <a:ext cx="2795587" cy="218757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636</Words>
  <Application>Microsoft PowerPoint</Application>
  <PresentationFormat>On-screen Show (4:3)</PresentationFormat>
  <Paragraphs>120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INTRODUCTION TO COMPUTER NETWORKS</vt:lpstr>
      <vt:lpstr>Slide 2</vt:lpstr>
      <vt:lpstr>Computer Networks</vt:lpstr>
      <vt:lpstr>LAN, MAN &amp; WAN</vt:lpstr>
      <vt:lpstr>Applications of Networks</vt:lpstr>
      <vt:lpstr>Network Topology</vt:lpstr>
      <vt:lpstr>Bus Topology</vt:lpstr>
      <vt:lpstr>Star &amp; Tree Topology</vt:lpstr>
      <vt:lpstr>Ring Topology</vt:lpstr>
      <vt:lpstr>Mesh Topology</vt:lpstr>
      <vt:lpstr>Network Components</vt:lpstr>
      <vt:lpstr>Networking Media</vt:lpstr>
      <vt:lpstr>Networking Devices</vt:lpstr>
      <vt:lpstr>Computers: Clients and Servers</vt:lpstr>
      <vt:lpstr>Networking Protocol: TCP/IP</vt:lpstr>
      <vt:lpstr>Applications</vt:lpstr>
    </vt:vector>
  </TitlesOfParts>
  <Company>IITK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Mr.Navpreet Singh</dc:creator>
  <cp:lastModifiedBy>Multimedia</cp:lastModifiedBy>
  <cp:revision>20</cp:revision>
  <dcterms:created xsi:type="dcterms:W3CDTF">1999-01-02T07:55:24Z</dcterms:created>
  <dcterms:modified xsi:type="dcterms:W3CDTF">2012-02-08T07:51:56Z</dcterms:modified>
</cp:coreProperties>
</file>