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8" r:id="rId3"/>
    <p:sldId id="259" r:id="rId4"/>
    <p:sldId id="260" r:id="rId5"/>
    <p:sldId id="261" r:id="rId6"/>
    <p:sldId id="262" r:id="rId7"/>
    <p:sldId id="263" r:id="rId8"/>
    <p:sldId id="296" r:id="rId9"/>
    <p:sldId id="297"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5" r:id="rId26"/>
    <p:sldId id="286" r:id="rId27"/>
    <p:sldId id="287" r:id="rId28"/>
    <p:sldId id="288" r:id="rId29"/>
    <p:sldId id="289" r:id="rId30"/>
    <p:sldId id="290" r:id="rId31"/>
    <p:sldId id="291" r:id="rId32"/>
    <p:sldId id="292"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24" autoAdjust="0"/>
  </p:normalViewPr>
  <p:slideViewPr>
    <p:cSldViewPr>
      <p:cViewPr varScale="1">
        <p:scale>
          <a:sx n="74" d="100"/>
          <a:sy n="74" d="100"/>
        </p:scale>
        <p:origin x="1014" y="72"/>
      </p:cViewPr>
      <p:guideLst>
        <p:guide orient="horz" pos="2160"/>
        <p:guide pos="2880"/>
      </p:guideLst>
    </p:cSldViewPr>
  </p:slideViewPr>
  <p:outlineViewPr>
    <p:cViewPr>
      <p:scale>
        <a:sx n="33" d="100"/>
        <a:sy n="33" d="100"/>
      </p:scale>
      <p:origin x="0" y="872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A4FAD-8E28-4CE0-8D61-2E188E5F908F}"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90659-D42B-455F-82FF-5AD223F59A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A4FAD-8E28-4CE0-8D61-2E188E5F908F}"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90659-D42B-455F-82FF-5AD223F59A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A4FAD-8E28-4CE0-8D61-2E188E5F908F}"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90659-D42B-455F-82FF-5AD223F59A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A4FAD-8E28-4CE0-8D61-2E188E5F908F}"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90659-D42B-455F-82FF-5AD223F59A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A4FAD-8E28-4CE0-8D61-2E188E5F908F}"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90659-D42B-455F-82FF-5AD223F59A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A4FAD-8E28-4CE0-8D61-2E188E5F908F}"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90659-D42B-455F-82FF-5AD223F59A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A4FAD-8E28-4CE0-8D61-2E188E5F908F}" type="datetimeFigureOut">
              <a:rPr lang="en-US" smtClean="0"/>
              <a:pPr/>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90659-D42B-455F-82FF-5AD223F59A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A4FAD-8E28-4CE0-8D61-2E188E5F908F}" type="datetimeFigureOut">
              <a:rPr lang="en-US" smtClean="0"/>
              <a:pPr/>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90659-D42B-455F-82FF-5AD223F59A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A4FAD-8E28-4CE0-8D61-2E188E5F908F}" type="datetimeFigureOut">
              <a:rPr lang="en-US" smtClean="0"/>
              <a:pPr/>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90659-D42B-455F-82FF-5AD223F59A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A4FAD-8E28-4CE0-8D61-2E188E5F908F}"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90659-D42B-455F-82FF-5AD223F59A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A4FAD-8E28-4CE0-8D61-2E188E5F908F}"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90659-D42B-455F-82FF-5AD223F59A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A4FAD-8E28-4CE0-8D61-2E188E5F908F}" type="datetimeFigureOut">
              <a:rPr lang="en-US" smtClean="0"/>
              <a:pPr/>
              <a:t>5/7/2014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90659-D42B-455F-82FF-5AD223F59A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bg.jpg"/>
          <p:cNvPicPr>
            <a:picLocks noChangeAspect="1"/>
          </p:cNvPicPr>
          <p:nvPr/>
        </p:nvPicPr>
        <p:blipFill>
          <a:blip r:embed="rId2"/>
          <a:stretch>
            <a:fillRect/>
          </a:stretch>
        </p:blipFill>
        <p:spPr>
          <a:xfrm>
            <a:off x="0" y="0"/>
            <a:ext cx="9144000" cy="6858000"/>
          </a:xfrm>
          <a:prstGeom prst="rect">
            <a:avLst/>
          </a:prstGeom>
        </p:spPr>
      </p:pic>
      <p:pic>
        <p:nvPicPr>
          <p:cNvPr id="6" name="Picture 5" descr="Global-Computer-Network.jpg"/>
          <p:cNvPicPr>
            <a:picLocks noChangeAspect="1"/>
          </p:cNvPicPr>
          <p:nvPr/>
        </p:nvPicPr>
        <p:blipFill>
          <a:blip r:embed="rId3"/>
          <a:stretch>
            <a:fillRect/>
          </a:stretch>
        </p:blipFill>
        <p:spPr>
          <a:xfrm>
            <a:off x="1600200" y="1371600"/>
            <a:ext cx="6019800" cy="4514850"/>
          </a:xfrm>
          <a:prstGeom prst="rect">
            <a:avLst/>
          </a:prstGeom>
        </p:spPr>
      </p:pic>
      <p:sp>
        <p:nvSpPr>
          <p:cNvPr id="8" name="TextBox 7"/>
          <p:cNvSpPr txBox="1"/>
          <p:nvPr/>
        </p:nvSpPr>
        <p:spPr>
          <a:xfrm>
            <a:off x="0" y="304800"/>
            <a:ext cx="9144000" cy="954107"/>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Administering Your Network</a:t>
            </a:r>
            <a:endParaRPr lang="en-US" sz="5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371600"/>
            <a:ext cx="7315200" cy="47244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The default account.</a:t>
            </a:r>
          </a:p>
          <a:p>
            <a:pPr algn="just"/>
            <a:endParaRPr lang="en-US" sz="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pPr algn="just"/>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Creating user account in windows   server   2008.</a:t>
            </a:r>
          </a:p>
          <a:p>
            <a:pPr algn="just"/>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Creating Template for user account.</a:t>
            </a:r>
          </a:p>
          <a:p>
            <a:pPr algn="just"/>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Disabling &amp; deleting user account.</a:t>
            </a:r>
          </a:p>
          <a:p>
            <a:pPr algn="just"/>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Renaming user account.</a:t>
            </a:r>
          </a:p>
          <a:p>
            <a:pPr algn="just"/>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Home directories .</a:t>
            </a:r>
          </a:p>
        </p:txBody>
      </p:sp>
      <p:sp>
        <p:nvSpPr>
          <p:cNvPr id="5" name="TextBox 4"/>
          <p:cNvSpPr txBox="1"/>
          <p:nvPr/>
        </p:nvSpPr>
        <p:spPr>
          <a:xfrm>
            <a:off x="0" y="228600"/>
            <a:ext cx="9144000" cy="954107"/>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User Accounts</a:t>
            </a:r>
            <a:endParaRPr lang="en-US" sz="5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par>
                          <p:cTn id="8" fill="hold">
                            <p:stCondLst>
                              <p:cond delay="1000"/>
                            </p:stCondLst>
                            <p:childTnLst>
                              <p:par>
                                <p:cTn id="9" presetID="54" presetClass="entr" presetSubtype="0" accel="10000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2"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3"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54" presetClass="entr" presetSubtype="0" accel="10000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1"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22"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23" dur="500"/>
                                        <p:tgtEl>
                                          <p:spTgt spid="4">
                                            <p:txEl>
                                              <p:pRg st="2" end="2"/>
                                            </p:txEl>
                                          </p:spTgt>
                                        </p:tgtEl>
                                      </p:cBhvr>
                                    </p:animEffect>
                                  </p:childTnLst>
                                </p:cTn>
                              </p:par>
                            </p:childTnLst>
                          </p:cTn>
                        </p:par>
                        <p:par>
                          <p:cTn id="24" fill="hold">
                            <p:stCondLst>
                              <p:cond delay="2000"/>
                            </p:stCondLst>
                            <p:childTnLst>
                              <p:par>
                                <p:cTn id="25" presetID="54" presetClass="entr" presetSubtype="0" accel="100000"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28"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29"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0"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1" dur="500"/>
                                        <p:tgtEl>
                                          <p:spTgt spid="4">
                                            <p:txEl>
                                              <p:pRg st="3" end="3"/>
                                            </p:txEl>
                                          </p:spTgt>
                                        </p:tgtEl>
                                      </p:cBhvr>
                                    </p:animEffect>
                                  </p:childTnLst>
                                </p:cTn>
                              </p:par>
                            </p:childTnLst>
                          </p:cTn>
                        </p:par>
                        <p:par>
                          <p:cTn id="32" fill="hold">
                            <p:stCondLst>
                              <p:cond delay="2500"/>
                            </p:stCondLst>
                            <p:childTnLst>
                              <p:par>
                                <p:cTn id="33" presetID="54" presetClass="entr" presetSubtype="0" accel="100000" fill="hold" nodeType="after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strVal val="#ppt_w*0.05"/>
                                          </p:val>
                                        </p:tav>
                                        <p:tav tm="100000">
                                          <p:val>
                                            <p:strVal val="#ppt_w"/>
                                          </p:val>
                                        </p:tav>
                                      </p:tavLst>
                                    </p:anim>
                                    <p:anim calcmode="lin" valueType="num">
                                      <p:cBhvr>
                                        <p:cTn id="36" dur="5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37" dur="5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38" dur="500" fill="hold"/>
                                        <p:tgtEl>
                                          <p:spTgt spid="4">
                                            <p:txEl>
                                              <p:pRg st="4" end="4"/>
                                            </p:txEl>
                                          </p:spTgt>
                                        </p:tgtEl>
                                        <p:attrNameLst>
                                          <p:attrName>ppt_y</p:attrName>
                                        </p:attrNameLst>
                                      </p:cBhvr>
                                      <p:tavLst>
                                        <p:tav tm="0">
                                          <p:val>
                                            <p:strVal val="#ppt_y"/>
                                          </p:val>
                                        </p:tav>
                                        <p:tav tm="100000">
                                          <p:val>
                                            <p:strVal val="#ppt_y"/>
                                          </p:val>
                                        </p:tav>
                                      </p:tavLst>
                                    </p:anim>
                                    <p:animEffect transition="in" filter="fade">
                                      <p:cBhvr>
                                        <p:cTn id="39" dur="500"/>
                                        <p:tgtEl>
                                          <p:spTgt spid="4">
                                            <p:txEl>
                                              <p:pRg st="4" end="4"/>
                                            </p:txEl>
                                          </p:spTgt>
                                        </p:tgtEl>
                                      </p:cBhvr>
                                    </p:animEffect>
                                  </p:childTnLst>
                                </p:cTn>
                              </p:par>
                            </p:childTnLst>
                          </p:cTn>
                        </p:par>
                        <p:par>
                          <p:cTn id="40" fill="hold">
                            <p:stCondLst>
                              <p:cond delay="3000"/>
                            </p:stCondLst>
                            <p:childTnLst>
                              <p:par>
                                <p:cTn id="41" presetID="54" presetClass="entr" presetSubtype="0" accel="100000" fill="hold" nodeType="after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4">
                                            <p:txEl>
                                              <p:pRg st="5" end="5"/>
                                            </p:txEl>
                                          </p:spTgt>
                                        </p:tgtEl>
                                      </p:cBhvr>
                                    </p:animEffect>
                                  </p:childTnLst>
                                </p:cTn>
                              </p:par>
                            </p:childTnLst>
                          </p:cTn>
                        </p:par>
                        <p:par>
                          <p:cTn id="48" fill="hold">
                            <p:stCondLst>
                              <p:cond delay="3500"/>
                            </p:stCondLst>
                            <p:childTnLst>
                              <p:par>
                                <p:cTn id="49" presetID="54" presetClass="entr" presetSubtype="0" accel="100000" fill="hold" nodeType="after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p:cTn id="51" dur="500" fill="hold"/>
                                        <p:tgtEl>
                                          <p:spTgt spid="4">
                                            <p:txEl>
                                              <p:pRg st="6" end="6"/>
                                            </p:txEl>
                                          </p:spTgt>
                                        </p:tgtEl>
                                        <p:attrNameLst>
                                          <p:attrName>ppt_w</p:attrName>
                                        </p:attrNameLst>
                                      </p:cBhvr>
                                      <p:tavLst>
                                        <p:tav tm="0">
                                          <p:val>
                                            <p:strVal val="#ppt_w*0.05"/>
                                          </p:val>
                                        </p:tav>
                                        <p:tav tm="100000">
                                          <p:val>
                                            <p:strVal val="#ppt_w"/>
                                          </p:val>
                                        </p:tav>
                                      </p:tavLst>
                                    </p:anim>
                                    <p:anim calcmode="lin" valueType="num">
                                      <p:cBhvr>
                                        <p:cTn id="52" dur="5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53" dur="5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54" dur="5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5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1371600"/>
          </a:xfrm>
          <a:effectLst>
            <a:outerShdw blurRad="127000" dist="76200" dir="2700000" algn="ctr" rotWithShape="0">
              <a:srgbClr val="000000">
                <a:alpha val="40000"/>
              </a:srgbClr>
            </a:outerShdw>
          </a:effectLst>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en-US" b="1" dirty="0" smtClean="0">
                <a:ln w="0"/>
                <a:solidFill>
                  <a:schemeClr val="bg1"/>
                </a:solidFill>
                <a:effectLst>
                  <a:outerShdw blurRad="50800" dist="38100" dir="2700000" algn="tl" rotWithShape="0">
                    <a:prstClr val="black">
                      <a:alpha val="40000"/>
                    </a:prstClr>
                  </a:outerShdw>
                </a:effectLst>
              </a:rPr>
              <a:t>To start open “Server Manager”</a:t>
            </a:r>
          </a:p>
        </p:txBody>
      </p:sp>
      <p:pic>
        <p:nvPicPr>
          <p:cNvPr id="6" name="Picture 5"/>
          <p:cNvPicPr/>
          <p:nvPr/>
        </p:nvPicPr>
        <p:blipFill>
          <a:blip r:embed="rId2"/>
          <a:srcRect/>
          <a:stretch>
            <a:fillRect/>
          </a:stretch>
        </p:blipFill>
        <p:spPr bwMode="auto">
          <a:xfrm>
            <a:off x="0" y="609600"/>
            <a:ext cx="9144000" cy="624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0"/>
            <a:ext cx="9144000" cy="1371600"/>
          </a:xfrm>
          <a:effectLst>
            <a:outerShdw blurRad="127000" dist="76200" dir="2700000" algn="tl" rotWithShape="0">
              <a:prstClr val="black">
                <a:alpha val="40000"/>
              </a:prstClr>
            </a:outerShdw>
          </a:effectLst>
        </p:spPr>
        <p:txBody>
          <a:bodyPr>
            <a:normAutofit fontScale="550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b="1" dirty="0" smtClean="0">
                <a:ln w="0"/>
                <a:solidFill>
                  <a:schemeClr val="bg1"/>
                </a:solidFill>
                <a:effectLst/>
              </a:rPr>
              <a:t>	</a:t>
            </a:r>
            <a:r>
              <a:rPr lang="en-US" sz="4500" b="1" dirty="0" smtClean="0">
                <a:ln w="0"/>
                <a:solidFill>
                  <a:schemeClr val="bg1"/>
                </a:solidFill>
                <a:effectLst/>
              </a:rPr>
              <a:t>Next we will open up the Roles section, next to Active Directory Users and Computers section and finally the Active Directory Users and Computers. You should now see your domain name.</a:t>
            </a:r>
            <a:endParaRPr lang="en-US" b="1" dirty="0" smtClean="0">
              <a:ln w="0"/>
              <a:solidFill>
                <a:schemeClr val="bg1"/>
              </a:solidFill>
              <a:effectLst/>
            </a:endParaRPr>
          </a:p>
        </p:txBody>
      </p:sp>
      <p:pic>
        <p:nvPicPr>
          <p:cNvPr id="5" name="Picture 4"/>
          <p:cNvPicPr/>
          <p:nvPr/>
        </p:nvPicPr>
        <p:blipFill>
          <a:blip r:embed="rId2"/>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0"/>
            <a:ext cx="9144000" cy="1371600"/>
          </a:xfrm>
          <a:effectLst>
            <a:outerShdw blurRad="127000" dist="76200" dir="2700000" algn="tl" rotWithShape="0">
              <a:prstClr val="black">
                <a:alpha val="40000"/>
              </a:prstClr>
            </a:outerShdw>
          </a:effectLst>
        </p:spPr>
        <p:txBody>
          <a:bodyPr>
            <a:normAutofit fontScale="62500" lnSpcReduction="2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b="1" dirty="0" smtClean="0">
                <a:ln w="0"/>
                <a:solidFill>
                  <a:schemeClr val="bg1"/>
                </a:solidFill>
                <a:effectLst/>
              </a:rPr>
              <a:t>	</a:t>
            </a:r>
            <a:r>
              <a:rPr lang="en-US" sz="4500" b="1" dirty="0" smtClean="0">
                <a:ln w="0"/>
                <a:solidFill>
                  <a:schemeClr val="bg1"/>
                </a:solidFill>
                <a:effectLst/>
              </a:rPr>
              <a:t>We are going to click on our Users section where we are going to create a new User Account. To do so, right-click on the blank section, point to New and select User.</a:t>
            </a:r>
            <a:endParaRPr lang="en-US" b="1" dirty="0" smtClean="0">
              <a:ln w="0"/>
              <a:solidFill>
                <a:schemeClr val="bg1"/>
              </a:solidFill>
              <a:effectLst/>
            </a:endParaRPr>
          </a:p>
        </p:txBody>
      </p:sp>
      <p:pic>
        <p:nvPicPr>
          <p:cNvPr id="6" name="Picture 5"/>
          <p:cNvPicPr/>
          <p:nvPr/>
        </p:nvPicPr>
        <p:blipFill>
          <a:blip r:embed="rId2"/>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0"/>
            <a:ext cx="9144000" cy="1371600"/>
          </a:xfrm>
          <a:effectLst>
            <a:outerShdw blurRad="127000" dist="76200" dir="2700000" algn="tl" rotWithShape="0">
              <a:prstClr val="black">
                <a:alpha val="40000"/>
              </a:prstClr>
            </a:outerShdw>
          </a:effectLst>
        </p:spPr>
        <p:txBody>
          <a:bodyPr>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b="1" dirty="0" smtClean="0">
                <a:ln w="0"/>
                <a:solidFill>
                  <a:schemeClr val="bg1"/>
                </a:solidFill>
                <a:effectLst/>
              </a:rPr>
              <a:t>	</a:t>
            </a:r>
            <a:r>
              <a:rPr lang="en-US" sz="3000" b="1" dirty="0" smtClean="0">
                <a:ln w="0"/>
                <a:solidFill>
                  <a:schemeClr val="bg1"/>
                </a:solidFill>
                <a:effectLst/>
              </a:rPr>
              <a:t>In this window you need to type in the user’s first name, middle initial and last name. Next you will need to create a user’s logon name.</a:t>
            </a:r>
            <a:endParaRPr lang="en-US" b="1" dirty="0" smtClean="0">
              <a:ln w="0"/>
              <a:solidFill>
                <a:schemeClr val="bg1"/>
              </a:solidFill>
              <a:effectLst/>
            </a:endParaRPr>
          </a:p>
        </p:txBody>
      </p:sp>
      <p:pic>
        <p:nvPicPr>
          <p:cNvPr id="5" name="Picture 4"/>
          <p:cNvPicPr/>
          <p:nvPr/>
        </p:nvPicPr>
        <p:blipFill>
          <a:blip r:embed="rId2"/>
          <a:srcRect/>
          <a:stretch>
            <a:fillRect/>
          </a:stretch>
        </p:blipFill>
        <p:spPr bwMode="auto">
          <a:xfrm>
            <a:off x="914400" y="1371600"/>
            <a:ext cx="5257800" cy="4580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0"/>
            <a:ext cx="9144000" cy="1371600"/>
          </a:xfrm>
          <a:effectLst>
            <a:outerShdw blurRad="127000" dist="76200" dir="2700000" algn="tl" rotWithShape="0">
              <a:prstClr val="black">
                <a:alpha val="40000"/>
              </a:prstClr>
            </a:outerShdw>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2800" b="1" dirty="0" smtClean="0">
                <a:ln w="0"/>
                <a:solidFill>
                  <a:schemeClr val="bg1"/>
                </a:solidFill>
                <a:effectLst/>
              </a:rPr>
              <a:t>	In the next window you will need to create a password for your new user and select appropriate options.</a:t>
            </a:r>
          </a:p>
        </p:txBody>
      </p:sp>
      <p:pic>
        <p:nvPicPr>
          <p:cNvPr id="6" name="Picture 5"/>
          <p:cNvPicPr/>
          <p:nvPr/>
        </p:nvPicPr>
        <p:blipFill>
          <a:blip r:embed="rId2"/>
          <a:srcRect/>
          <a:stretch>
            <a:fillRect/>
          </a:stretch>
        </p:blipFill>
        <p:spPr bwMode="auto">
          <a:xfrm>
            <a:off x="1219200" y="1295400"/>
            <a:ext cx="5512690"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228600"/>
            <a:ext cx="9144000" cy="1371600"/>
          </a:xfrm>
          <a:effectLst>
            <a:outerShdw blurRad="127000" dist="76200" dir="2700000" algn="tl" rotWithShape="0">
              <a:prstClr val="black">
                <a:alpha val="40000"/>
              </a:prstClr>
            </a:outerShdw>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2800" b="1" dirty="0" smtClean="0">
                <a:ln w="0"/>
                <a:solidFill>
                  <a:schemeClr val="bg1"/>
                </a:solidFill>
                <a:effectLst/>
              </a:rPr>
              <a:t>	</a:t>
            </a:r>
            <a:r>
              <a:rPr lang="en-US" sz="2800" b="1" dirty="0" smtClean="0">
                <a:ln w="0"/>
                <a:solidFill>
                  <a:schemeClr val="bg1"/>
                </a:solidFill>
              </a:rPr>
              <a:t>And finally, click on the Finish button to complete the creation of new User Account.</a:t>
            </a:r>
            <a:endParaRPr lang="en-US" sz="2800" b="1" dirty="0" smtClean="0">
              <a:ln w="0"/>
              <a:solidFill>
                <a:schemeClr val="bg1"/>
              </a:solidFill>
              <a:effectLst/>
            </a:endParaRPr>
          </a:p>
        </p:txBody>
      </p:sp>
      <p:pic>
        <p:nvPicPr>
          <p:cNvPr id="5" name="Picture 4"/>
          <p:cNvPicPr/>
          <p:nvPr/>
        </p:nvPicPr>
        <p:blipFill>
          <a:blip r:embed="rId2"/>
          <a:srcRect/>
          <a:stretch>
            <a:fillRect/>
          </a:stretch>
        </p:blipFill>
        <p:spPr bwMode="auto">
          <a:xfrm>
            <a:off x="533400" y="1371600"/>
            <a:ext cx="5434642"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76200"/>
            <a:ext cx="9144000" cy="1371600"/>
          </a:xfrm>
          <a:effectLst>
            <a:outerShdw blurRad="127000" dist="76200" dir="2700000" algn="tl" rotWithShape="0">
              <a:prstClr val="black">
                <a:alpha val="40000"/>
              </a:prstClr>
            </a:outerShdw>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2800" b="1" dirty="0" smtClean="0">
                <a:ln w="0"/>
                <a:solidFill>
                  <a:schemeClr val="bg1"/>
                </a:solidFill>
                <a:effectLst/>
              </a:rPr>
              <a:t>	</a:t>
            </a:r>
            <a:r>
              <a:rPr lang="en-US" sz="3600" b="1" dirty="0" smtClean="0">
                <a:ln w="0"/>
                <a:solidFill>
                  <a:schemeClr val="bg1"/>
                </a:solidFill>
                <a:effectLst/>
              </a:rPr>
              <a:t>Predefined User: </a:t>
            </a:r>
            <a:r>
              <a:rPr lang="en-US" sz="2800" b="1" dirty="0" smtClean="0">
                <a:ln w="0"/>
                <a:solidFill>
                  <a:schemeClr val="bg1"/>
                </a:solidFill>
              </a:rPr>
              <a:t>To start out, right-click on the empty space, point to new, and select User.</a:t>
            </a:r>
            <a:endParaRPr lang="en-US" sz="2800" b="1" dirty="0" smtClean="0">
              <a:ln w="0"/>
              <a:solidFill>
                <a:schemeClr val="bg1"/>
              </a:solidFill>
              <a:effectLst/>
            </a:endParaRPr>
          </a:p>
        </p:txBody>
      </p:sp>
      <p:pic>
        <p:nvPicPr>
          <p:cNvPr id="6" name="Picture 5"/>
          <p:cNvPicPr/>
          <p:nvPr/>
        </p:nvPicPr>
        <p:blipFill>
          <a:blip r:embed="rId2"/>
          <a:srcRect/>
          <a:stretch>
            <a:fillRect/>
          </a:stretch>
        </p:blipFill>
        <p:spPr bwMode="auto">
          <a:xfrm>
            <a:off x="0" y="1066800"/>
            <a:ext cx="9144000" cy="5791200"/>
          </a:xfrm>
          <a:prstGeom prst="rect">
            <a:avLst/>
          </a:prstGeom>
          <a:noFill/>
          <a:ln w="9525">
            <a:noFill/>
            <a:miter lim="800000"/>
            <a:headEnd/>
            <a:tailEnd/>
          </a:ln>
        </p:spPr>
      </p:pic>
      <p:sp>
        <p:nvSpPr>
          <p:cNvPr id="7" name="Rectangle 6"/>
          <p:cNvSpPr/>
          <p:nvPr/>
        </p:nvSpPr>
        <p:spPr>
          <a:xfrm>
            <a:off x="2438400" y="5715000"/>
            <a:ext cx="4267200" cy="533400"/>
          </a:xfrm>
          <a:prstGeom prst="rect">
            <a:avLst/>
          </a:prstGeom>
          <a:no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19400" y="5867400"/>
            <a:ext cx="3366755" cy="369332"/>
          </a:xfrm>
          <a:prstGeom prst="rect">
            <a:avLst/>
          </a:prstGeom>
          <a:noFill/>
        </p:spPr>
        <p:txBody>
          <a:bodyPr wrap="none" rtlCol="0">
            <a:spAutoFit/>
          </a:bodyPr>
          <a:lstStyle/>
          <a:p>
            <a:r>
              <a:rPr lang="en-US" b="1" dirty="0" smtClean="0">
                <a:solidFill>
                  <a:srgbClr val="3399FF"/>
                </a:solidFill>
              </a:rPr>
              <a:t>Click Here on empty white space!</a:t>
            </a:r>
            <a:endParaRPr lang="en-US" b="1" dirty="0">
              <a:solidFill>
                <a:srgbClr val="3399FF"/>
              </a:solidFill>
            </a:endParaRPr>
          </a:p>
        </p:txBody>
      </p:sp>
      <p:sp>
        <p:nvSpPr>
          <p:cNvPr id="9" name="Left Arrow 8"/>
          <p:cNvSpPr/>
          <p:nvPr/>
        </p:nvSpPr>
        <p:spPr>
          <a:xfrm rot="2242882">
            <a:off x="6149398" y="5799354"/>
            <a:ext cx="381000" cy="304800"/>
          </a:xfrm>
          <a:prstGeom prst="leftArrow">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0"/>
            <a:ext cx="9144000" cy="1371600"/>
          </a:xfrm>
          <a:effectLst>
            <a:outerShdw blurRad="127000" dist="76200" dir="2700000" algn="tl" rotWithShape="0">
              <a:prstClr val="black">
                <a:alpha val="40000"/>
              </a:prstClr>
            </a:outerShdw>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2800" b="1" dirty="0" smtClean="0">
                <a:ln w="0"/>
                <a:solidFill>
                  <a:schemeClr val="bg1"/>
                </a:solidFill>
                <a:effectLst/>
              </a:rPr>
              <a:t>	</a:t>
            </a:r>
            <a:r>
              <a:rPr lang="en-US" sz="2800" b="1" dirty="0" smtClean="0">
                <a:ln w="0"/>
                <a:solidFill>
                  <a:schemeClr val="bg1"/>
                </a:solidFill>
              </a:rPr>
              <a:t>Type in the user’s name (if you want, otherwise don’t write in these fields) and click Next.</a:t>
            </a:r>
            <a:endParaRPr lang="en-US" sz="2800" b="1" dirty="0" smtClean="0">
              <a:ln w="0"/>
              <a:solidFill>
                <a:schemeClr val="bg1"/>
              </a:solidFill>
              <a:effectLst/>
            </a:endParaRPr>
          </a:p>
        </p:txBody>
      </p:sp>
      <p:pic>
        <p:nvPicPr>
          <p:cNvPr id="10" name="Picture 9"/>
          <p:cNvPicPr/>
          <p:nvPr/>
        </p:nvPicPr>
        <p:blipFill>
          <a:blip r:embed="rId2"/>
          <a:srcRect/>
          <a:stretch>
            <a:fillRect/>
          </a:stretch>
        </p:blipFill>
        <p:spPr bwMode="auto">
          <a:xfrm>
            <a:off x="304800" y="1371600"/>
            <a:ext cx="5486400" cy="45906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0"/>
            <a:ext cx="9144000" cy="1371600"/>
          </a:xfrm>
          <a:effectLst>
            <a:outerShdw blurRad="127000" dist="76200" dir="2700000" algn="tl" rotWithShape="0">
              <a:prstClr val="black">
                <a:alpha val="40000"/>
              </a:prstClr>
            </a:outerShdw>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2800" b="1" dirty="0" smtClean="0">
                <a:ln w="0"/>
                <a:solidFill>
                  <a:schemeClr val="bg1"/>
                </a:solidFill>
                <a:effectLst/>
              </a:rPr>
              <a:t>	</a:t>
            </a:r>
            <a:r>
              <a:rPr lang="en-US" sz="2800" b="1" dirty="0" smtClean="0">
                <a:ln w="0"/>
                <a:solidFill>
                  <a:schemeClr val="bg1"/>
                </a:solidFill>
              </a:rPr>
              <a:t>Create the template’s password and do not forget to check the box next to the Account is disabled option. When ready, click Next.</a:t>
            </a:r>
            <a:endParaRPr lang="en-US" sz="2800" b="1" dirty="0" smtClean="0">
              <a:ln w="0"/>
              <a:solidFill>
                <a:schemeClr val="bg1"/>
              </a:solidFill>
              <a:effectLst/>
            </a:endParaRPr>
          </a:p>
        </p:txBody>
      </p:sp>
      <p:pic>
        <p:nvPicPr>
          <p:cNvPr id="5" name="Picture 4"/>
          <p:cNvPicPr/>
          <p:nvPr/>
        </p:nvPicPr>
        <p:blipFill>
          <a:blip r:embed="rId2"/>
          <a:srcRect/>
          <a:stretch>
            <a:fillRect/>
          </a:stretch>
        </p:blipFill>
        <p:spPr bwMode="auto">
          <a:xfrm>
            <a:off x="457200" y="1371600"/>
            <a:ext cx="5486400" cy="46155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bg.jpg"/>
          <p:cNvPicPr>
            <a:picLocks noChangeAspect="1"/>
          </p:cNvPicPr>
          <p:nvPr/>
        </p:nvPicPr>
        <p:blipFill>
          <a:blip r:embed="rId2"/>
          <a:stretch>
            <a:fillRect/>
          </a:stretch>
        </p:blipFill>
        <p:spPr>
          <a:xfrm>
            <a:off x="0" y="-76200"/>
            <a:ext cx="9144000" cy="6934200"/>
          </a:xfrm>
          <a:prstGeom prst="rect">
            <a:avLst/>
          </a:prstGeom>
        </p:spPr>
      </p:pic>
      <p:sp>
        <p:nvSpPr>
          <p:cNvPr id="8" name="TextBox 7"/>
          <p:cNvSpPr txBox="1"/>
          <p:nvPr/>
        </p:nvSpPr>
        <p:spPr>
          <a:xfrm>
            <a:off x="0" y="152400"/>
            <a:ext cx="9144000" cy="954107"/>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Dedication</a:t>
            </a:r>
            <a:endParaRPr lang="en-US" sz="5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228600" y="1828800"/>
            <a:ext cx="8686801" cy="3170099"/>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We dedicate our presentation to our PARENTS, who taught me that the best kind of knowledge to have is that which is learned for its own sake. </a:t>
            </a:r>
          </a:p>
          <a:p>
            <a:pPr algn="ctr"/>
            <a:r>
              <a:rPr lang="en-US" sz="6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And</a:t>
            </a:r>
          </a:p>
          <a:p>
            <a:pPr algn="ct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To our Teacher, who taught us that even the largest task can be accomplished if it is done one step at a time.</a:t>
            </a:r>
            <a:endParaRPr lang="en-US" sz="28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0"/>
            <a:ext cx="9144000" cy="1371600"/>
          </a:xfrm>
          <a:effectLst>
            <a:outerShdw blurRad="127000" dist="76200" dir="2700000" algn="tl" rotWithShape="0">
              <a:prstClr val="black">
                <a:alpha val="40000"/>
              </a:prstClr>
            </a:outerShdw>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2400" b="1" dirty="0" smtClean="0">
                <a:ln w="0"/>
                <a:solidFill>
                  <a:schemeClr val="bg1"/>
                </a:solidFill>
                <a:effectLst/>
              </a:rPr>
              <a:t>	</a:t>
            </a:r>
            <a:r>
              <a:rPr lang="en-US" sz="2400" b="1" dirty="0" smtClean="0">
                <a:ln w="0"/>
                <a:solidFill>
                  <a:schemeClr val="bg1"/>
                </a:solidFill>
              </a:rPr>
              <a:t>Once the account is created, you can go ahead and add all the properties you need for that template. To do so, double-click on that account and navigate to a specific tab. Once done click OK.</a:t>
            </a:r>
            <a:endParaRPr lang="en-US" sz="2400" b="1" dirty="0" smtClean="0">
              <a:ln w="0"/>
              <a:solidFill>
                <a:schemeClr val="bg1"/>
              </a:solidFill>
              <a:effectLst/>
            </a:endParaRPr>
          </a:p>
        </p:txBody>
      </p:sp>
      <p:pic>
        <p:nvPicPr>
          <p:cNvPr id="6" name="Picture 5"/>
          <p:cNvPicPr/>
          <p:nvPr/>
        </p:nvPicPr>
        <p:blipFill>
          <a:blip r:embed="rId2"/>
          <a:srcRect/>
          <a:stretch>
            <a:fillRect/>
          </a:stretch>
        </p:blipFill>
        <p:spPr bwMode="auto">
          <a:xfrm>
            <a:off x="228600" y="1295400"/>
            <a:ext cx="4572000" cy="52977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76200"/>
            <a:ext cx="9144000" cy="1371600"/>
          </a:xfrm>
          <a:effectLst>
            <a:outerShdw blurRad="127000" dist="76200" dir="2700000" algn="tl" rotWithShape="0">
              <a:prstClr val="black">
                <a:alpha val="40000"/>
              </a:prstClr>
            </a:outerShdw>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2400" b="1" dirty="0" smtClean="0">
                <a:ln w="0"/>
                <a:solidFill>
                  <a:schemeClr val="bg1"/>
                </a:solidFill>
                <a:effectLst/>
              </a:rPr>
              <a:t>	</a:t>
            </a:r>
            <a:r>
              <a:rPr lang="en-US" sz="2400" b="1" dirty="0" smtClean="0">
                <a:ln w="0"/>
                <a:solidFill>
                  <a:schemeClr val="bg1"/>
                </a:solidFill>
              </a:rPr>
              <a:t>How to Create a User Template account?</a:t>
            </a:r>
            <a:r>
              <a:rPr lang="en-US" sz="2800" b="1" dirty="0" smtClean="0">
                <a:ln w="0"/>
                <a:solidFill>
                  <a:schemeClr val="bg1"/>
                </a:solidFill>
              </a:rPr>
              <a:t> </a:t>
            </a:r>
            <a:r>
              <a:rPr lang="en-US" sz="2000" b="1" dirty="0" smtClean="0">
                <a:ln w="0"/>
                <a:solidFill>
                  <a:schemeClr val="bg1"/>
                </a:solidFill>
              </a:rPr>
              <a:t>we are going to select it, copy it and add the unique information such as user name, password, etc. We can do that for as many users as needed. Let’s start by right-clicking on the template and selecting Copy.</a:t>
            </a:r>
            <a:endParaRPr lang="en-US" sz="2400" b="1" dirty="0" smtClean="0">
              <a:ln w="0"/>
              <a:solidFill>
                <a:schemeClr val="bg1"/>
              </a:solidFill>
            </a:endParaRPr>
          </a:p>
          <a:p>
            <a:pPr algn="just">
              <a:buNone/>
            </a:pPr>
            <a:endParaRPr lang="en-US" sz="2400" b="1" dirty="0" smtClean="0">
              <a:ln w="0"/>
              <a:solidFill>
                <a:schemeClr val="bg1"/>
              </a:solidFill>
              <a:effectLst/>
            </a:endParaRPr>
          </a:p>
        </p:txBody>
      </p:sp>
      <p:pic>
        <p:nvPicPr>
          <p:cNvPr id="5" name="Picture 4"/>
          <p:cNvPicPr/>
          <p:nvPr/>
        </p:nvPicPr>
        <p:blipFill>
          <a:blip r:embed="rId2"/>
          <a:srcRect/>
          <a:stretch>
            <a:fillRect/>
          </a:stretch>
        </p:blipFill>
        <p:spPr bwMode="auto">
          <a:xfrm>
            <a:off x="0" y="1371600"/>
            <a:ext cx="9144000" cy="548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0"/>
            <a:ext cx="9144000" cy="1371600"/>
          </a:xfrm>
          <a:effectLst>
            <a:outerShdw blurRad="127000" dist="76200" dir="2700000" algn="tl" rotWithShape="0">
              <a:prstClr val="black">
                <a:alpha val="40000"/>
              </a:prstClr>
            </a:outerShdw>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2800" b="1" dirty="0" smtClean="0">
                <a:ln w="0"/>
                <a:solidFill>
                  <a:schemeClr val="bg1"/>
                </a:solidFill>
              </a:rPr>
              <a:t>	Next we are going to enter the user’s name, login and password information while making sure the checkbox next to Account is disabled is unchecked this time.</a:t>
            </a:r>
            <a:endParaRPr lang="en-US" sz="2800" b="1" dirty="0" smtClean="0">
              <a:ln w="0"/>
              <a:solidFill>
                <a:schemeClr val="bg1"/>
              </a:solidFill>
              <a:effectLst/>
            </a:endParaRPr>
          </a:p>
        </p:txBody>
      </p:sp>
      <p:pic>
        <p:nvPicPr>
          <p:cNvPr id="6" name="Picture 5"/>
          <p:cNvPicPr/>
          <p:nvPr/>
        </p:nvPicPr>
        <p:blipFill>
          <a:blip r:embed="rId2"/>
          <a:srcRect/>
          <a:stretch>
            <a:fillRect/>
          </a:stretch>
        </p:blipFill>
        <p:spPr bwMode="auto">
          <a:xfrm>
            <a:off x="0" y="1371600"/>
            <a:ext cx="4495800" cy="4648200"/>
          </a:xfrm>
          <a:prstGeom prst="rect">
            <a:avLst/>
          </a:prstGeom>
          <a:noFill/>
          <a:ln w="9525">
            <a:noFill/>
            <a:miter lim="800000"/>
            <a:headEnd/>
            <a:tailEnd/>
          </a:ln>
        </p:spPr>
      </p:pic>
      <p:pic>
        <p:nvPicPr>
          <p:cNvPr id="7" name="Picture 6"/>
          <p:cNvPicPr/>
          <p:nvPr/>
        </p:nvPicPr>
        <p:blipFill>
          <a:blip r:embed="rId3"/>
          <a:srcRect/>
          <a:stretch>
            <a:fillRect/>
          </a:stretch>
        </p:blipFill>
        <p:spPr bwMode="auto">
          <a:xfrm>
            <a:off x="4495800" y="1371600"/>
            <a:ext cx="4648200" cy="4648200"/>
          </a:xfrm>
          <a:prstGeom prst="rect">
            <a:avLst/>
          </a:prstGeom>
          <a:noFill/>
          <a:ln w="9525">
            <a:noFill/>
            <a:miter lim="800000"/>
            <a:headEnd/>
            <a:tailEnd/>
          </a:ln>
        </p:spPr>
      </p:pic>
      <p:sp>
        <p:nvSpPr>
          <p:cNvPr id="9" name="Content Placeholder 2"/>
          <p:cNvSpPr txBox="1">
            <a:spLocks/>
          </p:cNvSpPr>
          <p:nvPr/>
        </p:nvSpPr>
        <p:spPr>
          <a:xfrm>
            <a:off x="0" y="6019800"/>
            <a:ext cx="9144000" cy="838200"/>
          </a:xfrm>
          <a:prstGeom prst="rect">
            <a:avLst/>
          </a:prstGeom>
          <a:effectLst>
            <a:outerShdw blurRad="127000" dist="76200" dir="2700000" algn="tl" rotWithShape="0">
              <a:prstClr val="black">
                <a:alpha val="40000"/>
              </a:prstClr>
            </a:outerShdw>
          </a:effectLst>
        </p:spPr>
        <p:txBody>
          <a:bodyPr vert="horz" lIns="91440" tIns="45720" rIns="91440" bIns="45720"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342900" lvl="0" indent="-342900" algn="just">
              <a:spcBef>
                <a:spcPct val="20000"/>
              </a:spcBef>
            </a:pPr>
            <a:r>
              <a:rPr lang="en-US" sz="2000" b="1" dirty="0" smtClean="0">
                <a:ln w="0"/>
                <a:solidFill>
                  <a:schemeClr val="bg1"/>
                </a:solidFill>
              </a:rPr>
              <a:t>	Once we finish, our new user account is created </a:t>
            </a:r>
          </a:p>
          <a:p>
            <a:pPr marL="342900" lvl="0" indent="-342900" algn="just">
              <a:spcBef>
                <a:spcPct val="20000"/>
              </a:spcBef>
            </a:pPr>
            <a:r>
              <a:rPr lang="en-US" sz="2000" b="1" dirty="0" smtClean="0">
                <a:ln w="0"/>
                <a:solidFill>
                  <a:schemeClr val="bg1"/>
                </a:solidFill>
              </a:rPr>
              <a:t>	with all the properties of the template account.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2500"/>
                            </p:stCondLst>
                            <p:childTnLst>
                              <p:par>
                                <p:cTn id="17" presetID="14" presetClass="entr" presetSubtype="10"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9" dur="500"/>
                                        <p:tgtEl>
                                          <p:spTgt spid="9">
                                            <p:txEl>
                                              <p:pRg st="0" end="0"/>
                                            </p:txEl>
                                          </p:spTgt>
                                        </p:tgtEl>
                                      </p:cBhvr>
                                    </p:animEffect>
                                  </p:childTnLst>
                                </p:cTn>
                              </p:par>
                            </p:childTnLst>
                          </p:cTn>
                        </p:par>
                        <p:par>
                          <p:cTn id="20" fill="hold">
                            <p:stCondLst>
                              <p:cond delay="3000"/>
                            </p:stCondLst>
                            <p:childTnLst>
                              <p:par>
                                <p:cTn id="21" presetID="14" presetClass="entr" presetSubtype="10" fill="hold"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524000"/>
            <a:ext cx="8763000" cy="4648200"/>
          </a:xfrm>
          <a:effectLst>
            <a:outerShdw blurRad="127000" dist="76200" dir="2700000" algn="tl" rotWithShape="0">
              <a:prstClr val="black">
                <a:alpha val="40000"/>
              </a:prstClr>
            </a:outerShdw>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2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To open active directory users and computers, click start, click control panel, double-click administrative tools, and then double-click active directory users and computers.</a:t>
            </a:r>
          </a:p>
          <a:p>
            <a:pPr algn="just">
              <a:buNone/>
            </a:pPr>
            <a:r>
              <a:rPr lang="en-US" sz="2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In the console tree, click users.</a:t>
            </a:r>
          </a:p>
          <a:p>
            <a:pPr algn="just">
              <a:buNone/>
            </a:pPr>
            <a:r>
              <a:rPr lang="en-US" sz="2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In the details pane, right-click the user.</a:t>
            </a:r>
          </a:p>
          <a:p>
            <a:pPr algn="just">
              <a:buNone/>
            </a:pPr>
            <a:r>
              <a:rPr lang="en-US" sz="2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Depending on the status of the account, do one of the following:</a:t>
            </a:r>
          </a:p>
          <a:p>
            <a:pPr algn="just"/>
            <a:r>
              <a:rPr lang="en-US" sz="2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To disable the account, click disable account.</a:t>
            </a:r>
          </a:p>
          <a:p>
            <a:pPr algn="just"/>
            <a:r>
              <a:rPr lang="en-US" sz="2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To enable the account, click enable account.</a:t>
            </a:r>
          </a:p>
        </p:txBody>
      </p:sp>
      <p:sp>
        <p:nvSpPr>
          <p:cNvPr id="8" name="TextBox 7"/>
          <p:cNvSpPr txBox="1"/>
          <p:nvPr/>
        </p:nvSpPr>
        <p:spPr>
          <a:xfrm>
            <a:off x="0" y="228600"/>
            <a:ext cx="9144000" cy="769441"/>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Disabling &amp; Enabling User Accounts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3" dur="500"/>
                                        <p:tgtEl>
                                          <p:spTgt spid="4">
                                            <p:txEl>
                                              <p:pRg st="3" end="3"/>
                                            </p:txEl>
                                          </p:spTgt>
                                        </p:tgtEl>
                                      </p:cBhvr>
                                    </p:animEffect>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par>
                          <p:cTn id="28" fill="hold">
                            <p:stCondLst>
                              <p:cond delay="3500"/>
                            </p:stCondLst>
                            <p:childTnLst>
                              <p:par>
                                <p:cTn id="29" presetID="14" presetClass="entr" presetSubtype="1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981200"/>
            <a:ext cx="8763000" cy="2667000"/>
          </a:xfrm>
          <a:effectLst>
            <a:outerShdw blurRad="127000" dist="76200" dir="2700000" algn="tl" rotWithShape="0">
              <a:prstClr val="black">
                <a:alpha val="40000"/>
              </a:prstClr>
            </a:outerShdw>
          </a:effectLst>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3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There are </a:t>
            </a:r>
            <a:r>
              <a:rPr lang="en-US" sz="3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four</a:t>
            </a:r>
            <a:r>
              <a:rPr lang="en-US" sz="3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types of Group accounts:</a:t>
            </a:r>
            <a:endParaRPr lang="en-US" sz="4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pPr lvl="2" algn="just"/>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Local Groups</a:t>
            </a:r>
          </a:p>
          <a:p>
            <a:pPr lvl="2" algn="just"/>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Global Groups</a:t>
            </a:r>
          </a:p>
          <a:p>
            <a:pPr lvl="2" algn="just"/>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Special Groups</a:t>
            </a:r>
          </a:p>
          <a:p>
            <a:pPr lvl="2" algn="just"/>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Built-in Groups</a:t>
            </a:r>
          </a:p>
          <a:p>
            <a:pPr algn="just">
              <a:buNone/>
            </a:pPr>
            <a:endPar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8" name="TextBox 7"/>
          <p:cNvSpPr txBox="1"/>
          <p:nvPr/>
        </p:nvSpPr>
        <p:spPr>
          <a:xfrm>
            <a:off x="0" y="228600"/>
            <a:ext cx="9144000" cy="769441"/>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Group Accounts</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3" dur="500"/>
                                        <p:tgtEl>
                                          <p:spTgt spid="4">
                                            <p:txEl>
                                              <p:pRg st="3" end="3"/>
                                            </p:txEl>
                                          </p:spTgt>
                                        </p:tgtEl>
                                      </p:cBhvr>
                                    </p:animEffect>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067800" cy="707886"/>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Creating a New Group</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170" name="Picture 2"/>
          <p:cNvPicPr>
            <a:picLocks noChangeAspect="1" noChangeArrowheads="1"/>
          </p:cNvPicPr>
          <p:nvPr/>
        </p:nvPicPr>
        <p:blipFill>
          <a:blip r:embed="rId2"/>
          <a:srcRect/>
          <a:stretch>
            <a:fillRect/>
          </a:stretch>
        </p:blipFill>
        <p:spPr bwMode="auto">
          <a:xfrm>
            <a:off x="0" y="914400"/>
            <a:ext cx="9144000" cy="616262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
            <a:ext cx="8610600" cy="1077218"/>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just"/>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next step is to name your Group, select the scope and then select the type.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4" name="Picture 2"/>
          <p:cNvPicPr>
            <a:picLocks noChangeAspect="1" noChangeArrowheads="1"/>
          </p:cNvPicPr>
          <p:nvPr/>
        </p:nvPicPr>
        <p:blipFill>
          <a:blip r:embed="rId2"/>
          <a:srcRect/>
          <a:stretch>
            <a:fillRect/>
          </a:stretch>
        </p:blipFill>
        <p:spPr bwMode="auto">
          <a:xfrm>
            <a:off x="1219200" y="1371600"/>
            <a:ext cx="5422318" cy="4572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
            <a:ext cx="8610600" cy="707886"/>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Our new group has been created!</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218" name="Picture 2"/>
          <p:cNvPicPr>
            <a:picLocks noChangeAspect="1" noChangeArrowheads="1"/>
          </p:cNvPicPr>
          <p:nvPr/>
        </p:nvPicPr>
        <p:blipFill>
          <a:blip r:embed="rId2"/>
          <a:srcRect/>
          <a:stretch>
            <a:fillRect/>
          </a:stretch>
        </p:blipFill>
        <p:spPr bwMode="auto">
          <a:xfrm>
            <a:off x="-1" y="1143000"/>
            <a:ext cx="9144001" cy="59828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
            <a:ext cx="8610600" cy="584775"/>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just"/>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Moving Accounts Into a Group</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42" name="Picture 2"/>
          <p:cNvPicPr>
            <a:picLocks noChangeAspect="1" noChangeArrowheads="1"/>
          </p:cNvPicPr>
          <p:nvPr/>
        </p:nvPicPr>
        <p:blipFill>
          <a:blip r:embed="rId2"/>
          <a:srcRect/>
          <a:stretch>
            <a:fillRect/>
          </a:stretch>
        </p:blipFill>
        <p:spPr bwMode="auto">
          <a:xfrm>
            <a:off x="0" y="990600"/>
            <a:ext cx="9144000" cy="5867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
            <a:ext cx="8610600" cy="1077218"/>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just"/>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 you need to type in the group name and let the machine find it.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266" name="Picture 2"/>
          <p:cNvPicPr>
            <a:picLocks noChangeAspect="1" noChangeArrowheads="1"/>
          </p:cNvPicPr>
          <p:nvPr/>
        </p:nvPicPr>
        <p:blipFill>
          <a:blip r:embed="rId2"/>
          <a:srcRect/>
          <a:stretch>
            <a:fillRect/>
          </a:stretch>
        </p:blipFill>
        <p:spPr bwMode="auto">
          <a:xfrm>
            <a:off x="1219200" y="1600200"/>
            <a:ext cx="6597185" cy="3505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fade">
                                      <p:cBhvr>
                                        <p:cTn id="11"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0" y="1447800"/>
            <a:ext cx="8991600" cy="4525963"/>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buNone/>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The Network Administrator</a:t>
            </a:r>
            <a:endPar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pPr>
              <a:buNone/>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Creating a Network Environment</a:t>
            </a:r>
            <a:endPar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pPr>
              <a:buNone/>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Network Software</a:t>
            </a:r>
          </a:p>
          <a:p>
            <a:pPr lvl="4"/>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Server Software</a:t>
            </a:r>
          </a:p>
          <a:p>
            <a:pPr lvl="4"/>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Applications Software </a:t>
            </a:r>
          </a:p>
          <a:p>
            <a:pPr>
              <a:buNone/>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User Accounts &amp; Groups</a:t>
            </a:r>
          </a:p>
          <a:p>
            <a:pPr>
              <a:buNone/>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Protecting Your Network Environment</a:t>
            </a:r>
          </a:p>
          <a:p>
            <a:pPr>
              <a:buNone/>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Managing Your Network Environment</a:t>
            </a:r>
          </a:p>
          <a:p>
            <a:pPr>
              <a:buNone/>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				        Questions</a:t>
            </a: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t>
            </a:r>
          </a:p>
        </p:txBody>
      </p:sp>
      <p:sp>
        <p:nvSpPr>
          <p:cNvPr id="4" name="TextBox 3"/>
          <p:cNvSpPr txBox="1"/>
          <p:nvPr/>
        </p:nvSpPr>
        <p:spPr>
          <a:xfrm>
            <a:off x="0" y="228600"/>
            <a:ext cx="9144000" cy="954107"/>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Contents Outline</a:t>
            </a:r>
            <a:endParaRPr lang="en-US" sz="5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anim calcmode="lin" valueType="num">
                                      <p:cBhvr>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anim calcmode="lin" valueType="num">
                                      <p:cBhvr>
                                        <p:cTn id="2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500"/>
                                        <p:tgtEl>
                                          <p:spTgt spid="7">
                                            <p:txEl>
                                              <p:pRg st="3" end="3"/>
                                            </p:txEl>
                                          </p:spTgt>
                                        </p:tgtEl>
                                      </p:cBhvr>
                                    </p:animEffect>
                                    <p:anim calcmode="lin" valueType="num">
                                      <p:cBhvr>
                                        <p:cTn id="3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500"/>
                                        <p:tgtEl>
                                          <p:spTgt spid="7">
                                            <p:txEl>
                                              <p:pRg st="4" end="4"/>
                                            </p:txEl>
                                          </p:spTgt>
                                        </p:tgtEl>
                                      </p:cBhvr>
                                    </p:animEffect>
                                    <p:anim calcmode="lin" valueType="num">
                                      <p:cBhvr>
                                        <p:cTn id="3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500"/>
                                        <p:tgtEl>
                                          <p:spTgt spid="7">
                                            <p:txEl>
                                              <p:pRg st="5" end="5"/>
                                            </p:txEl>
                                          </p:spTgt>
                                        </p:tgtEl>
                                      </p:cBhvr>
                                    </p:animEffect>
                                    <p:anim calcmode="lin" valueType="num">
                                      <p:cBhvr>
                                        <p:cTn id="4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500"/>
                                        <p:tgtEl>
                                          <p:spTgt spid="7">
                                            <p:txEl>
                                              <p:pRg st="6" end="6"/>
                                            </p:txEl>
                                          </p:spTgt>
                                        </p:tgtEl>
                                      </p:cBhvr>
                                    </p:animEffect>
                                    <p:anim calcmode="lin" valueType="num">
                                      <p:cBhvr>
                                        <p:cTn id="48"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fade">
                                      <p:cBhvr>
                                        <p:cTn id="53" dur="500"/>
                                        <p:tgtEl>
                                          <p:spTgt spid="7">
                                            <p:txEl>
                                              <p:pRg st="7" end="7"/>
                                            </p:txEl>
                                          </p:spTgt>
                                        </p:tgtEl>
                                      </p:cBhvr>
                                    </p:animEffect>
                                    <p:anim calcmode="lin" valueType="num">
                                      <p:cBhvr>
                                        <p:cTn id="54"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7">
                                            <p:txEl>
                                              <p:pRg st="8" end="8"/>
                                            </p:txEl>
                                          </p:spTgt>
                                        </p:tgtEl>
                                        <p:attrNameLst>
                                          <p:attrName>style.visibility</p:attrName>
                                        </p:attrNameLst>
                                      </p:cBhvr>
                                      <p:to>
                                        <p:strVal val="visible"/>
                                      </p:to>
                                    </p:set>
                                    <p:animEffect transition="in" filter="fade">
                                      <p:cBhvr>
                                        <p:cTn id="59" dur="500"/>
                                        <p:tgtEl>
                                          <p:spTgt spid="7">
                                            <p:txEl>
                                              <p:pRg st="8" end="8"/>
                                            </p:txEl>
                                          </p:spTgt>
                                        </p:tgtEl>
                                      </p:cBhvr>
                                    </p:animEffect>
                                    <p:anim calcmode="lin" valueType="num">
                                      <p:cBhvr>
                                        <p:cTn id="60"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
            <a:ext cx="8610600" cy="1077218"/>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just"/>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Now this prompt will show that our group operation completed successfully.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2290" name="Picture 2"/>
          <p:cNvPicPr>
            <a:picLocks noChangeAspect="1" noChangeArrowheads="1"/>
          </p:cNvPicPr>
          <p:nvPr/>
        </p:nvPicPr>
        <p:blipFill>
          <a:blip r:embed="rId2"/>
          <a:srcRect/>
          <a:stretch>
            <a:fillRect/>
          </a:stretch>
        </p:blipFill>
        <p:spPr bwMode="auto">
          <a:xfrm>
            <a:off x="1676400" y="2209800"/>
            <a:ext cx="5615314" cy="2209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fade">
                                      <p:cBhvr>
                                        <p:cTn id="11"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
            <a:ext cx="8610600" cy="830997"/>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Built-in Groups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0" y="1371600"/>
            <a:ext cx="9144000" cy="489364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There are several predefined groups for specified network administrator:</a:t>
            </a:r>
          </a:p>
          <a:p>
            <a:pPr marL="971550" lvl="1" indent="-514350">
              <a:buFont typeface="+mj-lt"/>
              <a:buAutoNum type="arabicPeriod"/>
            </a:pPr>
            <a:r>
              <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Account Operators</a:t>
            </a:r>
          </a:p>
          <a:p>
            <a:pPr marL="971550" lvl="1" indent="-514350">
              <a:buFont typeface="+mj-lt"/>
              <a:buAutoNum type="arabicPeriod"/>
            </a:pPr>
            <a:r>
              <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Administrator</a:t>
            </a:r>
          </a:p>
          <a:p>
            <a:pPr marL="971550" lvl="1" indent="-514350">
              <a:buFont typeface="+mj-lt"/>
              <a:buAutoNum type="arabicPeriod"/>
            </a:pPr>
            <a:r>
              <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Backup Operators</a:t>
            </a:r>
          </a:p>
          <a:p>
            <a:pPr marL="971550" lvl="1" indent="-514350">
              <a:buFont typeface="+mj-lt"/>
              <a:buAutoNum type="arabicPeriod"/>
            </a:pPr>
            <a:r>
              <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Domain </a:t>
            </a:r>
            <a:r>
              <a:rPr lang="en-US" sz="2000" b="1"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Admins</a:t>
            </a:r>
            <a:endPar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pPr marL="971550" lvl="1" indent="-514350">
              <a:buFont typeface="+mj-lt"/>
              <a:buAutoNum type="arabicPeriod"/>
            </a:pPr>
            <a:r>
              <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Domain Guests</a:t>
            </a:r>
          </a:p>
          <a:p>
            <a:pPr marL="971550" lvl="1" indent="-514350">
              <a:buFont typeface="+mj-lt"/>
              <a:buAutoNum type="arabicPeriod"/>
            </a:pPr>
            <a:r>
              <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Domain Users</a:t>
            </a:r>
          </a:p>
          <a:p>
            <a:pPr marL="971550" lvl="1" indent="-514350">
              <a:buFont typeface="+mj-lt"/>
              <a:buAutoNum type="arabicPeriod"/>
            </a:pPr>
            <a:r>
              <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Guests</a:t>
            </a:r>
          </a:p>
          <a:p>
            <a:pPr marL="971550" lvl="1" indent="-514350">
              <a:buFont typeface="+mj-lt"/>
              <a:buAutoNum type="arabicPeriod"/>
            </a:pPr>
            <a:r>
              <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Print Operators</a:t>
            </a:r>
          </a:p>
          <a:p>
            <a:pPr marL="971550" lvl="1" indent="-514350">
              <a:buFont typeface="+mj-lt"/>
              <a:buAutoNum type="arabicPeriod"/>
            </a:pPr>
            <a:r>
              <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Replicators</a:t>
            </a:r>
          </a:p>
          <a:p>
            <a:pPr marL="971550" lvl="1" indent="-514350">
              <a:buFont typeface="+mj-lt"/>
              <a:buAutoNum type="arabicPeriod"/>
            </a:pPr>
            <a:r>
              <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Server Operators</a:t>
            </a:r>
          </a:p>
          <a:p>
            <a:pPr marL="971550" lvl="1" indent="-514350">
              <a:buFont typeface="+mj-lt"/>
              <a:buAutoNum type="arabicPeriod"/>
            </a:pPr>
            <a:r>
              <a:rPr lang="en-US" sz="20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Users</a:t>
            </a:r>
          </a:p>
          <a:p>
            <a:pPr marL="971550" lvl="1" indent="-514350">
              <a:buFont typeface="+mj-lt"/>
              <a:buAutoNum type="arabicPeriod"/>
            </a:pPr>
            <a:endPar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pPr marL="971550" lvl="1" indent="-514350">
              <a:buFont typeface="+mj-lt"/>
              <a:buAutoNum type="arabicPeriod"/>
            </a:pPr>
            <a:endParaRPr lang="en-US"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500"/>
                                        <p:tgtEl>
                                          <p:spTgt spid="4">
                                            <p:txEl>
                                              <p:pRg st="8" end="8"/>
                                            </p:txEl>
                                          </p:spTgt>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fade">
                                      <p:cBhvr>
                                        <p:cTn id="51" dur="500"/>
                                        <p:tgtEl>
                                          <p:spTgt spid="4">
                                            <p:txEl>
                                              <p:pRg st="10" end="10"/>
                                            </p:txEl>
                                          </p:spTgt>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Effect transition="in" filter="fade">
                                      <p:cBhvr>
                                        <p:cTn id="5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
            <a:ext cx="8610600" cy="707886"/>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Protecting Your Network Environment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0" y="1295400"/>
            <a:ext cx="9144000" cy="477053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971550" lvl="1" indent="-514350">
              <a:buFont typeface="+mj-lt"/>
              <a:buAutoNum type="arabicPeriod"/>
            </a:pPr>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How to Protect your Network Environment?</a:t>
            </a:r>
          </a:p>
          <a:p>
            <a:pPr marL="971550" lvl="1" indent="-514350">
              <a:buFont typeface="+mj-lt"/>
              <a:buAutoNum type="arabicPeriod"/>
            </a:pPr>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Security</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How much security is enough?</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How Important is your data?</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What is risk of sharing data?</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What is the possibility of accidental loss?</a:t>
            </a:r>
          </a:p>
          <a:p>
            <a:pPr marL="971550" lvl="1" indent="-514350">
              <a:buFont typeface="+mj-lt"/>
              <a:buAutoNum type="arabicPeriod"/>
            </a:pPr>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Creating a security plan</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External requirements</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Policies</a:t>
            </a:r>
          </a:p>
          <a:p>
            <a:pPr marL="971550" lvl="1" indent="-514350">
              <a:buFont typeface="+mj-lt"/>
              <a:buAutoNum type="arabicPeriod"/>
            </a:pPr>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Virus Protection</a:t>
            </a:r>
          </a:p>
          <a:p>
            <a:pPr marL="971550" lvl="1" indent="-514350">
              <a:buFont typeface="+mj-lt"/>
              <a:buAutoNum type="arabicPeriod"/>
            </a:pPr>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Uninterrupted Power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3" dur="500"/>
                                        <p:tgtEl>
                                          <p:spTgt spid="4">
                                            <p:txEl>
                                              <p:pRg st="3" end="3"/>
                                            </p:txEl>
                                          </p:spTgt>
                                        </p:tgtEl>
                                      </p:cBhvr>
                                    </p:animEffect>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par>
                          <p:cTn id="28" fill="hold">
                            <p:stCondLst>
                              <p:cond delay="3500"/>
                            </p:stCondLst>
                            <p:childTnLst>
                              <p:par>
                                <p:cTn id="29" presetID="14" presetClass="entr" presetSubtype="1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1" dur="500"/>
                                        <p:tgtEl>
                                          <p:spTgt spid="4">
                                            <p:txEl>
                                              <p:pRg st="5" end="5"/>
                                            </p:txEl>
                                          </p:spTgt>
                                        </p:tgtEl>
                                      </p:cBhvr>
                                    </p:animEffect>
                                  </p:childTnLst>
                                </p:cTn>
                              </p:par>
                            </p:childTnLst>
                          </p:cTn>
                        </p:par>
                        <p:par>
                          <p:cTn id="32" fill="hold">
                            <p:stCondLst>
                              <p:cond delay="4000"/>
                            </p:stCondLst>
                            <p:childTnLst>
                              <p:par>
                                <p:cTn id="33" presetID="14" presetClass="entr" presetSubtype="10"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5" dur="500"/>
                                        <p:tgtEl>
                                          <p:spTgt spid="4">
                                            <p:txEl>
                                              <p:pRg st="6" end="6"/>
                                            </p:txEl>
                                          </p:spTgt>
                                        </p:tgtEl>
                                      </p:cBhvr>
                                    </p:animEffect>
                                  </p:childTnLst>
                                </p:cTn>
                              </p:par>
                            </p:childTnLst>
                          </p:cTn>
                        </p:par>
                        <p:par>
                          <p:cTn id="36" fill="hold">
                            <p:stCondLst>
                              <p:cond delay="4500"/>
                            </p:stCondLst>
                            <p:childTnLst>
                              <p:par>
                                <p:cTn id="37" presetID="14" presetClass="entr" presetSubtype="10" fill="hold"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randombar(horizontal)">
                                      <p:cBhvr>
                                        <p:cTn id="39" dur="500"/>
                                        <p:tgtEl>
                                          <p:spTgt spid="4">
                                            <p:txEl>
                                              <p:pRg st="7" end="7"/>
                                            </p:txEl>
                                          </p:spTgt>
                                        </p:tgtEl>
                                      </p:cBhvr>
                                    </p:animEffect>
                                  </p:childTnLst>
                                </p:cTn>
                              </p:par>
                            </p:childTnLst>
                          </p:cTn>
                        </p:par>
                        <p:par>
                          <p:cTn id="40" fill="hold">
                            <p:stCondLst>
                              <p:cond delay="5000"/>
                            </p:stCondLst>
                            <p:childTnLst>
                              <p:par>
                                <p:cTn id="41" presetID="14" presetClass="entr" presetSubtype="10" fill="hold"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randombar(horizontal)">
                                      <p:cBhvr>
                                        <p:cTn id="43" dur="500"/>
                                        <p:tgtEl>
                                          <p:spTgt spid="4">
                                            <p:txEl>
                                              <p:pRg st="8" end="8"/>
                                            </p:txEl>
                                          </p:spTgt>
                                        </p:tgtEl>
                                      </p:cBhvr>
                                    </p:animEffect>
                                  </p:childTnLst>
                                </p:cTn>
                              </p:par>
                            </p:childTnLst>
                          </p:cTn>
                        </p:par>
                        <p:par>
                          <p:cTn id="44" fill="hold">
                            <p:stCondLst>
                              <p:cond delay="5500"/>
                            </p:stCondLst>
                            <p:childTnLst>
                              <p:par>
                                <p:cTn id="45" presetID="14" presetClass="entr" presetSubtype="10" fill="hold" nodeType="after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randombar(horizontal)">
                                      <p:cBhvr>
                                        <p:cTn id="47" dur="500"/>
                                        <p:tgtEl>
                                          <p:spTgt spid="4">
                                            <p:txEl>
                                              <p:pRg st="9" end="9"/>
                                            </p:txEl>
                                          </p:spTgt>
                                        </p:tgtEl>
                                      </p:cBhvr>
                                    </p:animEffect>
                                  </p:childTnLst>
                                </p:cTn>
                              </p:par>
                            </p:childTnLst>
                          </p:cTn>
                        </p:par>
                        <p:par>
                          <p:cTn id="48" fill="hold">
                            <p:stCondLst>
                              <p:cond delay="6000"/>
                            </p:stCondLst>
                            <p:childTnLst>
                              <p:par>
                                <p:cTn id="49" presetID="14" presetClass="entr" presetSubtype="10" fill="hold" nodeType="after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51"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152400"/>
            <a:ext cx="8610600" cy="707886"/>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Protecting Your Network Environment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0" y="1447800"/>
            <a:ext cx="9144000" cy="280076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971550" lvl="1" indent="-514350">
              <a:buFont typeface="+mj-lt"/>
              <a:buAutoNum type="arabicPeriod" startAt="6"/>
            </a:pPr>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Disaster Recovery</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Backup policy</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Drives (CDs, DVDs &amp; HDDs)</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Location of Backup system</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Replication</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Fault Tolerance</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Mirroring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500"/>
                                        <p:tgtEl>
                                          <p:spTgt spid="4">
                                            <p:txEl>
                                              <p:pRg st="0" end="0"/>
                                            </p:txEl>
                                          </p:spTgt>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3" dur="500"/>
                                        <p:tgtEl>
                                          <p:spTgt spid="4">
                                            <p:txEl>
                                              <p:pRg st="3" end="3"/>
                                            </p:txEl>
                                          </p:spTgt>
                                        </p:tgtEl>
                                      </p:cBhvr>
                                    </p:animEffect>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par>
                          <p:cTn id="28" fill="hold">
                            <p:stCondLst>
                              <p:cond delay="3500"/>
                            </p:stCondLst>
                            <p:childTnLst>
                              <p:par>
                                <p:cTn id="29" presetID="14" presetClass="entr" presetSubtype="10" fill="hold"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1" dur="500"/>
                                        <p:tgtEl>
                                          <p:spTgt spid="4">
                                            <p:txEl>
                                              <p:pRg st="5" end="5"/>
                                            </p:txEl>
                                          </p:spTgt>
                                        </p:tgtEl>
                                      </p:cBhvr>
                                    </p:animEffect>
                                  </p:childTnLst>
                                </p:cTn>
                              </p:par>
                            </p:childTnLst>
                          </p:cTn>
                        </p:par>
                        <p:par>
                          <p:cTn id="32" fill="hold">
                            <p:stCondLst>
                              <p:cond delay="4000"/>
                            </p:stCondLst>
                            <p:childTnLst>
                              <p:par>
                                <p:cTn id="33" presetID="14" presetClass="entr" presetSubtype="10"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52400"/>
            <a:ext cx="9144000" cy="769441"/>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Managing Your Network Environment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0" y="1447800"/>
            <a:ext cx="9144000" cy="403187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971550" lvl="1" indent="-514350">
              <a:buFont typeface="+mj-lt"/>
              <a:buAutoNum type="arabicPeriod"/>
            </a:pPr>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Monitoring Network Performance</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Performance Monitor.</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Network Monitor.</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Automated Network Management.</a:t>
            </a:r>
          </a:p>
          <a:p>
            <a:pPr marL="1428750" lvl="2" indent="-514350">
              <a:buFont typeface="+mj-lt"/>
              <a:buAutoNum type="arabicPeriod"/>
            </a:pPr>
            <a:endPar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pPr marL="971550" lvl="1" indent="-514350">
              <a:buFont typeface="+mj-lt"/>
              <a:buAutoNum type="arabicPeriod"/>
            </a:pPr>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Hardware Upgrade Policy</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Capacity of Admin to the whole cover network.</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Capacity of Clients Computers.</a:t>
            </a:r>
            <a:endPar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Capacity of Data Storage .</a:t>
            </a:r>
          </a:p>
          <a:p>
            <a:pPr marL="1428750" lvl="2" indent="-514350">
              <a:buFont typeface="+mj-lt"/>
              <a:buAutoNum type="arabicPeriod"/>
            </a:pP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Reliability of Network.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par>
                          <p:cTn id="8" fill="hold">
                            <p:stCondLst>
                              <p:cond delay="1000"/>
                            </p:stCondLst>
                            <p:childTnLst>
                              <p:par>
                                <p:cTn id="9" presetID="54" presetClass="entr" presetSubtype="0" accel="10000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2"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3"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54" presetClass="entr" presetSubtype="0" accel="10000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0"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1"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2"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23" dur="500"/>
                                        <p:tgtEl>
                                          <p:spTgt spid="4">
                                            <p:txEl>
                                              <p:pRg st="1" end="1"/>
                                            </p:txEl>
                                          </p:spTgt>
                                        </p:tgtEl>
                                      </p:cBhvr>
                                    </p:animEffect>
                                  </p:childTnLst>
                                </p:cTn>
                              </p:par>
                            </p:childTnLst>
                          </p:cTn>
                        </p:par>
                        <p:par>
                          <p:cTn id="24" fill="hold">
                            <p:stCondLst>
                              <p:cond delay="2000"/>
                            </p:stCondLst>
                            <p:childTnLst>
                              <p:par>
                                <p:cTn id="25" presetID="54" presetClass="entr" presetSubtype="0" accel="100000"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28"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9"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30"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31" dur="500"/>
                                        <p:tgtEl>
                                          <p:spTgt spid="4">
                                            <p:txEl>
                                              <p:pRg st="2" end="2"/>
                                            </p:txEl>
                                          </p:spTgt>
                                        </p:tgtEl>
                                      </p:cBhvr>
                                    </p:animEffect>
                                  </p:childTnLst>
                                </p:cTn>
                              </p:par>
                            </p:childTnLst>
                          </p:cTn>
                        </p:par>
                        <p:par>
                          <p:cTn id="32" fill="hold">
                            <p:stCondLst>
                              <p:cond delay="2500"/>
                            </p:stCondLst>
                            <p:childTnLst>
                              <p:par>
                                <p:cTn id="33" presetID="54" presetClass="entr" presetSubtype="0" accel="100000" fill="hold"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strVal val="#ppt_w*0.05"/>
                                          </p:val>
                                        </p:tav>
                                        <p:tav tm="100000">
                                          <p:val>
                                            <p:strVal val="#ppt_w"/>
                                          </p:val>
                                        </p:tav>
                                      </p:tavLst>
                                    </p:anim>
                                    <p:anim calcmode="lin" valueType="num">
                                      <p:cBhvr>
                                        <p:cTn id="36" dur="5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7" dur="500" fill="hold"/>
                                        <p:tgtEl>
                                          <p:spTgt spid="4">
                                            <p:txEl>
                                              <p:pRg st="3" end="3"/>
                                            </p:txEl>
                                          </p:spTgt>
                                        </p:tgtEl>
                                        <p:attrNameLst>
                                          <p:attrName>ppt_x</p:attrName>
                                        </p:attrNameLst>
                                      </p:cBhvr>
                                      <p:tavLst>
                                        <p:tav tm="0">
                                          <p:val>
                                            <p:strVal val="#ppt_x-.2"/>
                                          </p:val>
                                        </p:tav>
                                        <p:tav tm="100000">
                                          <p:val>
                                            <p:strVal val="#ppt_x"/>
                                          </p:val>
                                        </p:tav>
                                      </p:tavLst>
                                    </p:anim>
                                    <p:anim calcmode="lin" valueType="num">
                                      <p:cBhvr>
                                        <p:cTn id="38" dur="500" fill="hold"/>
                                        <p:tgtEl>
                                          <p:spTgt spid="4">
                                            <p:txEl>
                                              <p:pRg st="3" end="3"/>
                                            </p:txEl>
                                          </p:spTgt>
                                        </p:tgtEl>
                                        <p:attrNameLst>
                                          <p:attrName>ppt_y</p:attrName>
                                        </p:attrNameLst>
                                      </p:cBhvr>
                                      <p:tavLst>
                                        <p:tav tm="0">
                                          <p:val>
                                            <p:strVal val="#ppt_y"/>
                                          </p:val>
                                        </p:tav>
                                        <p:tav tm="100000">
                                          <p:val>
                                            <p:strVal val="#ppt_y"/>
                                          </p:val>
                                        </p:tav>
                                      </p:tavLst>
                                    </p:anim>
                                    <p:animEffect transition="in" filter="fade">
                                      <p:cBhvr>
                                        <p:cTn id="39" dur="500"/>
                                        <p:tgtEl>
                                          <p:spTgt spid="4">
                                            <p:txEl>
                                              <p:pRg st="3" end="3"/>
                                            </p:txEl>
                                          </p:spTgt>
                                        </p:tgtEl>
                                      </p:cBhvr>
                                    </p:animEffect>
                                  </p:childTnLst>
                                </p:cTn>
                              </p:par>
                            </p:childTnLst>
                          </p:cTn>
                        </p:par>
                        <p:par>
                          <p:cTn id="40" fill="hold">
                            <p:stCondLst>
                              <p:cond delay="3000"/>
                            </p:stCondLst>
                            <p:childTnLst>
                              <p:par>
                                <p:cTn id="41" presetID="54" presetClass="entr" presetSubtype="0" accel="100000" fill="hold" nodeType="after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p:cTn id="43" dur="500" fill="hold"/>
                                        <p:tgtEl>
                                          <p:spTgt spid="4">
                                            <p:txEl>
                                              <p:pRg st="5" end="5"/>
                                            </p:txEl>
                                          </p:spTgt>
                                        </p:tgtEl>
                                        <p:attrNameLst>
                                          <p:attrName>ppt_w</p:attrName>
                                        </p:attrNameLst>
                                      </p:cBhvr>
                                      <p:tavLst>
                                        <p:tav tm="0">
                                          <p:val>
                                            <p:strVal val="#ppt_w*0.05"/>
                                          </p:val>
                                        </p:tav>
                                        <p:tav tm="100000">
                                          <p:val>
                                            <p:strVal val="#ppt_w"/>
                                          </p:val>
                                        </p:tav>
                                      </p:tavLst>
                                    </p:anim>
                                    <p:anim calcmode="lin" valueType="num">
                                      <p:cBhvr>
                                        <p:cTn id="44" dur="5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45" dur="500" fill="hold"/>
                                        <p:tgtEl>
                                          <p:spTgt spid="4">
                                            <p:txEl>
                                              <p:pRg st="5" end="5"/>
                                            </p:txEl>
                                          </p:spTgt>
                                        </p:tgtEl>
                                        <p:attrNameLst>
                                          <p:attrName>ppt_x</p:attrName>
                                        </p:attrNameLst>
                                      </p:cBhvr>
                                      <p:tavLst>
                                        <p:tav tm="0">
                                          <p:val>
                                            <p:strVal val="#ppt_x-.2"/>
                                          </p:val>
                                        </p:tav>
                                        <p:tav tm="100000">
                                          <p:val>
                                            <p:strVal val="#ppt_x"/>
                                          </p:val>
                                        </p:tav>
                                      </p:tavLst>
                                    </p:anim>
                                    <p:anim calcmode="lin" valueType="num">
                                      <p:cBhvr>
                                        <p:cTn id="46" dur="500" fill="hold"/>
                                        <p:tgtEl>
                                          <p:spTgt spid="4">
                                            <p:txEl>
                                              <p:pRg st="5" end="5"/>
                                            </p:txEl>
                                          </p:spTgt>
                                        </p:tgtEl>
                                        <p:attrNameLst>
                                          <p:attrName>ppt_y</p:attrName>
                                        </p:attrNameLst>
                                      </p:cBhvr>
                                      <p:tavLst>
                                        <p:tav tm="0">
                                          <p:val>
                                            <p:strVal val="#ppt_y"/>
                                          </p:val>
                                        </p:tav>
                                        <p:tav tm="100000">
                                          <p:val>
                                            <p:strVal val="#ppt_y"/>
                                          </p:val>
                                        </p:tav>
                                      </p:tavLst>
                                    </p:anim>
                                    <p:animEffect transition="in" filter="fade">
                                      <p:cBhvr>
                                        <p:cTn id="47" dur="500"/>
                                        <p:tgtEl>
                                          <p:spTgt spid="4">
                                            <p:txEl>
                                              <p:pRg st="5" end="5"/>
                                            </p:txEl>
                                          </p:spTgt>
                                        </p:tgtEl>
                                      </p:cBhvr>
                                    </p:animEffect>
                                  </p:childTnLst>
                                </p:cTn>
                              </p:par>
                            </p:childTnLst>
                          </p:cTn>
                        </p:par>
                        <p:par>
                          <p:cTn id="48" fill="hold">
                            <p:stCondLst>
                              <p:cond delay="3500"/>
                            </p:stCondLst>
                            <p:childTnLst>
                              <p:par>
                                <p:cTn id="49" presetID="54" presetClass="entr" presetSubtype="0" accel="100000" fill="hold" nodeType="after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p:cTn id="51" dur="500" fill="hold"/>
                                        <p:tgtEl>
                                          <p:spTgt spid="4">
                                            <p:txEl>
                                              <p:pRg st="6" end="6"/>
                                            </p:txEl>
                                          </p:spTgt>
                                        </p:tgtEl>
                                        <p:attrNameLst>
                                          <p:attrName>ppt_w</p:attrName>
                                        </p:attrNameLst>
                                      </p:cBhvr>
                                      <p:tavLst>
                                        <p:tav tm="0">
                                          <p:val>
                                            <p:strVal val="#ppt_w*0.05"/>
                                          </p:val>
                                        </p:tav>
                                        <p:tav tm="100000">
                                          <p:val>
                                            <p:strVal val="#ppt_w"/>
                                          </p:val>
                                        </p:tav>
                                      </p:tavLst>
                                    </p:anim>
                                    <p:anim calcmode="lin" valueType="num">
                                      <p:cBhvr>
                                        <p:cTn id="52" dur="5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53" dur="500" fill="hold"/>
                                        <p:tgtEl>
                                          <p:spTgt spid="4">
                                            <p:txEl>
                                              <p:pRg st="6" end="6"/>
                                            </p:txEl>
                                          </p:spTgt>
                                        </p:tgtEl>
                                        <p:attrNameLst>
                                          <p:attrName>ppt_x</p:attrName>
                                        </p:attrNameLst>
                                      </p:cBhvr>
                                      <p:tavLst>
                                        <p:tav tm="0">
                                          <p:val>
                                            <p:strVal val="#ppt_x-.2"/>
                                          </p:val>
                                        </p:tav>
                                        <p:tav tm="100000">
                                          <p:val>
                                            <p:strVal val="#ppt_x"/>
                                          </p:val>
                                        </p:tav>
                                      </p:tavLst>
                                    </p:anim>
                                    <p:anim calcmode="lin" valueType="num">
                                      <p:cBhvr>
                                        <p:cTn id="54" dur="500" fill="hold"/>
                                        <p:tgtEl>
                                          <p:spTgt spid="4">
                                            <p:txEl>
                                              <p:pRg st="6" end="6"/>
                                            </p:txEl>
                                          </p:spTgt>
                                        </p:tgtEl>
                                        <p:attrNameLst>
                                          <p:attrName>ppt_y</p:attrName>
                                        </p:attrNameLst>
                                      </p:cBhvr>
                                      <p:tavLst>
                                        <p:tav tm="0">
                                          <p:val>
                                            <p:strVal val="#ppt_y"/>
                                          </p:val>
                                        </p:tav>
                                        <p:tav tm="100000">
                                          <p:val>
                                            <p:strVal val="#ppt_y"/>
                                          </p:val>
                                        </p:tav>
                                      </p:tavLst>
                                    </p:anim>
                                    <p:animEffect transition="in" filter="fade">
                                      <p:cBhvr>
                                        <p:cTn id="55" dur="500"/>
                                        <p:tgtEl>
                                          <p:spTgt spid="4">
                                            <p:txEl>
                                              <p:pRg st="6" end="6"/>
                                            </p:txEl>
                                          </p:spTgt>
                                        </p:tgtEl>
                                      </p:cBhvr>
                                    </p:animEffect>
                                  </p:childTnLst>
                                </p:cTn>
                              </p:par>
                            </p:childTnLst>
                          </p:cTn>
                        </p:par>
                        <p:par>
                          <p:cTn id="56" fill="hold">
                            <p:stCondLst>
                              <p:cond delay="4000"/>
                            </p:stCondLst>
                            <p:childTnLst>
                              <p:par>
                                <p:cTn id="57" presetID="54" presetClass="entr" presetSubtype="0" accel="100000" fill="hold" nodeType="after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 calcmode="lin" valueType="num">
                                      <p:cBhvr>
                                        <p:cTn id="59" dur="500" fill="hold"/>
                                        <p:tgtEl>
                                          <p:spTgt spid="4">
                                            <p:txEl>
                                              <p:pRg st="7" end="7"/>
                                            </p:txEl>
                                          </p:spTgt>
                                        </p:tgtEl>
                                        <p:attrNameLst>
                                          <p:attrName>ppt_w</p:attrName>
                                        </p:attrNameLst>
                                      </p:cBhvr>
                                      <p:tavLst>
                                        <p:tav tm="0">
                                          <p:val>
                                            <p:strVal val="#ppt_w*0.05"/>
                                          </p:val>
                                        </p:tav>
                                        <p:tav tm="100000">
                                          <p:val>
                                            <p:strVal val="#ppt_w"/>
                                          </p:val>
                                        </p:tav>
                                      </p:tavLst>
                                    </p:anim>
                                    <p:anim calcmode="lin" valueType="num">
                                      <p:cBhvr>
                                        <p:cTn id="60" dur="5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61" dur="500" fill="hold"/>
                                        <p:tgtEl>
                                          <p:spTgt spid="4">
                                            <p:txEl>
                                              <p:pRg st="7" end="7"/>
                                            </p:txEl>
                                          </p:spTgt>
                                        </p:tgtEl>
                                        <p:attrNameLst>
                                          <p:attrName>ppt_x</p:attrName>
                                        </p:attrNameLst>
                                      </p:cBhvr>
                                      <p:tavLst>
                                        <p:tav tm="0">
                                          <p:val>
                                            <p:strVal val="#ppt_x-.2"/>
                                          </p:val>
                                        </p:tav>
                                        <p:tav tm="100000">
                                          <p:val>
                                            <p:strVal val="#ppt_x"/>
                                          </p:val>
                                        </p:tav>
                                      </p:tavLst>
                                    </p:anim>
                                    <p:anim calcmode="lin" valueType="num">
                                      <p:cBhvr>
                                        <p:cTn id="62" dur="500" fill="hold"/>
                                        <p:tgtEl>
                                          <p:spTgt spid="4">
                                            <p:txEl>
                                              <p:pRg st="7" end="7"/>
                                            </p:txEl>
                                          </p:spTgt>
                                        </p:tgtEl>
                                        <p:attrNameLst>
                                          <p:attrName>ppt_y</p:attrName>
                                        </p:attrNameLst>
                                      </p:cBhvr>
                                      <p:tavLst>
                                        <p:tav tm="0">
                                          <p:val>
                                            <p:strVal val="#ppt_y"/>
                                          </p:val>
                                        </p:tav>
                                        <p:tav tm="100000">
                                          <p:val>
                                            <p:strVal val="#ppt_y"/>
                                          </p:val>
                                        </p:tav>
                                      </p:tavLst>
                                    </p:anim>
                                    <p:animEffect transition="in" filter="fade">
                                      <p:cBhvr>
                                        <p:cTn id="63" dur="500"/>
                                        <p:tgtEl>
                                          <p:spTgt spid="4">
                                            <p:txEl>
                                              <p:pRg st="7" end="7"/>
                                            </p:txEl>
                                          </p:spTgt>
                                        </p:tgtEl>
                                      </p:cBhvr>
                                    </p:animEffect>
                                  </p:childTnLst>
                                </p:cTn>
                              </p:par>
                            </p:childTnLst>
                          </p:cTn>
                        </p:par>
                        <p:par>
                          <p:cTn id="64" fill="hold">
                            <p:stCondLst>
                              <p:cond delay="4500"/>
                            </p:stCondLst>
                            <p:childTnLst>
                              <p:par>
                                <p:cTn id="65" presetID="54" presetClass="entr" presetSubtype="0" accel="100000" fill="hold" nodeType="after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 calcmode="lin" valueType="num">
                                      <p:cBhvr>
                                        <p:cTn id="67" dur="500" fill="hold"/>
                                        <p:tgtEl>
                                          <p:spTgt spid="4">
                                            <p:txEl>
                                              <p:pRg st="8" end="8"/>
                                            </p:txEl>
                                          </p:spTgt>
                                        </p:tgtEl>
                                        <p:attrNameLst>
                                          <p:attrName>ppt_w</p:attrName>
                                        </p:attrNameLst>
                                      </p:cBhvr>
                                      <p:tavLst>
                                        <p:tav tm="0">
                                          <p:val>
                                            <p:strVal val="#ppt_w*0.05"/>
                                          </p:val>
                                        </p:tav>
                                        <p:tav tm="100000">
                                          <p:val>
                                            <p:strVal val="#ppt_w"/>
                                          </p:val>
                                        </p:tav>
                                      </p:tavLst>
                                    </p:anim>
                                    <p:anim calcmode="lin" valueType="num">
                                      <p:cBhvr>
                                        <p:cTn id="68" dur="500" fill="hold"/>
                                        <p:tgtEl>
                                          <p:spTgt spid="4">
                                            <p:txEl>
                                              <p:pRg st="8" end="8"/>
                                            </p:txEl>
                                          </p:spTgt>
                                        </p:tgtEl>
                                        <p:attrNameLst>
                                          <p:attrName>ppt_h</p:attrName>
                                        </p:attrNameLst>
                                      </p:cBhvr>
                                      <p:tavLst>
                                        <p:tav tm="0">
                                          <p:val>
                                            <p:strVal val="#ppt_h"/>
                                          </p:val>
                                        </p:tav>
                                        <p:tav tm="100000">
                                          <p:val>
                                            <p:strVal val="#ppt_h"/>
                                          </p:val>
                                        </p:tav>
                                      </p:tavLst>
                                    </p:anim>
                                    <p:anim calcmode="lin" valueType="num">
                                      <p:cBhvr>
                                        <p:cTn id="69" dur="500" fill="hold"/>
                                        <p:tgtEl>
                                          <p:spTgt spid="4">
                                            <p:txEl>
                                              <p:pRg st="8" end="8"/>
                                            </p:txEl>
                                          </p:spTgt>
                                        </p:tgtEl>
                                        <p:attrNameLst>
                                          <p:attrName>ppt_x</p:attrName>
                                        </p:attrNameLst>
                                      </p:cBhvr>
                                      <p:tavLst>
                                        <p:tav tm="0">
                                          <p:val>
                                            <p:strVal val="#ppt_x-.2"/>
                                          </p:val>
                                        </p:tav>
                                        <p:tav tm="100000">
                                          <p:val>
                                            <p:strVal val="#ppt_x"/>
                                          </p:val>
                                        </p:tav>
                                      </p:tavLst>
                                    </p:anim>
                                    <p:anim calcmode="lin" valueType="num">
                                      <p:cBhvr>
                                        <p:cTn id="70" dur="500" fill="hold"/>
                                        <p:tgtEl>
                                          <p:spTgt spid="4">
                                            <p:txEl>
                                              <p:pRg st="8" end="8"/>
                                            </p:txEl>
                                          </p:spTgt>
                                        </p:tgtEl>
                                        <p:attrNameLst>
                                          <p:attrName>ppt_y</p:attrName>
                                        </p:attrNameLst>
                                      </p:cBhvr>
                                      <p:tavLst>
                                        <p:tav tm="0">
                                          <p:val>
                                            <p:strVal val="#ppt_y"/>
                                          </p:val>
                                        </p:tav>
                                        <p:tav tm="100000">
                                          <p:val>
                                            <p:strVal val="#ppt_y"/>
                                          </p:val>
                                        </p:tav>
                                      </p:tavLst>
                                    </p:anim>
                                    <p:animEffect transition="in" filter="fade">
                                      <p:cBhvr>
                                        <p:cTn id="71" dur="500"/>
                                        <p:tgtEl>
                                          <p:spTgt spid="4">
                                            <p:txEl>
                                              <p:pRg st="8" end="8"/>
                                            </p:txEl>
                                          </p:spTgt>
                                        </p:tgtEl>
                                      </p:cBhvr>
                                    </p:animEffect>
                                  </p:childTnLst>
                                </p:cTn>
                              </p:par>
                            </p:childTnLst>
                          </p:cTn>
                        </p:par>
                        <p:par>
                          <p:cTn id="72" fill="hold">
                            <p:stCondLst>
                              <p:cond delay="5000"/>
                            </p:stCondLst>
                            <p:childTnLst>
                              <p:par>
                                <p:cTn id="73" presetID="54" presetClass="entr" presetSubtype="0" accel="100000" fill="hold" nodeType="after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 calcmode="lin" valueType="num">
                                      <p:cBhvr>
                                        <p:cTn id="75" dur="500" fill="hold"/>
                                        <p:tgtEl>
                                          <p:spTgt spid="4">
                                            <p:txEl>
                                              <p:pRg st="9" end="9"/>
                                            </p:txEl>
                                          </p:spTgt>
                                        </p:tgtEl>
                                        <p:attrNameLst>
                                          <p:attrName>ppt_w</p:attrName>
                                        </p:attrNameLst>
                                      </p:cBhvr>
                                      <p:tavLst>
                                        <p:tav tm="0">
                                          <p:val>
                                            <p:strVal val="#ppt_w*0.05"/>
                                          </p:val>
                                        </p:tav>
                                        <p:tav tm="100000">
                                          <p:val>
                                            <p:strVal val="#ppt_w"/>
                                          </p:val>
                                        </p:tav>
                                      </p:tavLst>
                                    </p:anim>
                                    <p:anim calcmode="lin" valueType="num">
                                      <p:cBhvr>
                                        <p:cTn id="76" dur="500" fill="hold"/>
                                        <p:tgtEl>
                                          <p:spTgt spid="4">
                                            <p:txEl>
                                              <p:pRg st="9" end="9"/>
                                            </p:txEl>
                                          </p:spTgt>
                                        </p:tgtEl>
                                        <p:attrNameLst>
                                          <p:attrName>ppt_h</p:attrName>
                                        </p:attrNameLst>
                                      </p:cBhvr>
                                      <p:tavLst>
                                        <p:tav tm="0">
                                          <p:val>
                                            <p:strVal val="#ppt_h"/>
                                          </p:val>
                                        </p:tav>
                                        <p:tav tm="100000">
                                          <p:val>
                                            <p:strVal val="#ppt_h"/>
                                          </p:val>
                                        </p:tav>
                                      </p:tavLst>
                                    </p:anim>
                                    <p:anim calcmode="lin" valueType="num">
                                      <p:cBhvr>
                                        <p:cTn id="77" dur="500" fill="hold"/>
                                        <p:tgtEl>
                                          <p:spTgt spid="4">
                                            <p:txEl>
                                              <p:pRg st="9" end="9"/>
                                            </p:txEl>
                                          </p:spTgt>
                                        </p:tgtEl>
                                        <p:attrNameLst>
                                          <p:attrName>ppt_x</p:attrName>
                                        </p:attrNameLst>
                                      </p:cBhvr>
                                      <p:tavLst>
                                        <p:tav tm="0">
                                          <p:val>
                                            <p:strVal val="#ppt_x-.2"/>
                                          </p:val>
                                        </p:tav>
                                        <p:tav tm="100000">
                                          <p:val>
                                            <p:strVal val="#ppt_x"/>
                                          </p:val>
                                        </p:tav>
                                      </p:tavLst>
                                    </p:anim>
                                    <p:anim calcmode="lin" valueType="num">
                                      <p:cBhvr>
                                        <p:cTn id="78" dur="500" fill="hold"/>
                                        <p:tgtEl>
                                          <p:spTgt spid="4">
                                            <p:txEl>
                                              <p:pRg st="9" end="9"/>
                                            </p:txEl>
                                          </p:spTgt>
                                        </p:tgtEl>
                                        <p:attrNameLst>
                                          <p:attrName>ppt_y</p:attrName>
                                        </p:attrNameLst>
                                      </p:cBhvr>
                                      <p:tavLst>
                                        <p:tav tm="0">
                                          <p:val>
                                            <p:strVal val="#ppt_y"/>
                                          </p:val>
                                        </p:tav>
                                        <p:tav tm="100000">
                                          <p:val>
                                            <p:strVal val="#ppt_y"/>
                                          </p:val>
                                        </p:tav>
                                      </p:tavLst>
                                    </p:anim>
                                    <p:animEffect transition="in" filter="fade">
                                      <p:cBhvr>
                                        <p:cTn id="7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62000" y="1524000"/>
            <a:ext cx="7315200" cy="41910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3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The network administrator is the one you never see, because you never see a network problem.</a:t>
            </a:r>
          </a:p>
          <a:p>
            <a:pPr algn="just">
              <a:buNone/>
            </a:pPr>
            <a:endParaRPr lang="en-US" sz="9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pPr algn="just">
              <a:buNone/>
            </a:pPr>
            <a:r>
              <a:rPr lang="en-US" sz="36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The network administrator is individual primarily responsible for the uninterrupted proper operation of the network.</a:t>
            </a:r>
          </a:p>
        </p:txBody>
      </p:sp>
      <p:sp>
        <p:nvSpPr>
          <p:cNvPr id="4" name="TextBox 3"/>
          <p:cNvSpPr txBox="1"/>
          <p:nvPr/>
        </p:nvSpPr>
        <p:spPr>
          <a:xfrm>
            <a:off x="0" y="228600"/>
            <a:ext cx="9144000" cy="954107"/>
          </a:xfrm>
          <a:prstGeom prst="rect">
            <a:avLst/>
          </a:prstGeom>
          <a:noFill/>
          <a:ln>
            <a:noFill/>
          </a:ln>
          <a:effectLst>
            <a:outerShdw blurRad="127000" dist="76200" dir="2700000" algn="tl" rotWithShape="0">
              <a:prstClr val="black">
                <a:alpha val="40000"/>
              </a:prstClr>
            </a:outerShdw>
          </a:effectLst>
        </p:spPr>
        <p:txBody>
          <a:bodyPr wrap="square" rtlCol="0">
            <a:spAutoFit/>
          </a:bodyPr>
          <a:lstStyle/>
          <a:p>
            <a:pPr algn="ctr"/>
            <a:r>
              <a:rPr lang="en-US" sz="5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Network Administrator</a:t>
            </a:r>
            <a:endParaRPr lang="en-US" sz="5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strips(downLeft)">
                                      <p:cBhvr>
                                        <p:cTn id="11" dur="500"/>
                                        <p:tgtEl>
                                          <p:spTgt spid="6">
                                            <p:txEl>
                                              <p:pRg st="0" end="0"/>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trips(down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1371600"/>
            <a:ext cx="7315200" cy="4572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Choose an administrative plan to meet specified needs, including performance management, account management and security .</a:t>
            </a:r>
          </a:p>
          <a:p>
            <a:pPr algn="just">
              <a:buNone/>
            </a:pPr>
            <a:endParaRPr lang="en-US" sz="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pPr algn="just">
              <a:buNone/>
            </a:pPr>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Three facts of your network are most strongly affected by how your company works, and these three facts define how your network appears to your user.</a:t>
            </a:r>
          </a:p>
        </p:txBody>
      </p:sp>
      <p:sp>
        <p:nvSpPr>
          <p:cNvPr id="5" name="TextBox 4"/>
          <p:cNvSpPr txBox="1"/>
          <p:nvPr/>
        </p:nvSpPr>
        <p:spPr>
          <a:xfrm>
            <a:off x="0" y="304800"/>
            <a:ext cx="9144000" cy="861774"/>
          </a:xfrm>
          <a:prstGeom prst="rect">
            <a:avLst/>
          </a:prstGeom>
          <a:noFill/>
          <a:effectLst>
            <a:outerShdw blurRad="127000" dist="76200" dir="2700000" algn="tl" rotWithShape="0">
              <a:prstClr val="black">
                <a:alpha val="40000"/>
              </a:prstClr>
            </a:outerShdw>
          </a:effectLst>
        </p:spPr>
        <p:txBody>
          <a:bodyPr wrap="square" rtlCol="0">
            <a:spAutoFit/>
          </a:bodyPr>
          <a:lstStyle/>
          <a:p>
            <a:pPr algn="ct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Creating a Network Environment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trips(downLeft)">
                                      <p:cBhvr>
                                        <p:cTn id="11" dur="500"/>
                                        <p:tgtEl>
                                          <p:spTgt spid="4">
                                            <p:txEl>
                                              <p:pRg st="0" end="0"/>
                                            </p:txEl>
                                          </p:spTgt>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downLeft)">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1828800"/>
            <a:ext cx="8458200" cy="3352800"/>
          </a:xfrm>
          <a:effectLst/>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buNone/>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These three facts are:</a:t>
            </a:r>
          </a:p>
          <a:p>
            <a:pPr algn="just">
              <a:buNone/>
            </a:pPr>
            <a:endPar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pPr marL="914400" lvl="1" indent="-514350" algn="just">
              <a:buFont typeface="+mj-lt"/>
              <a:buAutoNum type="arabicPeriod"/>
            </a:pPr>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What network software is loaded on the server?</a:t>
            </a:r>
          </a:p>
          <a:p>
            <a:pPr marL="914400" lvl="1" indent="-514350" algn="just">
              <a:buFont typeface="+mj-lt"/>
              <a:buAutoNum type="arabicPeriod"/>
            </a:pPr>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How user accounts are set up?</a:t>
            </a:r>
          </a:p>
          <a:p>
            <a:pPr marL="914400" lvl="1" indent="-514350" algn="just">
              <a:buFont typeface="+mj-lt"/>
              <a:buAutoNum type="arabicPeriod"/>
            </a:pPr>
            <a:r>
              <a:rPr lang="en-US"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How “group accounts” are set up, how &amp; what “user accounts” are assigned to them?</a:t>
            </a:r>
          </a:p>
        </p:txBody>
      </p:sp>
      <p:sp>
        <p:nvSpPr>
          <p:cNvPr id="6" name="TextBox 5"/>
          <p:cNvSpPr txBox="1"/>
          <p:nvPr/>
        </p:nvSpPr>
        <p:spPr>
          <a:xfrm>
            <a:off x="0" y="304800"/>
            <a:ext cx="9144000" cy="861774"/>
          </a:xfrm>
          <a:prstGeom prst="rect">
            <a:avLst/>
          </a:prstGeom>
          <a:noFill/>
          <a:effectLst>
            <a:outerShdw blurRad="127000" dist="76200" dir="2700000" algn="tl" rotWithShape="0">
              <a:prstClr val="black">
                <a:alpha val="40000"/>
              </a:prstClr>
            </a:outerShdw>
          </a:effectLst>
        </p:spPr>
        <p:txBody>
          <a:bodyPr wrap="square" rtlCol="0">
            <a:spAutoFit/>
          </a:bodyPr>
          <a:lstStyle/>
          <a:p>
            <a:pPr algn="ct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Creating a Network Environment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strips(downRight)">
                                      <p:cBhvr>
                                        <p:cTn id="11" dur="1000"/>
                                        <p:tgtEl>
                                          <p:spTgt spid="4">
                                            <p:txEl>
                                              <p:pRg st="0" end="0"/>
                                            </p:txEl>
                                          </p:spTgt>
                                        </p:tgtEl>
                                      </p:cBhvr>
                                    </p:animEffect>
                                  </p:childTnLst>
                                </p:cTn>
                              </p:par>
                            </p:childTnLst>
                          </p:cTn>
                        </p:par>
                        <p:par>
                          <p:cTn id="12" fill="hold">
                            <p:stCondLst>
                              <p:cond delay="1500"/>
                            </p:stCondLst>
                            <p:childTnLst>
                              <p:par>
                                <p:cTn id="13" presetID="18" presetClass="entr" presetSubtype="6"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downRight)">
                                      <p:cBhvr>
                                        <p:cTn id="15" dur="1000"/>
                                        <p:tgtEl>
                                          <p:spTgt spid="4">
                                            <p:txEl>
                                              <p:pRg st="2" end="2"/>
                                            </p:txEl>
                                          </p:spTgt>
                                        </p:tgtEl>
                                      </p:cBhvr>
                                    </p:animEffect>
                                  </p:childTnLst>
                                </p:cTn>
                              </p:par>
                            </p:childTnLst>
                          </p:cTn>
                        </p:par>
                        <p:par>
                          <p:cTn id="16" fill="hold">
                            <p:stCondLst>
                              <p:cond delay="2500"/>
                            </p:stCondLst>
                            <p:childTnLst>
                              <p:par>
                                <p:cTn id="17" presetID="18" presetClass="entr" presetSubtype="6"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strips(downRight)">
                                      <p:cBhvr>
                                        <p:cTn id="19" dur="1000"/>
                                        <p:tgtEl>
                                          <p:spTgt spid="4">
                                            <p:txEl>
                                              <p:pRg st="3" end="3"/>
                                            </p:txEl>
                                          </p:spTgt>
                                        </p:tgtEl>
                                      </p:cBhvr>
                                    </p:animEffect>
                                  </p:childTnLst>
                                </p:cTn>
                              </p:par>
                            </p:childTnLst>
                          </p:cTn>
                        </p:par>
                        <p:par>
                          <p:cTn id="20" fill="hold">
                            <p:stCondLst>
                              <p:cond delay="3500"/>
                            </p:stCondLst>
                            <p:childTnLst>
                              <p:par>
                                <p:cTn id="21" presetID="18" presetClass="entr" presetSubtype="6"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trips(downRight)">
                                      <p:cBhvr>
                                        <p:cTn id="23"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861774"/>
          </a:xfrm>
          <a:prstGeom prst="rect">
            <a:avLst/>
          </a:prstGeom>
          <a:noFill/>
          <a:effectLst>
            <a:outerShdw blurRad="127000" dist="76200" dir="2700000" algn="tl" rotWithShape="0">
              <a:prstClr val="black">
                <a:alpha val="40000"/>
              </a:prstClr>
            </a:outerShdw>
          </a:effectLst>
        </p:spPr>
        <p:txBody>
          <a:bodyPr wrap="square" rtlCol="0">
            <a:spAutoFit/>
          </a:bodyPr>
          <a:lstStyle/>
          <a:p>
            <a:pPr algn="ct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Network Software</a:t>
            </a:r>
          </a:p>
        </p:txBody>
      </p:sp>
      <p:sp>
        <p:nvSpPr>
          <p:cNvPr id="8" name="TextBox 7"/>
          <p:cNvSpPr txBox="1"/>
          <p:nvPr/>
        </p:nvSpPr>
        <p:spPr>
          <a:xfrm>
            <a:off x="0" y="2057400"/>
            <a:ext cx="9144000" cy="273921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150000"/>
              </a:lnSpc>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    </a:t>
            </a:r>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There are two types of Network Softwares:</a:t>
            </a:r>
          </a:p>
          <a:p>
            <a:pPr marL="1428750" lvl="2" indent="-514350">
              <a:lnSpc>
                <a:spcPct val="150000"/>
              </a:lnSpc>
              <a:buFont typeface="+mj-lt"/>
              <a:buAutoNum type="arabicPeriod"/>
            </a:pPr>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Server Softwares</a:t>
            </a:r>
          </a:p>
          <a:p>
            <a:pPr marL="1428750" lvl="2" indent="-514350">
              <a:lnSpc>
                <a:spcPct val="150000"/>
              </a:lnSpc>
              <a:buFont typeface="+mj-lt"/>
              <a:buAutoNum type="arabicPeriod"/>
            </a:pPr>
            <a:r>
              <a:rPr lang="en-US" sz="32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Application Softwares</a:t>
            </a:r>
          </a:p>
          <a:p>
            <a:pPr>
              <a:buFont typeface="Arial" pitchFamily="34" charset="0"/>
              <a:buChar char="•"/>
            </a:pPr>
            <a:endParaRPr lang="en-US" sz="28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1" dur="500"/>
                                        <p:tgtEl>
                                          <p:spTgt spid="8">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5" dur="500"/>
                                        <p:tgtEl>
                                          <p:spTgt spid="8">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861774"/>
          </a:xfrm>
          <a:prstGeom prst="rect">
            <a:avLst/>
          </a:prstGeom>
          <a:noFill/>
          <a:effectLst>
            <a:outerShdw blurRad="127000" dist="76200" dir="2700000" algn="tl" rotWithShape="0">
              <a:prstClr val="black">
                <a:alpha val="40000"/>
              </a:prstClr>
            </a:outerShdw>
          </a:effectLst>
        </p:spPr>
        <p:txBody>
          <a:bodyPr wrap="square" rtlCol="0">
            <a:spAutoFit/>
          </a:bodyPr>
          <a:lstStyle/>
          <a:p>
            <a:pPr algn="ct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Server Softwares</a:t>
            </a:r>
          </a:p>
        </p:txBody>
      </p:sp>
      <p:sp>
        <p:nvSpPr>
          <p:cNvPr id="8" name="TextBox 7"/>
          <p:cNvSpPr txBox="1"/>
          <p:nvPr/>
        </p:nvSpPr>
        <p:spPr>
          <a:xfrm>
            <a:off x="457200" y="1981200"/>
            <a:ext cx="8458200" cy="3385542"/>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What are Server Softwares?</a:t>
            </a:r>
          </a:p>
          <a:p>
            <a:pPr marL="971550" lvl="1" indent="-514350">
              <a:buFont typeface="+mj-lt"/>
              <a:buAutoNum type="arabicPeriod"/>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Database.</a:t>
            </a:r>
          </a:p>
          <a:p>
            <a:pPr marL="971550" lvl="1" indent="-514350">
              <a:buFont typeface="+mj-lt"/>
              <a:buAutoNum type="arabicPeriod"/>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Database files stored on the server.</a:t>
            </a:r>
          </a:p>
          <a:p>
            <a:pPr marL="971550" lvl="1" indent="-514350">
              <a:buFont typeface="+mj-lt"/>
              <a:buAutoNum type="arabicPeriod"/>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Shared data files.</a:t>
            </a:r>
          </a:p>
          <a:p>
            <a:pPr marL="971550" lvl="1" indent="-514350">
              <a:buFont typeface="+mj-lt"/>
              <a:buAutoNum type="arabicPeriod"/>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Groupware, e-mail &amp; scheduling.</a:t>
            </a:r>
          </a:p>
          <a:p>
            <a:pPr marL="971550" lvl="1" indent="-514350">
              <a:buFont typeface="+mj-lt"/>
              <a:buAutoNum type="arabicPeriod"/>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Internet connectivity &amp; allowing web access.</a:t>
            </a:r>
          </a:p>
          <a:p>
            <a:pPr marL="971550" lvl="1" indent="-514350">
              <a:buFont typeface="+mj-lt"/>
              <a:buAutoNum type="arabicPeriod"/>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Hosting.</a:t>
            </a:r>
          </a:p>
          <a:p>
            <a:pPr marL="971550" lvl="1" indent="-514350">
              <a:buFont typeface="+mj-lt"/>
              <a:buAutoNum type="arabicPeriod"/>
            </a:pP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1" dur="500"/>
                                        <p:tgtEl>
                                          <p:spTgt spid="8">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5" dur="500"/>
                                        <p:tgtEl>
                                          <p:spTgt spid="8">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9" dur="500"/>
                                        <p:tgtEl>
                                          <p:spTgt spid="8">
                                            <p:txEl>
                                              <p:pRg st="2" end="2"/>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3" dur="500"/>
                                        <p:tgtEl>
                                          <p:spTgt spid="8">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7" dur="500"/>
                                        <p:tgtEl>
                                          <p:spTgt spid="8">
                                            <p:txEl>
                                              <p:pRg st="4" end="4"/>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1" dur="500"/>
                                        <p:tgtEl>
                                          <p:spTgt spid="8">
                                            <p:txEl>
                                              <p:pRg st="5" end="5"/>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randombar(horizontal)">
                                      <p:cBhvr>
                                        <p:cTn id="3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861774"/>
          </a:xfrm>
          <a:prstGeom prst="rect">
            <a:avLst/>
          </a:prstGeom>
          <a:noFill/>
          <a:effectLst>
            <a:outerShdw blurRad="127000" dist="76200" dir="2700000" algn="tl" rotWithShape="0">
              <a:prstClr val="black">
                <a:alpha val="40000"/>
              </a:prstClr>
            </a:outerShdw>
          </a:effectLst>
        </p:spPr>
        <p:txBody>
          <a:bodyPr wrap="square" rtlCol="0">
            <a:spAutoFit/>
          </a:bodyPr>
          <a:lstStyle/>
          <a:p>
            <a:pPr algn="ct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Application Softwares</a:t>
            </a:r>
          </a:p>
        </p:txBody>
      </p:sp>
      <p:sp>
        <p:nvSpPr>
          <p:cNvPr id="8" name="TextBox 7"/>
          <p:cNvSpPr txBox="1"/>
          <p:nvPr/>
        </p:nvSpPr>
        <p:spPr>
          <a:xfrm>
            <a:off x="838200" y="1600200"/>
            <a:ext cx="8077200" cy="295465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What are Server based Application Softwares?</a:t>
            </a:r>
          </a:p>
          <a:p>
            <a:pPr marL="971550" lvl="1" indent="-514350">
              <a:buFont typeface="+mj-lt"/>
              <a:buAutoNum type="arabicPeriod"/>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Antiviruses</a:t>
            </a: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t>
            </a:r>
          </a:p>
          <a:p>
            <a:pPr marL="971550" lvl="1" indent="-514350">
              <a:buFont typeface="+mj-lt"/>
              <a:buAutoNum type="arabicPeriod"/>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Driver Applications</a:t>
            </a: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t>
            </a:r>
          </a:p>
          <a:p>
            <a:pPr marL="971550" lvl="1" indent="-514350">
              <a:buFont typeface="+mj-lt"/>
              <a:buAutoNum type="arabicPeriod"/>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Anti-Hacker Applications.</a:t>
            </a:r>
          </a:p>
          <a:p>
            <a:pPr marL="971550" lvl="1" indent="-514350">
              <a:buFont typeface="+mj-lt"/>
              <a:buAutoNum type="arabicPeriod"/>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Fault Detectors.</a:t>
            </a:r>
          </a:p>
          <a:p>
            <a:pPr marL="971550" lvl="1" indent="-514350">
              <a:buFont typeface="+mj-lt"/>
              <a:buAutoNum type="arabicPeriod"/>
            </a:pPr>
            <a:r>
              <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Backup &amp; Restore Applications.</a:t>
            </a:r>
            <a:endParaRPr lang="en-US" sz="28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1" dur="500"/>
                                        <p:tgtEl>
                                          <p:spTgt spid="8">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5" dur="500"/>
                                        <p:tgtEl>
                                          <p:spTgt spid="8">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9" dur="500"/>
                                        <p:tgtEl>
                                          <p:spTgt spid="8">
                                            <p:txEl>
                                              <p:pRg st="2" end="2"/>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3" dur="500"/>
                                        <p:tgtEl>
                                          <p:spTgt spid="8">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7" dur="500"/>
                                        <p:tgtEl>
                                          <p:spTgt spid="8">
                                            <p:txEl>
                                              <p:pRg st="4" end="4"/>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672</TotalTime>
  <Words>631</Words>
  <Application>Microsoft Office PowerPoint</Application>
  <PresentationFormat>On-screen Show (4:3)</PresentationFormat>
  <Paragraphs>134</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3-Brothers</dc:creator>
  <cp:lastModifiedBy>Shazil Ali</cp:lastModifiedBy>
  <cp:revision>302</cp:revision>
  <dcterms:created xsi:type="dcterms:W3CDTF">2012-04-15T07:25:54Z</dcterms:created>
  <dcterms:modified xsi:type="dcterms:W3CDTF">2014-05-07T06:01:00Z</dcterms:modified>
</cp:coreProperties>
</file>