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41"/>
  </p:notesMasterIdLst>
  <p:sldIdLst>
    <p:sldId id="256" r:id="rId2"/>
    <p:sldId id="257" r:id="rId3"/>
    <p:sldId id="258" r:id="rId4"/>
    <p:sldId id="259" r:id="rId5"/>
    <p:sldId id="260" r:id="rId6"/>
    <p:sldId id="261" r:id="rId7"/>
    <p:sldId id="262" r:id="rId8"/>
    <p:sldId id="263" r:id="rId9"/>
    <p:sldId id="267" r:id="rId10"/>
    <p:sldId id="264" r:id="rId11"/>
    <p:sldId id="265" r:id="rId12"/>
    <p:sldId id="268" r:id="rId13"/>
    <p:sldId id="269" r:id="rId14"/>
    <p:sldId id="271" r:id="rId15"/>
    <p:sldId id="270" r:id="rId16"/>
    <p:sldId id="273"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 id="289"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5ACEDCAC-8A6F-417E-BC7A-4605AAAC8E19}" type="slidenum">
              <a:rPr lang="en-US"/>
              <a:pPr/>
              <a:t>‹#›</a:t>
            </a:fld>
            <a:endParaRPr lang="en-US"/>
          </a:p>
        </p:txBody>
      </p:sp>
    </p:spTree>
    <p:extLst>
      <p:ext uri="{BB962C8B-B14F-4D97-AF65-F5344CB8AC3E}">
        <p14:creationId xmlns="" xmlns:p14="http://schemas.microsoft.com/office/powerpoint/2010/main" val="38857022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EE68C2-747A-4B3F-B168-5DED34D42479}" type="slidenum">
              <a:rPr lang="en-US"/>
              <a:pPr/>
              <a:t>9</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a:t>Students would be expected to answer “Manager” since each manager is only listed once, and the employees are scattered across multiple columns. Also, an employee may change managers fairly frequently (but once a person is a manager, they are likely to remain managers).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7E257-F04A-46DB-A315-7555E8358C31}" type="slidenum">
              <a:rPr lang="en-US"/>
              <a:pPr/>
              <a:t>11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en-US"/>
              <a:t>Students should now say that the Employee is the Primary Key since there are now multiple manager values in the table. Only Employee is unique.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E252E6-C107-465D-B569-A2E9A6A98A49}" type="slidenum">
              <a:rPr lang="en-US"/>
              <a:pPr/>
              <a:t>12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US"/>
              <a:t>Students should now say that the Employee is the Primary Key since there are now multiple manager values in the table. Only Employee is unique.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3D617F-973B-4C3E-997B-371A77DF51DC}" type="slidenum">
              <a:rPr lang="en-US"/>
              <a:pPr/>
              <a:t>13</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a:t>Students should now say that the Employee is the Primary Key since there are now multiple manager values in the table. Only Employee is unique.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241F50-1EB5-4D9F-A9C5-A52E242BD1E5}" type="slidenum">
              <a:rPr lang="en-US"/>
              <a:pPr/>
              <a:t>14</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r>
              <a:rPr lang="en-US"/>
              <a:t>Students should now say that the Employee is the Primary Key since there are now multiple manager values in the table. Only Employee is unique.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224FD-DF01-4C6C-A6CE-FB4A3E1CF554}" type="slidenum">
              <a:rPr lang="en-US"/>
              <a:pPr/>
              <a:t>17</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lang="en-US"/>
              <a:t>Students should now say that the Employee is the Primary Key since there are now multiple manager values in the table. Only Employee is unique.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9FA91C-F0DF-4538-9211-9EE381BD9C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F9587-EE71-4B4B-8A3E-1F82ECAD73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785B0-D997-4D50-B198-67210EB5651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3C3B3C27-52D9-4021-9E9D-FCD9BC5E6433}" type="slidenum">
              <a:rPr lang="en-US"/>
              <a:pPr/>
              <a:t>‹#›</a:t>
            </a:fld>
            <a:endParaRPr lang="en-US"/>
          </a:p>
        </p:txBody>
      </p:sp>
    </p:spTree>
    <p:extLst>
      <p:ext uri="{BB962C8B-B14F-4D97-AF65-F5344CB8AC3E}">
        <p14:creationId xmlns="" xmlns:p14="http://schemas.microsoft.com/office/powerpoint/2010/main" val="195620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97B7-7114-4965-892E-F5435CDC6F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BE7AE-25C6-452B-90A3-3DA665727D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87662-84D1-4865-9D95-D087892790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8AD54F-0C21-40F7-A5CA-14AE5DC2DB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A861D5FC-C39E-4811-91D1-4E25830670A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16DDC8-9881-490F-ACC0-3F7FBECE0D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7C24F4E-4DD1-4D49-9F4E-0714CE7665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F56A9-B989-43A5-ADF2-B0B16AD2C7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31F3834-72EE-424D-97BD-F22B18EA588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Microsoft_Office_Excel_97-2003_Worksheet5.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Microsoft_Office_Excel_97-2003_Worksheet6.xls"/></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oleObject" Target="../embeddings/Microsoft_Office_Excel_97-2003_Worksheet7.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oleObject" Target="../embeddings/Microsoft_Office_Excel_97-2003_Worksheet8.xls"/></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Excel_97-2003_Worksheet9.xls"/><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oleObject" Target="../embeddings/Microsoft_Office_Excel_97-2003_Worksheet10.xls"/></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Microsoft_Office_Excel_97-2003_Worksheet11.xls"/></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12.xls"/><Relationship Id="rId2" Type="http://schemas.openxmlformats.org/officeDocument/2006/relationships/slideLayout" Target="../slideLayouts/slideLayout12.xml"/><Relationship Id="rId1" Type="http://schemas.openxmlformats.org/officeDocument/2006/relationships/vmlDrawing" Target="../drawings/vmlDrawing1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Excel_97-2003_Worksheet13.xls"/><Relationship Id="rId2" Type="http://schemas.openxmlformats.org/officeDocument/2006/relationships/slideLayout" Target="../slideLayouts/slideLayout4.xml"/><Relationship Id="rId1" Type="http://schemas.openxmlformats.org/officeDocument/2006/relationships/vmlDrawing" Target="../drawings/vmlDrawing12.vml"/><Relationship Id="rId4" Type="http://schemas.openxmlformats.org/officeDocument/2006/relationships/oleObject" Target="../embeddings/Microsoft_Office_Excel_97-2003_Worksheet14.xls"/></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Office_Excel_97-2003_Worksheet15.xl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Office_Excel_97-2003_Worksheet16.xl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Office_Excel_97-2003_Worksheet17.xls"/><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Office_Excel_97-2003_Worksheet18.xls"/><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Microsoft_Office_Excel_97-2003_Worksheet19.xls"/><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22.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Microsoft_Office_Excel_97-2003_Worksheet20.xls"/><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Microsoft_Office_Excel_97-2003_Worksheet21.xls"/><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Database Normalization</a:t>
            </a: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strVal val="#ppt_w*2.5"/>
                                          </p:val>
                                        </p:tav>
                                        <p:tav tm="100000">
                                          <p:val>
                                            <p:strVal val="#ppt_w"/>
                                          </p:val>
                                        </p:tav>
                                      </p:tavLst>
                                    </p:anim>
                                    <p:anim calcmode="lin" valueType="num">
                                      <p:cBhvr>
                                        <p:cTn id="8" dur="2000" fill="hold"/>
                                        <p:tgtEl>
                                          <p:spTgt spid="2050"/>
                                        </p:tgtEl>
                                        <p:attrNameLst>
                                          <p:attrName>ppt_h</p:attrName>
                                        </p:attrNameLst>
                                      </p:cBhvr>
                                      <p:tavLst>
                                        <p:tav tm="0">
                                          <p:val>
                                            <p:strVal val="#ppt_h"/>
                                          </p:val>
                                        </p:tav>
                                        <p:tav tm="100000">
                                          <p:val>
                                            <p:strVal val="#ppt_h"/>
                                          </p:val>
                                        </p:tav>
                                      </p:tavLst>
                                    </p:anim>
                                    <p:anim calcmode="lin" valueType="num">
                                      <p:cBhvr>
                                        <p:cTn id="9" dur="2000" fill="hold"/>
                                        <p:tgtEl>
                                          <p:spTgt spid="205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05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0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nodePh="1">
                                  <p:stCondLst>
                                    <p:cond delay="0"/>
                                  </p:stCondLst>
                                  <p:endCondLst>
                                    <p:cond evt="begin" delay="0">
                                      <p:tn val="14"/>
                                    </p:cond>
                                  </p:endCondLst>
                                  <p:childTnLst>
                                    <p:set>
                                      <p:cBhvr>
                                        <p:cTn id="15" dur="1" fill="hold">
                                          <p:stCondLst>
                                            <p:cond delay="0"/>
                                          </p:stCondLst>
                                        </p:cTn>
                                        <p:tgtEl>
                                          <p:spTgt spid="2051">
                                            <p:txEl>
                                              <p:pRg st="0" end="0"/>
                                            </p:txEl>
                                          </p:spTgt>
                                        </p:tgtEl>
                                        <p:attrNameLst>
                                          <p:attrName>style.visibility</p:attrName>
                                        </p:attrNameLst>
                                      </p:cBhvr>
                                      <p:to>
                                        <p:strVal val="visible"/>
                                      </p:to>
                                    </p:set>
                                    <p:animEffect transition="in" filter="wipe(left)">
                                      <p:cBhvr>
                                        <p:cTn id="16"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First Normal Form</a:t>
            </a:r>
          </a:p>
        </p:txBody>
      </p:sp>
      <p:sp>
        <p:nvSpPr>
          <p:cNvPr id="67587" name="Rectangle 3"/>
          <p:cNvSpPr>
            <a:spLocks noGrp="1" noChangeArrowheads="1"/>
          </p:cNvSpPr>
          <p:nvPr>
            <p:ph idx="1"/>
          </p:nvPr>
        </p:nvSpPr>
        <p:spPr/>
        <p:txBody>
          <a:bodyPr/>
          <a:lstStyle/>
          <a:p>
            <a:r>
              <a:rPr lang="en-US"/>
              <a:t>1NF means that we must:</a:t>
            </a:r>
          </a:p>
          <a:p>
            <a:pPr lvl="1"/>
            <a:r>
              <a:rPr lang="en-US"/>
              <a:t>Eliminate duplicate columns from the same table, and</a:t>
            </a:r>
          </a:p>
          <a:p>
            <a:pPr lvl="1"/>
            <a:r>
              <a:rPr lang="en-US"/>
              <a:t>Create separate tables for each group of related data into separate tables, each with a unique row identifier (primary key)</a:t>
            </a:r>
          </a:p>
          <a:p>
            <a:r>
              <a:rPr lang="en-US"/>
              <a:t>Let’s get started by making our columns atomic…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9" name="Rectangle 11"/>
          <p:cNvSpPr>
            <a:spLocks noGrp="1" noChangeArrowheads="1"/>
          </p:cNvSpPr>
          <p:nvPr>
            <p:ph type="title"/>
          </p:nvPr>
        </p:nvSpPr>
        <p:spPr/>
        <p:txBody>
          <a:bodyPr/>
          <a:lstStyle/>
          <a:p>
            <a:r>
              <a:rPr lang="en-US"/>
              <a:t>Atomic Data</a:t>
            </a:r>
          </a:p>
        </p:txBody>
      </p:sp>
      <p:sp>
        <p:nvSpPr>
          <p:cNvPr id="68620" name="Rectangle 12"/>
          <p:cNvSpPr>
            <a:spLocks noGrp="1" noChangeArrowheads="1"/>
          </p:cNvSpPr>
          <p:nvPr>
            <p:ph type="body" sz="half" idx="1"/>
          </p:nvPr>
        </p:nvSpPr>
        <p:spPr>
          <a:xfrm>
            <a:off x="838200" y="1600200"/>
            <a:ext cx="3657600" cy="4530725"/>
          </a:xfrm>
        </p:spPr>
        <p:txBody>
          <a:bodyPr/>
          <a:lstStyle/>
          <a:p>
            <a:r>
              <a:rPr lang="en-US" sz="2800" dirty="0"/>
              <a:t>By breaking each tuple of our table into an entry for each employee, we have made our data atomic.</a:t>
            </a:r>
          </a:p>
          <a:p>
            <a:r>
              <a:rPr lang="en-US" sz="2800" dirty="0"/>
              <a:t>What would be the primary key?</a:t>
            </a:r>
          </a:p>
        </p:txBody>
      </p:sp>
      <p:graphicFrame>
        <p:nvGraphicFramePr>
          <p:cNvPr id="68618" name="Object 10"/>
          <p:cNvGraphicFramePr>
            <a:graphicFrameLocks noGrp="1" noChangeAspect="1"/>
          </p:cNvGraphicFramePr>
          <p:nvPr>
            <p:ph sz="half" idx="2"/>
            <p:extLst>
              <p:ext uri="{D42A27DB-BD31-4B8C-83A1-F6EECF244321}">
                <p14:modId xmlns="" xmlns:p14="http://schemas.microsoft.com/office/powerpoint/2010/main" val="1215247371"/>
              </p:ext>
            </p:extLst>
          </p:nvPr>
        </p:nvGraphicFramePr>
        <p:xfrm>
          <a:off x="4419600" y="2514600"/>
          <a:ext cx="3836988" cy="3048000"/>
        </p:xfrm>
        <a:graphic>
          <a:graphicData uri="http://schemas.openxmlformats.org/presentationml/2006/ole">
            <p:oleObj spid="_x0000_s68627" name="Worksheet" r:id="rId4" imgW="3381375" imgH="2686050" progId="Excel.Shee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Primary Key</a:t>
            </a:r>
          </a:p>
        </p:txBody>
      </p:sp>
      <p:sp>
        <p:nvSpPr>
          <p:cNvPr id="77827" name="Rectangle 3"/>
          <p:cNvSpPr>
            <a:spLocks noGrp="1" noChangeArrowheads="1"/>
          </p:cNvSpPr>
          <p:nvPr>
            <p:ph type="body" sz="half" idx="1"/>
          </p:nvPr>
        </p:nvSpPr>
        <p:spPr>
          <a:xfrm>
            <a:off x="914400" y="1600200"/>
            <a:ext cx="3581400" cy="4530725"/>
          </a:xfrm>
        </p:spPr>
        <p:txBody>
          <a:bodyPr/>
          <a:lstStyle/>
          <a:p>
            <a:r>
              <a:rPr lang="en-US" sz="2800" dirty="0"/>
              <a:t>The best primary key would be the Employee column.</a:t>
            </a:r>
          </a:p>
          <a:p>
            <a:r>
              <a:rPr lang="en-US" sz="2800" dirty="0"/>
              <a:t>Every employee only has one manager, therefore an employee is unique.</a:t>
            </a:r>
          </a:p>
        </p:txBody>
      </p:sp>
      <p:graphicFrame>
        <p:nvGraphicFramePr>
          <p:cNvPr id="77828" name="Object 4"/>
          <p:cNvGraphicFramePr>
            <a:graphicFrameLocks noGrp="1" noChangeAspect="1"/>
          </p:cNvGraphicFramePr>
          <p:nvPr>
            <p:ph sz="half" idx="2"/>
            <p:extLst>
              <p:ext uri="{D42A27DB-BD31-4B8C-83A1-F6EECF244321}">
                <p14:modId xmlns="" xmlns:p14="http://schemas.microsoft.com/office/powerpoint/2010/main" val="3166487269"/>
              </p:ext>
            </p:extLst>
          </p:nvPr>
        </p:nvGraphicFramePr>
        <p:xfrm>
          <a:off x="4592638" y="3124200"/>
          <a:ext cx="3738562" cy="2833688"/>
        </p:xfrm>
        <a:graphic>
          <a:graphicData uri="http://schemas.openxmlformats.org/presentationml/2006/ole">
            <p:oleObj spid="_x0000_s77835" name="Worksheet" r:id="rId4" imgW="3543300" imgH="2686050" progId="Excel.Shee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First Normal Form</a:t>
            </a:r>
          </a:p>
        </p:txBody>
      </p:sp>
      <p:sp>
        <p:nvSpPr>
          <p:cNvPr id="79875" name="Rectangle 3"/>
          <p:cNvSpPr>
            <a:spLocks noGrp="1" noChangeArrowheads="1"/>
          </p:cNvSpPr>
          <p:nvPr>
            <p:ph type="body" sz="half" idx="1"/>
          </p:nvPr>
        </p:nvSpPr>
        <p:spPr>
          <a:xfrm>
            <a:off x="838200" y="1600200"/>
            <a:ext cx="3657600" cy="4530725"/>
          </a:xfrm>
        </p:spPr>
        <p:txBody>
          <a:bodyPr/>
          <a:lstStyle/>
          <a:p>
            <a:r>
              <a:rPr lang="en-US" sz="2800" b="1" dirty="0"/>
              <a:t>Congratulations!</a:t>
            </a:r>
          </a:p>
          <a:p>
            <a:r>
              <a:rPr lang="en-US" sz="2800" dirty="0"/>
              <a:t>The fact that all our data and columns is atomic and we have a primary key means that we are in 1NF!</a:t>
            </a:r>
          </a:p>
        </p:txBody>
      </p:sp>
      <p:graphicFrame>
        <p:nvGraphicFramePr>
          <p:cNvPr id="79876" name="Object 4"/>
          <p:cNvGraphicFramePr>
            <a:graphicFrameLocks noGrp="1" noChangeAspect="1"/>
          </p:cNvGraphicFramePr>
          <p:nvPr>
            <p:ph sz="half" idx="2"/>
            <p:extLst>
              <p:ext uri="{D42A27DB-BD31-4B8C-83A1-F6EECF244321}">
                <p14:modId xmlns="" xmlns:p14="http://schemas.microsoft.com/office/powerpoint/2010/main" val="2439979292"/>
              </p:ext>
            </p:extLst>
          </p:nvPr>
        </p:nvGraphicFramePr>
        <p:xfrm>
          <a:off x="4592638" y="3048000"/>
          <a:ext cx="3738562" cy="2833688"/>
        </p:xfrm>
        <a:graphic>
          <a:graphicData uri="http://schemas.openxmlformats.org/presentationml/2006/ole">
            <p:oleObj spid="_x0000_s79882" name="Worksheet" r:id="rId4" imgW="3543300" imgH="2686050" progId="Excel.Sheet.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First Normal Form Revised</a:t>
            </a:r>
          </a:p>
        </p:txBody>
      </p:sp>
      <p:sp>
        <p:nvSpPr>
          <p:cNvPr id="82947" name="Rectangle 3"/>
          <p:cNvSpPr>
            <a:spLocks noGrp="1" noChangeArrowheads="1"/>
          </p:cNvSpPr>
          <p:nvPr>
            <p:ph type="body" sz="half" idx="1"/>
          </p:nvPr>
        </p:nvSpPr>
        <p:spPr/>
        <p:txBody>
          <a:bodyPr/>
          <a:lstStyle/>
          <a:p>
            <a:r>
              <a:rPr lang="en-US" sz="2800"/>
              <a:t>Of course there may come a day when we hire a second employee or manager with the same name. To avoid this, let’s use an employee ID instead of their name.</a:t>
            </a:r>
          </a:p>
        </p:txBody>
      </p:sp>
      <p:graphicFrame>
        <p:nvGraphicFramePr>
          <p:cNvPr id="82948" name="Object 4"/>
          <p:cNvGraphicFramePr>
            <a:graphicFrameLocks noGrp="1" noChangeAspect="1"/>
          </p:cNvGraphicFramePr>
          <p:nvPr>
            <p:ph sz="half" idx="2"/>
            <p:extLst>
              <p:ext uri="{D42A27DB-BD31-4B8C-83A1-F6EECF244321}">
                <p14:modId xmlns="" xmlns:p14="http://schemas.microsoft.com/office/powerpoint/2010/main" val="1422279240"/>
              </p:ext>
            </p:extLst>
          </p:nvPr>
        </p:nvGraphicFramePr>
        <p:xfrm>
          <a:off x="4419600" y="1600200"/>
          <a:ext cx="3806825" cy="3732213"/>
        </p:xfrm>
        <a:graphic>
          <a:graphicData uri="http://schemas.openxmlformats.org/presentationml/2006/ole">
            <p:oleObj spid="_x0000_s82954" name="Worksheet" r:id="rId4" imgW="3905250" imgH="3829050" progId="Excel.Shee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1NF: Before and After</a:t>
            </a:r>
          </a:p>
        </p:txBody>
      </p:sp>
      <p:graphicFrame>
        <p:nvGraphicFramePr>
          <p:cNvPr id="81928" name="Object 8"/>
          <p:cNvGraphicFramePr>
            <a:graphicFrameLocks noGrp="1" noChangeAspect="1"/>
          </p:cNvGraphicFramePr>
          <p:nvPr>
            <p:ph sz="half" idx="1"/>
            <p:extLst>
              <p:ext uri="{D42A27DB-BD31-4B8C-83A1-F6EECF244321}">
                <p14:modId xmlns="" xmlns:p14="http://schemas.microsoft.com/office/powerpoint/2010/main" val="3349123294"/>
              </p:ext>
            </p:extLst>
          </p:nvPr>
        </p:nvGraphicFramePr>
        <p:xfrm>
          <a:off x="457200" y="3187700"/>
          <a:ext cx="3657600" cy="1349375"/>
        </p:xfrm>
        <a:graphic>
          <a:graphicData uri="http://schemas.openxmlformats.org/presentationml/2006/ole">
            <p:oleObj spid="_x0000_s81940" name="Worksheet" r:id="rId3" imgW="4181475" imgH="1543050" progId="Excel.Sheet.8">
              <p:embed/>
            </p:oleObj>
          </a:graphicData>
        </a:graphic>
      </p:graphicFrame>
      <p:graphicFrame>
        <p:nvGraphicFramePr>
          <p:cNvPr id="81926" name="Object 6"/>
          <p:cNvGraphicFramePr>
            <a:graphicFrameLocks noGrp="1" noChangeAspect="1"/>
          </p:cNvGraphicFramePr>
          <p:nvPr>
            <p:ph sz="half" idx="2"/>
            <p:extLst>
              <p:ext uri="{D42A27DB-BD31-4B8C-83A1-F6EECF244321}">
                <p14:modId xmlns="" xmlns:p14="http://schemas.microsoft.com/office/powerpoint/2010/main" val="4020920152"/>
              </p:ext>
            </p:extLst>
          </p:nvPr>
        </p:nvGraphicFramePr>
        <p:xfrm>
          <a:off x="4267200" y="2070100"/>
          <a:ext cx="3657600" cy="3586163"/>
        </p:xfrm>
        <a:graphic>
          <a:graphicData uri="http://schemas.openxmlformats.org/presentationml/2006/ole">
            <p:oleObj spid="_x0000_s81941" name="Worksheet" r:id="rId4" imgW="3905250" imgH="3829050" progId="Excel.Sheet.8">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a:t>Moving to Second Normal Form</a:t>
            </a:r>
          </a:p>
        </p:txBody>
      </p:sp>
      <p:sp>
        <p:nvSpPr>
          <p:cNvPr id="90115" name="Rectangle 3"/>
          <p:cNvSpPr>
            <a:spLocks noGrp="1" noChangeArrowheads="1"/>
          </p:cNvSpPr>
          <p:nvPr>
            <p:ph idx="1"/>
          </p:nvPr>
        </p:nvSpPr>
        <p:spPr/>
        <p:txBody>
          <a:bodyPr/>
          <a:lstStyle/>
          <a:p>
            <a:r>
              <a:rPr lang="en-US"/>
              <a:t>A database in 2NF must also be in 1NF:</a:t>
            </a:r>
          </a:p>
          <a:p>
            <a:pPr lvl="1"/>
            <a:r>
              <a:rPr lang="en-US"/>
              <a:t>Data must be atomic</a:t>
            </a:r>
          </a:p>
          <a:p>
            <a:pPr lvl="1"/>
            <a:r>
              <a:rPr lang="en-US"/>
              <a:t>Every row (or tuple) must have a unique primary key</a:t>
            </a:r>
          </a:p>
          <a:p>
            <a:r>
              <a:rPr lang="en-US"/>
              <a:t>Plus:</a:t>
            </a:r>
          </a:p>
          <a:p>
            <a:pPr lvl="1"/>
            <a:r>
              <a:rPr lang="en-US"/>
              <a:t>Subsets of data that apply to multiple rows (</a:t>
            </a:r>
            <a:r>
              <a:rPr lang="en-US" b="1"/>
              <a:t>repeating data</a:t>
            </a:r>
            <a:r>
              <a:rPr lang="en-US"/>
              <a:t>) are moved to separate tables</a:t>
            </a:r>
          </a:p>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02" name="Rectangle 10"/>
          <p:cNvSpPr>
            <a:spLocks noGrp="1" noChangeArrowheads="1"/>
          </p:cNvSpPr>
          <p:nvPr>
            <p:ph type="title"/>
          </p:nvPr>
        </p:nvSpPr>
        <p:spPr/>
        <p:txBody>
          <a:bodyPr/>
          <a:lstStyle/>
          <a:p>
            <a:endParaRPr lang="en-US"/>
          </a:p>
        </p:txBody>
      </p:sp>
      <p:graphicFrame>
        <p:nvGraphicFramePr>
          <p:cNvPr id="85001" name="Object 9"/>
          <p:cNvGraphicFramePr>
            <a:graphicFrameLocks noGrp="1" noChangeAspect="1"/>
          </p:cNvGraphicFramePr>
          <p:nvPr>
            <p:ph idx="1"/>
            <p:extLst>
              <p:ext uri="{D42A27DB-BD31-4B8C-83A1-F6EECF244321}">
                <p14:modId xmlns="" xmlns:p14="http://schemas.microsoft.com/office/powerpoint/2010/main" val="2413168684"/>
              </p:ext>
            </p:extLst>
          </p:nvPr>
        </p:nvGraphicFramePr>
        <p:xfrm>
          <a:off x="457200" y="2505075"/>
          <a:ext cx="7467600" cy="2716213"/>
        </p:xfrm>
        <a:graphic>
          <a:graphicData uri="http://schemas.openxmlformats.org/presentationml/2006/ole">
            <p:oleObj spid="_x0000_s85010" name="Worksheet" r:id="rId4" imgW="8172450" imgH="2971800" progId="Excel.Sheet.8">
              <p:embed/>
            </p:oleObj>
          </a:graphicData>
        </a:graphic>
      </p:graphicFrame>
      <p:sp>
        <p:nvSpPr>
          <p:cNvPr id="85004" name="Text Box 12"/>
          <p:cNvSpPr txBox="1">
            <a:spLocks noChangeArrowheads="1"/>
          </p:cNvSpPr>
          <p:nvPr/>
        </p:nvSpPr>
        <p:spPr bwMode="auto">
          <a:xfrm>
            <a:off x="914400" y="5257800"/>
            <a:ext cx="72390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t>This data is in 1NF: all fields are atomic and the CustID serves as the primary key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endParaRPr lang="en-US"/>
          </a:p>
        </p:txBody>
      </p:sp>
      <p:sp>
        <p:nvSpPr>
          <p:cNvPr id="91139" name="Rectangle 3"/>
          <p:cNvSpPr>
            <a:spLocks noGrp="1" noChangeArrowheads="1"/>
          </p:cNvSpPr>
          <p:nvPr>
            <p:ph type="body" sz="half" idx="1"/>
          </p:nvPr>
        </p:nvSpPr>
        <p:spPr>
          <a:xfrm>
            <a:off x="838200" y="1600200"/>
            <a:ext cx="3657600" cy="4530725"/>
          </a:xfrm>
        </p:spPr>
        <p:txBody>
          <a:bodyPr/>
          <a:lstStyle/>
          <a:p>
            <a:pPr>
              <a:lnSpc>
                <a:spcPct val="90000"/>
              </a:lnSpc>
            </a:pPr>
            <a:r>
              <a:rPr lang="en-US" sz="2800" dirty="0"/>
              <a:t>But let’s pay attention to the City, State, and Zip fields:</a:t>
            </a:r>
          </a:p>
          <a:p>
            <a:pPr lvl="1">
              <a:lnSpc>
                <a:spcPct val="90000"/>
              </a:lnSpc>
            </a:pPr>
            <a:r>
              <a:rPr lang="en-US" sz="2400" dirty="0"/>
              <a:t>There are 2 rows of </a:t>
            </a:r>
            <a:r>
              <a:rPr lang="en-US" sz="2400" b="1" dirty="0"/>
              <a:t>repeating data</a:t>
            </a:r>
            <a:r>
              <a:rPr lang="en-US" sz="2400" dirty="0"/>
              <a:t>: one for Chicago, and one for St. Paul.</a:t>
            </a:r>
          </a:p>
          <a:p>
            <a:pPr lvl="1">
              <a:lnSpc>
                <a:spcPct val="90000"/>
              </a:lnSpc>
            </a:pPr>
            <a:r>
              <a:rPr lang="en-US" sz="2400" dirty="0"/>
              <a:t>Both have the same city, state and zip code</a:t>
            </a:r>
          </a:p>
        </p:txBody>
      </p:sp>
      <p:graphicFrame>
        <p:nvGraphicFramePr>
          <p:cNvPr id="91146" name="Object 10"/>
          <p:cNvGraphicFramePr>
            <a:graphicFrameLocks noGrp="1" noChangeAspect="1"/>
          </p:cNvGraphicFramePr>
          <p:nvPr>
            <p:ph sz="half" idx="2"/>
            <p:extLst>
              <p:ext uri="{D42A27DB-BD31-4B8C-83A1-F6EECF244321}">
                <p14:modId xmlns="" xmlns:p14="http://schemas.microsoft.com/office/powerpoint/2010/main" val="970565734"/>
              </p:ext>
            </p:extLst>
          </p:nvPr>
        </p:nvGraphicFramePr>
        <p:xfrm>
          <a:off x="4572000" y="1908175"/>
          <a:ext cx="3733800" cy="3733800"/>
        </p:xfrm>
        <a:graphic>
          <a:graphicData uri="http://schemas.openxmlformats.org/presentationml/2006/ole">
            <p:oleObj spid="_x0000_s91152" name="Worksheet" r:id="rId3" imgW="2971800" imgH="2971800" progId="Excel.Sheet.8">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endParaRPr lang="en-US"/>
          </a:p>
        </p:txBody>
      </p:sp>
      <p:sp>
        <p:nvSpPr>
          <p:cNvPr id="96259" name="Rectangle 3"/>
          <p:cNvSpPr>
            <a:spLocks noGrp="1" noChangeArrowheads="1"/>
          </p:cNvSpPr>
          <p:nvPr>
            <p:ph idx="1"/>
          </p:nvPr>
        </p:nvSpPr>
        <p:spPr/>
        <p:txBody>
          <a:bodyPr>
            <a:normAutofit/>
          </a:bodyPr>
          <a:lstStyle/>
          <a:p>
            <a:r>
              <a:rPr lang="en-US" sz="2800"/>
              <a:t>The CustID determines all the data in the row, but U.S. </a:t>
            </a:r>
            <a:r>
              <a:rPr lang="en-US" sz="2800" b="1"/>
              <a:t>Zip </a:t>
            </a:r>
            <a:r>
              <a:rPr lang="en-US" sz="2800"/>
              <a:t>codes determines the </a:t>
            </a:r>
            <a:r>
              <a:rPr lang="en-US" sz="2800" b="1"/>
              <a:t>City</a:t>
            </a:r>
            <a:r>
              <a:rPr lang="en-US" sz="2800"/>
              <a:t> and </a:t>
            </a:r>
            <a:r>
              <a:rPr lang="en-US" sz="2800" b="1"/>
              <a:t>State</a:t>
            </a:r>
            <a:r>
              <a:rPr lang="en-US" sz="2800"/>
              <a:t>. (eg. A given Zip code can only belong to one city and state so storing Zip codes with a City and State is redundant)</a:t>
            </a:r>
          </a:p>
          <a:p>
            <a:r>
              <a:rPr lang="en-US" sz="2800"/>
              <a:t>This means that </a:t>
            </a:r>
            <a:r>
              <a:rPr lang="en-US" sz="2800" b="1"/>
              <a:t>City</a:t>
            </a:r>
            <a:r>
              <a:rPr lang="en-US" sz="2800"/>
              <a:t> and </a:t>
            </a:r>
            <a:r>
              <a:rPr lang="en-US" sz="2800" b="1"/>
              <a:t>State</a:t>
            </a:r>
            <a:r>
              <a:rPr lang="en-US" sz="2800"/>
              <a:t> are </a:t>
            </a:r>
            <a:r>
              <a:rPr lang="en-US" sz="2800" b="1" i="1"/>
              <a:t>Functionally Dependent</a:t>
            </a:r>
            <a:r>
              <a:rPr lang="en-US" sz="2800"/>
              <a:t> on the value in </a:t>
            </a:r>
            <a:r>
              <a:rPr lang="en-US" sz="2800" b="1"/>
              <a:t>Zip</a:t>
            </a:r>
            <a:r>
              <a:rPr lang="en-US" sz="2800"/>
              <a:t> code and not only the primary key.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What is Normalization</a:t>
            </a:r>
          </a:p>
        </p:txBody>
      </p:sp>
      <p:sp>
        <p:nvSpPr>
          <p:cNvPr id="56323" name="Rectangle 3"/>
          <p:cNvSpPr>
            <a:spLocks noGrp="1" noChangeArrowheads="1"/>
          </p:cNvSpPr>
          <p:nvPr>
            <p:ph idx="1"/>
          </p:nvPr>
        </p:nvSpPr>
        <p:spPr/>
        <p:txBody>
          <a:bodyPr/>
          <a:lstStyle/>
          <a:p>
            <a:r>
              <a:rPr lang="en-US"/>
              <a:t>Normalization allows us to organize data so that it:</a:t>
            </a:r>
          </a:p>
          <a:p>
            <a:pPr lvl="1"/>
            <a:r>
              <a:rPr lang="en-US"/>
              <a:t>Allows faster access (dependencies make sense)</a:t>
            </a:r>
          </a:p>
          <a:p>
            <a:pPr lvl="1"/>
            <a:r>
              <a:rPr lang="en-US"/>
              <a:t>Reduced space (less redundancy)</a:t>
            </a:r>
          </a:p>
          <a:p>
            <a:pPr lvl="1"/>
            <a:endParaRPr lang="en-US"/>
          </a:p>
          <a:p>
            <a:pPr lvl="1"/>
            <a:endParaRPr lang="en-US"/>
          </a:p>
          <a:p>
            <a:pPr lvl="1"/>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endParaRPr lang="en-US"/>
          </a:p>
        </p:txBody>
      </p:sp>
      <p:sp>
        <p:nvSpPr>
          <p:cNvPr id="97283" name="Rectangle 3"/>
          <p:cNvSpPr>
            <a:spLocks noGrp="1" noChangeArrowheads="1"/>
          </p:cNvSpPr>
          <p:nvPr>
            <p:ph idx="1"/>
          </p:nvPr>
        </p:nvSpPr>
        <p:spPr/>
        <p:txBody>
          <a:bodyPr/>
          <a:lstStyle/>
          <a:p>
            <a:r>
              <a:rPr lang="en-US"/>
              <a:t>To be in 2NF, this repeating data must be in its own table.</a:t>
            </a:r>
          </a:p>
          <a:p>
            <a:r>
              <a:rPr lang="en-US"/>
              <a:t>So:</a:t>
            </a:r>
          </a:p>
          <a:p>
            <a:pPr lvl="1"/>
            <a:r>
              <a:rPr lang="en-US"/>
              <a:t>Let’s create a Zip code table that maps Zip codes to their City and State.</a:t>
            </a:r>
          </a:p>
          <a:p>
            <a:pPr lvl="1"/>
            <a:r>
              <a:rPr lang="en-US"/>
              <a:t>Note that Canadian Postal Codes are different: the same city and state can have many different postal codes.</a:t>
            </a:r>
          </a:p>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Grp="1" noChangeArrowheads="1"/>
          </p:cNvSpPr>
          <p:nvPr>
            <p:ph type="title"/>
          </p:nvPr>
        </p:nvSpPr>
        <p:spPr>
          <a:xfrm>
            <a:off x="1066800" y="381000"/>
            <a:ext cx="6965245" cy="1202485"/>
          </a:xfrm>
        </p:spPr>
        <p:txBody>
          <a:bodyPr/>
          <a:lstStyle/>
          <a:p>
            <a:r>
              <a:rPr lang="en-US" dirty="0"/>
              <a:t>Our Data in 2NF</a:t>
            </a:r>
          </a:p>
        </p:txBody>
      </p:sp>
      <p:graphicFrame>
        <p:nvGraphicFramePr>
          <p:cNvPr id="98311" name="Object 7"/>
          <p:cNvGraphicFramePr>
            <a:graphicFrameLocks noGrp="1" noChangeAspect="1"/>
          </p:cNvGraphicFramePr>
          <p:nvPr>
            <p:ph sz="half" idx="1"/>
            <p:extLst>
              <p:ext uri="{D42A27DB-BD31-4B8C-83A1-F6EECF244321}">
                <p14:modId xmlns="" xmlns:p14="http://schemas.microsoft.com/office/powerpoint/2010/main" val="206647291"/>
              </p:ext>
            </p:extLst>
          </p:nvPr>
        </p:nvGraphicFramePr>
        <p:xfrm>
          <a:off x="2857488" y="1928802"/>
          <a:ext cx="3654425" cy="1633537"/>
        </p:xfrm>
        <a:graphic>
          <a:graphicData uri="http://schemas.openxmlformats.org/presentationml/2006/ole">
            <p:oleObj spid="_x0000_s98329" name="Worksheet" r:id="rId3" imgW="6648602" imgH="2971800" progId="Excel.Sheet.8">
              <p:embed/>
            </p:oleObj>
          </a:graphicData>
        </a:graphic>
      </p:graphicFrame>
      <p:graphicFrame>
        <p:nvGraphicFramePr>
          <p:cNvPr id="98314" name="Object 10"/>
          <p:cNvGraphicFramePr>
            <a:graphicFrameLocks noGrp="1" noChangeAspect="1"/>
          </p:cNvGraphicFramePr>
          <p:nvPr>
            <p:ph sz="half" idx="2"/>
            <p:extLst>
              <p:ext uri="{D42A27DB-BD31-4B8C-83A1-F6EECF244321}">
                <p14:modId xmlns="" xmlns:p14="http://schemas.microsoft.com/office/powerpoint/2010/main" val="1613034999"/>
              </p:ext>
            </p:extLst>
          </p:nvPr>
        </p:nvGraphicFramePr>
        <p:xfrm>
          <a:off x="1357290" y="4071942"/>
          <a:ext cx="2692400" cy="2058988"/>
        </p:xfrm>
        <a:graphic>
          <a:graphicData uri="http://schemas.openxmlformats.org/presentationml/2006/ole">
            <p:oleObj spid="_x0000_s98330" name="Worksheet" r:id="rId4" imgW="3114675" imgH="2381250" progId="Excel.Sheet.8">
              <p:embed/>
            </p:oleObj>
          </a:graphicData>
        </a:graphic>
      </p:graphicFrame>
      <p:sp>
        <p:nvSpPr>
          <p:cNvPr id="98316" name="Text Box 12"/>
          <p:cNvSpPr txBox="1">
            <a:spLocks noChangeArrowheads="1"/>
          </p:cNvSpPr>
          <p:nvPr/>
        </p:nvSpPr>
        <p:spPr bwMode="auto">
          <a:xfrm>
            <a:off x="4114800" y="4343400"/>
            <a:ext cx="4114800" cy="17081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Char char="•"/>
            </a:pPr>
            <a:r>
              <a:rPr lang="en-US" sz="1400" dirty="0"/>
              <a:t>We see that we can actually save 2 rows in the Zip Code table by removing these redundancies: 9 customer records only need 7 Zip code records.</a:t>
            </a:r>
          </a:p>
          <a:p>
            <a:pPr>
              <a:spcBef>
                <a:spcPct val="50000"/>
              </a:spcBef>
              <a:buFontTx/>
              <a:buChar char="•"/>
            </a:pPr>
            <a:r>
              <a:rPr lang="en-US" sz="1400" dirty="0"/>
              <a:t>Zip code becomes a foreign key in the customer table linked to the primary key in the Zip code table</a:t>
            </a:r>
          </a:p>
        </p:txBody>
      </p:sp>
      <p:sp>
        <p:nvSpPr>
          <p:cNvPr id="98317" name="Text Box 13"/>
          <p:cNvSpPr txBox="1">
            <a:spLocks noChangeArrowheads="1"/>
          </p:cNvSpPr>
          <p:nvPr/>
        </p:nvSpPr>
        <p:spPr bwMode="auto">
          <a:xfrm rot="16200000">
            <a:off x="-273842" y="2559844"/>
            <a:ext cx="2743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Customer Table</a:t>
            </a:r>
          </a:p>
        </p:txBody>
      </p:sp>
      <p:sp>
        <p:nvSpPr>
          <p:cNvPr id="98318" name="Text Box 14"/>
          <p:cNvSpPr txBox="1">
            <a:spLocks noChangeArrowheads="1"/>
          </p:cNvSpPr>
          <p:nvPr/>
        </p:nvSpPr>
        <p:spPr bwMode="auto">
          <a:xfrm rot="16200000">
            <a:off x="-187421" y="5014124"/>
            <a:ext cx="2286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Zip Code Table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Advantages of 2NF</a:t>
            </a:r>
          </a:p>
        </p:txBody>
      </p:sp>
      <p:sp>
        <p:nvSpPr>
          <p:cNvPr id="102403" name="Rectangle 3"/>
          <p:cNvSpPr>
            <a:spLocks noGrp="1" noChangeArrowheads="1"/>
          </p:cNvSpPr>
          <p:nvPr>
            <p:ph idx="1"/>
          </p:nvPr>
        </p:nvSpPr>
        <p:spPr/>
        <p:txBody>
          <a:bodyPr/>
          <a:lstStyle/>
          <a:p>
            <a:pPr>
              <a:lnSpc>
                <a:spcPct val="90000"/>
              </a:lnSpc>
            </a:pPr>
            <a:r>
              <a:rPr lang="en-US"/>
              <a:t>Saves space in the database by reducing redundancies</a:t>
            </a:r>
          </a:p>
          <a:p>
            <a:pPr>
              <a:lnSpc>
                <a:spcPct val="90000"/>
              </a:lnSpc>
            </a:pPr>
            <a:r>
              <a:rPr lang="en-US"/>
              <a:t>If a customer calls, you can just ask them for their Zip code and you’ll know their city and state! (No more spelling mistakes)</a:t>
            </a:r>
          </a:p>
          <a:p>
            <a:pPr>
              <a:lnSpc>
                <a:spcPct val="90000"/>
              </a:lnSpc>
            </a:pPr>
            <a:r>
              <a:rPr lang="en-US"/>
              <a:t>If a City name changes, we only need to make one change to the database.</a:t>
            </a:r>
          </a:p>
          <a:p>
            <a:pPr>
              <a:lnSpc>
                <a:spcPct val="90000"/>
              </a:lnSpc>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Summary So Far…</a:t>
            </a:r>
          </a:p>
        </p:txBody>
      </p:sp>
      <p:sp>
        <p:nvSpPr>
          <p:cNvPr id="103427" name="Rectangle 3"/>
          <p:cNvSpPr>
            <a:spLocks noGrp="1" noChangeArrowheads="1"/>
          </p:cNvSpPr>
          <p:nvPr>
            <p:ph idx="1"/>
          </p:nvPr>
        </p:nvSpPr>
        <p:spPr/>
        <p:txBody>
          <a:bodyPr/>
          <a:lstStyle/>
          <a:p>
            <a:pPr>
              <a:lnSpc>
                <a:spcPct val="90000"/>
              </a:lnSpc>
            </a:pPr>
            <a:r>
              <a:rPr lang="en-US"/>
              <a:t>1NF:</a:t>
            </a:r>
          </a:p>
          <a:p>
            <a:pPr lvl="1">
              <a:lnSpc>
                <a:spcPct val="90000"/>
              </a:lnSpc>
            </a:pPr>
            <a:r>
              <a:rPr lang="en-US"/>
              <a:t>All data is atomic</a:t>
            </a:r>
          </a:p>
          <a:p>
            <a:pPr lvl="1">
              <a:lnSpc>
                <a:spcPct val="90000"/>
              </a:lnSpc>
            </a:pPr>
            <a:r>
              <a:rPr lang="en-US"/>
              <a:t>All rows have a unique primary key</a:t>
            </a:r>
          </a:p>
          <a:p>
            <a:pPr>
              <a:lnSpc>
                <a:spcPct val="90000"/>
              </a:lnSpc>
            </a:pPr>
            <a:r>
              <a:rPr lang="en-US"/>
              <a:t>2NF:</a:t>
            </a:r>
          </a:p>
          <a:p>
            <a:pPr lvl="1">
              <a:lnSpc>
                <a:spcPct val="90000"/>
              </a:lnSpc>
            </a:pPr>
            <a:r>
              <a:rPr lang="en-US"/>
              <a:t>Data is in 1NF</a:t>
            </a:r>
          </a:p>
          <a:p>
            <a:pPr lvl="1">
              <a:lnSpc>
                <a:spcPct val="90000"/>
              </a:lnSpc>
            </a:pPr>
            <a:r>
              <a:rPr lang="en-US"/>
              <a:t>Subsets of data in multiple columns are moved to a new table</a:t>
            </a:r>
          </a:p>
          <a:p>
            <a:pPr lvl="1">
              <a:lnSpc>
                <a:spcPct val="90000"/>
              </a:lnSpc>
            </a:pPr>
            <a:r>
              <a:rPr lang="en-US"/>
              <a:t>These new tables are related using foreign keys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Moving to 3NF</a:t>
            </a:r>
          </a:p>
        </p:txBody>
      </p:sp>
      <p:sp>
        <p:nvSpPr>
          <p:cNvPr id="104451" name="Rectangle 3"/>
          <p:cNvSpPr>
            <a:spLocks noGrp="1" noChangeArrowheads="1"/>
          </p:cNvSpPr>
          <p:nvPr>
            <p:ph idx="1"/>
          </p:nvPr>
        </p:nvSpPr>
        <p:spPr/>
        <p:txBody>
          <a:bodyPr/>
          <a:lstStyle/>
          <a:p>
            <a:r>
              <a:rPr lang="en-US"/>
              <a:t>To be in 3NF, a database must be:</a:t>
            </a:r>
          </a:p>
          <a:p>
            <a:pPr lvl="1"/>
            <a:r>
              <a:rPr lang="en-US"/>
              <a:t>In 2NF</a:t>
            </a:r>
          </a:p>
          <a:p>
            <a:pPr lvl="1"/>
            <a:r>
              <a:rPr lang="en-US"/>
              <a:t>All columns must be fully functionally dependent on the primary key (There are no transitive dependencies)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476" name="Object 4"/>
          <p:cNvGraphicFramePr>
            <a:graphicFrameLocks noGrp="1" noChangeAspect="1"/>
          </p:cNvGraphicFramePr>
          <p:nvPr>
            <p:ph idx="1"/>
          </p:nvPr>
        </p:nvGraphicFramePr>
        <p:xfrm>
          <a:off x="1219200" y="152400"/>
          <a:ext cx="6811963" cy="3000375"/>
        </p:xfrm>
        <a:graphic>
          <a:graphicData uri="http://schemas.openxmlformats.org/presentationml/2006/ole">
            <p:oleObj spid="_x0000_s105489" name="Worksheet" r:id="rId3" imgW="6962775" imgH="3067050" progId="Excel.Sheet.8">
              <p:embed/>
            </p:oleObj>
          </a:graphicData>
        </a:graphic>
      </p:graphicFrame>
      <p:sp>
        <p:nvSpPr>
          <p:cNvPr id="105483" name="Rectangle 11"/>
          <p:cNvSpPr>
            <a:spLocks noGrp="1" noChangeArrowheads="1"/>
          </p:cNvSpPr>
          <p:nvPr>
            <p:ph type="body" idx="4294967295"/>
          </p:nvPr>
        </p:nvSpPr>
        <p:spPr>
          <a:xfrm>
            <a:off x="0" y="3276600"/>
            <a:ext cx="8229600" cy="2854325"/>
          </a:xfrm>
        </p:spPr>
        <p:txBody>
          <a:bodyPr/>
          <a:lstStyle/>
          <a:p>
            <a:r>
              <a:rPr lang="en-US" sz="2800"/>
              <a:t>In this table:</a:t>
            </a:r>
          </a:p>
          <a:p>
            <a:pPr lvl="1"/>
            <a:r>
              <a:rPr lang="en-US" sz="2400"/>
              <a:t>CustomerID and ProdID depend on the OrderID and no other column (good)</a:t>
            </a:r>
          </a:p>
          <a:p>
            <a:pPr lvl="1"/>
            <a:r>
              <a:rPr lang="en-US" sz="2400"/>
              <a:t>Stated another way, “If you know the OrderID, you know the CustID and the ProdID”</a:t>
            </a:r>
          </a:p>
          <a:p>
            <a:r>
              <a:rPr lang="en-US" sz="2800"/>
              <a:t>So: OrderID </a:t>
            </a:r>
            <a:r>
              <a:rPr lang="en-US" sz="2800">
                <a:sym typeface="Wingdings" pitchFamily="2" charset="2"/>
              </a:rPr>
              <a:t> CustID, ProdID</a:t>
            </a:r>
            <a:endParaRPr lang="en-US" sz="2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571" name="Object 3"/>
          <p:cNvGraphicFramePr>
            <a:graphicFrameLocks noGrp="1" noChangeAspect="1"/>
          </p:cNvGraphicFramePr>
          <p:nvPr>
            <p:ph idx="1"/>
          </p:nvPr>
        </p:nvGraphicFramePr>
        <p:xfrm>
          <a:off x="1219200" y="152400"/>
          <a:ext cx="6811963" cy="3000375"/>
        </p:xfrm>
        <a:graphic>
          <a:graphicData uri="http://schemas.openxmlformats.org/presentationml/2006/ole">
            <p:oleObj spid="_x0000_s109577" name="Worksheet" r:id="rId3" imgW="6962775" imgH="3067050" progId="Excel.Sheet.8">
              <p:embed/>
            </p:oleObj>
          </a:graphicData>
        </a:graphic>
      </p:graphicFrame>
      <p:sp>
        <p:nvSpPr>
          <p:cNvPr id="109570" name="Rectangle 2"/>
          <p:cNvSpPr>
            <a:spLocks noGrp="1" noChangeArrowheads="1"/>
          </p:cNvSpPr>
          <p:nvPr>
            <p:ph type="body" idx="4294967295"/>
          </p:nvPr>
        </p:nvSpPr>
        <p:spPr>
          <a:xfrm>
            <a:off x="0" y="3276600"/>
            <a:ext cx="8229600" cy="3352800"/>
          </a:xfrm>
        </p:spPr>
        <p:txBody>
          <a:bodyPr/>
          <a:lstStyle/>
          <a:p>
            <a:pPr>
              <a:lnSpc>
                <a:spcPct val="90000"/>
              </a:lnSpc>
            </a:pPr>
            <a:r>
              <a:rPr lang="en-US"/>
              <a:t>But there are some fields that are not dependent on OrderID:</a:t>
            </a:r>
          </a:p>
          <a:p>
            <a:pPr lvl="1">
              <a:lnSpc>
                <a:spcPct val="90000"/>
              </a:lnSpc>
            </a:pPr>
            <a:r>
              <a:rPr lang="en-US"/>
              <a:t>Total is the simple product of Price*Quantity. As such, has a transitive dependency to Price and Quantity.</a:t>
            </a:r>
          </a:p>
          <a:p>
            <a:pPr lvl="1">
              <a:lnSpc>
                <a:spcPct val="90000"/>
              </a:lnSpc>
            </a:pPr>
            <a:r>
              <a:rPr lang="en-US"/>
              <a:t>Because it is a calculated value, doesn’t need to be included at all.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595" name="Object 3"/>
          <p:cNvGraphicFramePr>
            <a:graphicFrameLocks noGrp="1" noChangeAspect="1"/>
          </p:cNvGraphicFramePr>
          <p:nvPr>
            <p:ph idx="1"/>
          </p:nvPr>
        </p:nvGraphicFramePr>
        <p:xfrm>
          <a:off x="1219200" y="152400"/>
          <a:ext cx="6811963" cy="3000375"/>
        </p:xfrm>
        <a:graphic>
          <a:graphicData uri="http://schemas.openxmlformats.org/presentationml/2006/ole">
            <p:oleObj spid="_x0000_s110601" name="Worksheet" r:id="rId3" imgW="6962775" imgH="3067050" progId="Excel.Sheet.8">
              <p:embed/>
            </p:oleObj>
          </a:graphicData>
        </a:graphic>
      </p:graphicFrame>
      <p:sp>
        <p:nvSpPr>
          <p:cNvPr id="110594" name="Rectangle 2"/>
          <p:cNvSpPr>
            <a:spLocks noGrp="1" noChangeArrowheads="1"/>
          </p:cNvSpPr>
          <p:nvPr>
            <p:ph type="body" idx="4294967295"/>
          </p:nvPr>
        </p:nvSpPr>
        <p:spPr>
          <a:xfrm>
            <a:off x="0" y="3276600"/>
            <a:ext cx="8229600" cy="2854325"/>
          </a:xfrm>
        </p:spPr>
        <p:txBody>
          <a:bodyPr/>
          <a:lstStyle/>
          <a:p>
            <a:pPr>
              <a:lnSpc>
                <a:spcPct val="90000"/>
              </a:lnSpc>
            </a:pPr>
            <a:r>
              <a:rPr lang="en-US"/>
              <a:t>Also, we can see that Price isn’t really dependent on ProdID, or OrderID. Customer 1001 bought AB-111 for $50 (in order 1) and for $75 (in order 7), while 1002 spent $60 for each item in order 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619" name="Object 3"/>
          <p:cNvGraphicFramePr>
            <a:graphicFrameLocks noGrp="1" noChangeAspect="1"/>
          </p:cNvGraphicFramePr>
          <p:nvPr>
            <p:ph idx="1"/>
          </p:nvPr>
        </p:nvGraphicFramePr>
        <p:xfrm>
          <a:off x="1219200" y="152400"/>
          <a:ext cx="6811963" cy="3000375"/>
        </p:xfrm>
        <a:graphic>
          <a:graphicData uri="http://schemas.openxmlformats.org/presentationml/2006/ole">
            <p:oleObj spid="_x0000_s111625" name="Worksheet" r:id="rId3" imgW="6962775" imgH="3067050" progId="Excel.Sheet.8">
              <p:embed/>
            </p:oleObj>
          </a:graphicData>
        </a:graphic>
      </p:graphicFrame>
      <p:sp>
        <p:nvSpPr>
          <p:cNvPr id="111618" name="Rectangle 2"/>
          <p:cNvSpPr>
            <a:spLocks noGrp="1" noChangeArrowheads="1"/>
          </p:cNvSpPr>
          <p:nvPr>
            <p:ph type="body" idx="4294967295"/>
          </p:nvPr>
        </p:nvSpPr>
        <p:spPr>
          <a:xfrm>
            <a:off x="0" y="3276600"/>
            <a:ext cx="8229600" cy="2854325"/>
          </a:xfrm>
        </p:spPr>
        <p:txBody>
          <a:bodyPr/>
          <a:lstStyle/>
          <a:p>
            <a:pPr>
              <a:lnSpc>
                <a:spcPct val="90000"/>
              </a:lnSpc>
            </a:pPr>
            <a:r>
              <a:rPr lang="en-US"/>
              <a:t>Maybe price is dependent on the ProdID and Quantity: The more you buy of a given product the cheaper that product becomes!</a:t>
            </a:r>
          </a:p>
          <a:p>
            <a:pPr>
              <a:lnSpc>
                <a:spcPct val="90000"/>
              </a:lnSpc>
            </a:pPr>
            <a:r>
              <a:rPr lang="en-US"/>
              <a:t>So we ask the business manager and she tells us that this is the case.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43" name="Object 3"/>
          <p:cNvGraphicFramePr>
            <a:graphicFrameLocks noGrp="1" noChangeAspect="1"/>
          </p:cNvGraphicFramePr>
          <p:nvPr>
            <p:ph idx="1"/>
          </p:nvPr>
        </p:nvGraphicFramePr>
        <p:xfrm>
          <a:off x="1219200" y="152400"/>
          <a:ext cx="6811963" cy="3000375"/>
        </p:xfrm>
        <a:graphic>
          <a:graphicData uri="http://schemas.openxmlformats.org/presentationml/2006/ole">
            <p:oleObj spid="_x0000_s112649" name="Worksheet" r:id="rId3" imgW="6962775" imgH="3067050" progId="Excel.Sheet.8">
              <p:embed/>
            </p:oleObj>
          </a:graphicData>
        </a:graphic>
      </p:graphicFrame>
      <p:sp>
        <p:nvSpPr>
          <p:cNvPr id="112642" name="Rectangle 2"/>
          <p:cNvSpPr>
            <a:spLocks noGrp="1" noChangeArrowheads="1"/>
          </p:cNvSpPr>
          <p:nvPr>
            <p:ph type="body" idx="4294967295"/>
          </p:nvPr>
        </p:nvSpPr>
        <p:spPr>
          <a:xfrm>
            <a:off x="0" y="3276600"/>
            <a:ext cx="8229600" cy="2854325"/>
          </a:xfrm>
        </p:spPr>
        <p:txBody>
          <a:bodyPr/>
          <a:lstStyle/>
          <a:p>
            <a:r>
              <a:rPr lang="en-US" sz="2800"/>
              <a:t>We say that Price has a </a:t>
            </a:r>
            <a:r>
              <a:rPr lang="en-US" sz="2800" b="1"/>
              <a:t>transitive dependency</a:t>
            </a:r>
            <a:r>
              <a:rPr lang="en-US" sz="2800"/>
              <a:t> on ProdID and Quantity.</a:t>
            </a:r>
          </a:p>
          <a:p>
            <a:pPr lvl="1"/>
            <a:r>
              <a:rPr lang="en-US" sz="2400"/>
              <a:t>This means that Price isn’t just determined by the OrderID. It is also determined by the size (or quantity) of the order (and of course what is ordered).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Normal Forms</a:t>
            </a:r>
          </a:p>
        </p:txBody>
      </p:sp>
      <p:sp>
        <p:nvSpPr>
          <p:cNvPr id="57347" name="Rectangle 3"/>
          <p:cNvSpPr>
            <a:spLocks noGrp="1" noChangeArrowheads="1"/>
          </p:cNvSpPr>
          <p:nvPr>
            <p:ph idx="1"/>
          </p:nvPr>
        </p:nvSpPr>
        <p:spPr/>
        <p:txBody>
          <a:bodyPr/>
          <a:lstStyle/>
          <a:p>
            <a:r>
              <a:rPr lang="en-US"/>
              <a:t>Normalization is done through changing or transforming data into various Normal Forms. </a:t>
            </a:r>
          </a:p>
          <a:p>
            <a:r>
              <a:rPr lang="en-US"/>
              <a:t>There are 5 Normal Forms but we almost never use 4NF or 5NF.</a:t>
            </a:r>
          </a:p>
          <a:p>
            <a:r>
              <a:rPr lang="en-US"/>
              <a:t>We will only be concerned with 1NF, 2NF, and 3NF.</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694" name="Object 6"/>
          <p:cNvGraphicFramePr>
            <a:graphicFrameLocks noGrp="1" noChangeAspect="1"/>
          </p:cNvGraphicFramePr>
          <p:nvPr>
            <p:ph type="title"/>
          </p:nvPr>
        </p:nvGraphicFramePr>
        <p:xfrm>
          <a:off x="2757488" y="274638"/>
          <a:ext cx="2867025" cy="1143000"/>
        </p:xfrm>
        <a:graphic>
          <a:graphicData uri="http://schemas.openxmlformats.org/presentationml/2006/ole">
            <p:oleObj spid="_x0000_s114699" name="VISIO" r:id="rId3" imgW="8260080" imgH="3299460" progId="">
              <p:embed/>
            </p:oleObj>
          </a:graphicData>
        </a:graphic>
      </p:graphicFrame>
      <p:sp>
        <p:nvSpPr>
          <p:cNvPr id="114691" name="Rectangle 3"/>
          <p:cNvSpPr>
            <a:spLocks noGrp="1" noChangeArrowheads="1"/>
          </p:cNvSpPr>
          <p:nvPr>
            <p:ph idx="1"/>
          </p:nvPr>
        </p:nvSpPr>
        <p:spPr>
          <a:xfrm>
            <a:off x="457200" y="2971800"/>
            <a:ext cx="8229600" cy="3159125"/>
          </a:xfrm>
        </p:spPr>
        <p:txBody>
          <a:bodyPr/>
          <a:lstStyle/>
          <a:p>
            <a:r>
              <a:rPr lang="en-US"/>
              <a:t>Let’s diagram the dependencies.</a:t>
            </a:r>
          </a:p>
          <a:p>
            <a:r>
              <a:rPr lang="en-US"/>
              <a:t>We can see that all fields are dependent on OrderID, the Primary Key (white lines)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716" name="Object 4"/>
          <p:cNvGraphicFramePr>
            <a:graphicFrameLocks noGrp="1" noChangeAspect="1"/>
          </p:cNvGraphicFramePr>
          <p:nvPr>
            <p:ph type="title"/>
          </p:nvPr>
        </p:nvGraphicFramePr>
        <p:xfrm>
          <a:off x="2757488" y="274638"/>
          <a:ext cx="2867025" cy="1143000"/>
        </p:xfrm>
        <a:graphic>
          <a:graphicData uri="http://schemas.openxmlformats.org/presentationml/2006/ole">
            <p:oleObj spid="_x0000_s115721" name="VISIO" r:id="rId3" imgW="8260080" imgH="3299460" progId="">
              <p:embed/>
            </p:oleObj>
          </a:graphicData>
        </a:graphic>
      </p:graphicFrame>
      <p:sp>
        <p:nvSpPr>
          <p:cNvPr id="115714" name="Rectangle 2"/>
          <p:cNvSpPr>
            <a:spLocks noGrp="1" noChangeArrowheads="1"/>
          </p:cNvSpPr>
          <p:nvPr>
            <p:ph idx="1"/>
          </p:nvPr>
        </p:nvSpPr>
        <p:spPr>
          <a:xfrm>
            <a:off x="457200" y="2971800"/>
            <a:ext cx="8229600" cy="3159125"/>
          </a:xfrm>
        </p:spPr>
        <p:txBody>
          <a:bodyPr/>
          <a:lstStyle/>
          <a:p>
            <a:pPr>
              <a:lnSpc>
                <a:spcPct val="90000"/>
              </a:lnSpc>
            </a:pPr>
            <a:r>
              <a:rPr lang="en-US"/>
              <a:t>But Total is also determined by Price and Quantity (yellow lines)</a:t>
            </a:r>
          </a:p>
          <a:p>
            <a:pPr lvl="1">
              <a:lnSpc>
                <a:spcPct val="90000"/>
              </a:lnSpc>
            </a:pPr>
            <a:r>
              <a:rPr lang="en-US"/>
              <a:t>This is a derived field</a:t>
            </a:r>
            <a:br>
              <a:rPr lang="en-US"/>
            </a:br>
            <a:r>
              <a:rPr lang="en-US"/>
              <a:t>(Price x Quantity = Total)</a:t>
            </a:r>
          </a:p>
          <a:p>
            <a:pPr lvl="1">
              <a:lnSpc>
                <a:spcPct val="90000"/>
              </a:lnSpc>
            </a:pPr>
            <a:r>
              <a:rPr lang="en-US"/>
              <a:t>We can save a lot of space by getting rid of it altogether and just calculating total when we need it</a:t>
            </a:r>
          </a:p>
          <a:p>
            <a:pPr lvl="1">
              <a:lnSpc>
                <a:spcPct val="90000"/>
              </a:lnSpc>
            </a:pP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743" name="Object 7"/>
          <p:cNvGraphicFramePr>
            <a:graphicFrameLocks noGrp="1" noChangeAspect="1"/>
          </p:cNvGraphicFramePr>
          <p:nvPr>
            <p:ph type="title"/>
          </p:nvPr>
        </p:nvGraphicFramePr>
        <p:xfrm>
          <a:off x="2908300" y="274638"/>
          <a:ext cx="2565400" cy="1143000"/>
        </p:xfrm>
        <a:graphic>
          <a:graphicData uri="http://schemas.openxmlformats.org/presentationml/2006/ole">
            <p:oleObj spid="_x0000_s116748" name="VISIO" r:id="rId3" imgW="6890004" imgH="3073908" progId="">
              <p:embed/>
            </p:oleObj>
          </a:graphicData>
        </a:graphic>
      </p:graphicFrame>
      <p:sp>
        <p:nvSpPr>
          <p:cNvPr id="116738" name="Rectangle 2"/>
          <p:cNvSpPr>
            <a:spLocks noGrp="1" noChangeArrowheads="1"/>
          </p:cNvSpPr>
          <p:nvPr>
            <p:ph idx="1"/>
          </p:nvPr>
        </p:nvSpPr>
        <p:spPr>
          <a:xfrm>
            <a:off x="457200" y="2971800"/>
            <a:ext cx="8229600" cy="3159125"/>
          </a:xfrm>
        </p:spPr>
        <p:txBody>
          <a:bodyPr/>
          <a:lstStyle/>
          <a:p>
            <a:r>
              <a:rPr lang="en-US"/>
              <a:t>Price is also determined by both ProdID and Quantity rather than the primary key (red lines). This is called a </a:t>
            </a:r>
            <a:r>
              <a:rPr lang="en-US" b="1"/>
              <a:t>transitive dependency</a:t>
            </a:r>
            <a:r>
              <a:rPr lang="en-US"/>
              <a:t>. We must get rid of transitive dependencies to have 3NF.</a:t>
            </a:r>
          </a:p>
          <a:p>
            <a:pPr lvl="1"/>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8792" name="Object 8"/>
          <p:cNvGraphicFramePr>
            <a:graphicFrameLocks noGrp="1" noChangeAspect="1"/>
          </p:cNvGraphicFramePr>
          <p:nvPr>
            <p:ph type="title"/>
          </p:nvPr>
        </p:nvGraphicFramePr>
        <p:xfrm>
          <a:off x="1447800" y="152400"/>
          <a:ext cx="5713413" cy="2544763"/>
        </p:xfrm>
        <a:graphic>
          <a:graphicData uri="http://schemas.openxmlformats.org/presentationml/2006/ole">
            <p:oleObj spid="_x0000_s118797" name="VISIO" r:id="rId3" imgW="6890004" imgH="3073908" progId="">
              <p:embed/>
            </p:oleObj>
          </a:graphicData>
        </a:graphic>
      </p:graphicFrame>
      <p:sp>
        <p:nvSpPr>
          <p:cNvPr id="118786" name="Rectangle 2"/>
          <p:cNvSpPr>
            <a:spLocks noGrp="1" noChangeArrowheads="1"/>
          </p:cNvSpPr>
          <p:nvPr>
            <p:ph idx="1"/>
          </p:nvPr>
        </p:nvSpPr>
        <p:spPr>
          <a:xfrm>
            <a:off x="457200" y="2971800"/>
            <a:ext cx="8229600" cy="3159125"/>
          </a:xfrm>
        </p:spPr>
        <p:txBody>
          <a:bodyPr/>
          <a:lstStyle/>
          <a:p>
            <a:r>
              <a:rPr lang="en-US"/>
              <a:t>We do this by moving the transitive dependency into a second table…</a:t>
            </a:r>
          </a:p>
          <a:p>
            <a:pPr lvl="1"/>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7" name="Rectangle 9"/>
          <p:cNvSpPr>
            <a:spLocks noGrp="1" noChangeArrowheads="1"/>
          </p:cNvSpPr>
          <p:nvPr>
            <p:ph type="title"/>
          </p:nvPr>
        </p:nvSpPr>
        <p:spPr/>
        <p:txBody>
          <a:bodyPr/>
          <a:lstStyle/>
          <a:p>
            <a:endParaRPr lang="en-US"/>
          </a:p>
        </p:txBody>
      </p:sp>
      <p:sp>
        <p:nvSpPr>
          <p:cNvPr id="119813" name="Rectangle 5"/>
          <p:cNvSpPr>
            <a:spLocks noGrp="1" noChangeArrowheads="1"/>
          </p:cNvSpPr>
          <p:nvPr>
            <p:ph type="body" sz="half" idx="1"/>
          </p:nvPr>
        </p:nvSpPr>
        <p:spPr/>
        <p:txBody>
          <a:bodyPr/>
          <a:lstStyle/>
          <a:p>
            <a:r>
              <a:rPr lang="en-US" sz="2800"/>
              <a:t>By splitting out the table, we can quickly adjust our price table to meet our competitor, or if the prices changes from our suppliers.</a:t>
            </a:r>
          </a:p>
        </p:txBody>
      </p:sp>
      <p:graphicFrame>
        <p:nvGraphicFramePr>
          <p:cNvPr id="119819" name="Object 11"/>
          <p:cNvGraphicFramePr>
            <a:graphicFrameLocks noGrp="1" noChangeAspect="1"/>
          </p:cNvGraphicFramePr>
          <p:nvPr>
            <p:ph sz="half" idx="2"/>
          </p:nvPr>
        </p:nvGraphicFramePr>
        <p:xfrm>
          <a:off x="4648200" y="2452688"/>
          <a:ext cx="4037013" cy="2825750"/>
        </p:xfrm>
        <a:graphic>
          <a:graphicData uri="http://schemas.openxmlformats.org/presentationml/2006/ole">
            <p:oleObj spid="_x0000_s119824" name="VISIO" r:id="rId3" imgW="5518404" imgH="3869436" progId="">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908" name="Object 4"/>
          <p:cNvGraphicFramePr>
            <a:graphicFrameLocks noGrp="1" noChangeAspect="1"/>
          </p:cNvGraphicFramePr>
          <p:nvPr>
            <p:ph idx="1"/>
          </p:nvPr>
        </p:nvGraphicFramePr>
        <p:xfrm>
          <a:off x="758825" y="234950"/>
          <a:ext cx="7235825" cy="2584450"/>
        </p:xfrm>
        <a:graphic>
          <a:graphicData uri="http://schemas.openxmlformats.org/presentationml/2006/ole">
            <p:oleObj spid="_x0000_s123918" name="Worksheet" r:id="rId3" imgW="7334250" imgH="2619375" progId="Excel.Sheet.8">
              <p:embed/>
            </p:oleObj>
          </a:graphicData>
        </a:graphic>
      </p:graphicFrame>
      <p:sp>
        <p:nvSpPr>
          <p:cNvPr id="123912" name="Rectangle 8"/>
          <p:cNvSpPr>
            <a:spLocks noGrp="1" noChangeArrowheads="1"/>
          </p:cNvSpPr>
          <p:nvPr>
            <p:ph type="body" idx="4294967295"/>
          </p:nvPr>
        </p:nvSpPr>
        <p:spPr>
          <a:xfrm>
            <a:off x="0" y="3048000"/>
            <a:ext cx="8229600" cy="3082925"/>
          </a:xfrm>
        </p:spPr>
        <p:txBody>
          <a:bodyPr/>
          <a:lstStyle/>
          <a:p>
            <a:r>
              <a:rPr lang="en-US" sz="2800"/>
              <a:t>The second table is our pricing list.</a:t>
            </a:r>
          </a:p>
          <a:p>
            <a:r>
              <a:rPr lang="en-US" sz="2800"/>
              <a:t>Think of Quantity as a range:</a:t>
            </a:r>
          </a:p>
          <a:p>
            <a:pPr lvl="1"/>
            <a:r>
              <a:rPr lang="en-US" sz="2400"/>
              <a:t>AB-111: 1-100, 101-500, 501 and more</a:t>
            </a:r>
            <a:br>
              <a:rPr lang="en-US" sz="2400"/>
            </a:br>
            <a:r>
              <a:rPr lang="en-US" sz="2400"/>
              <a:t>ZA-245: 1-10, 11-50, 51 and more</a:t>
            </a:r>
          </a:p>
          <a:p>
            <a:r>
              <a:rPr lang="en-US" sz="2800"/>
              <a:t>The primary Key for this second table is a composite of ProdID and Quantity.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8003" name="Object 3"/>
          <p:cNvGraphicFramePr>
            <a:graphicFrameLocks noGrp="1" noChangeAspect="1"/>
          </p:cNvGraphicFramePr>
          <p:nvPr>
            <p:ph idx="1"/>
          </p:nvPr>
        </p:nvGraphicFramePr>
        <p:xfrm>
          <a:off x="758825" y="234950"/>
          <a:ext cx="7235825" cy="2584450"/>
        </p:xfrm>
        <a:graphic>
          <a:graphicData uri="http://schemas.openxmlformats.org/presentationml/2006/ole">
            <p:oleObj spid="_x0000_s128009" name="Worksheet" r:id="rId3" imgW="7334250" imgH="2619375" progId="Excel.Sheet.8">
              <p:embed/>
            </p:oleObj>
          </a:graphicData>
        </a:graphic>
      </p:graphicFrame>
      <p:sp>
        <p:nvSpPr>
          <p:cNvPr id="128002" name="Rectangle 2"/>
          <p:cNvSpPr>
            <a:spLocks noGrp="1" noChangeArrowheads="1"/>
          </p:cNvSpPr>
          <p:nvPr>
            <p:ph type="body" idx="4294967295"/>
          </p:nvPr>
        </p:nvSpPr>
        <p:spPr>
          <a:xfrm>
            <a:off x="0" y="3048000"/>
            <a:ext cx="8229600" cy="3082925"/>
          </a:xfrm>
        </p:spPr>
        <p:txBody>
          <a:bodyPr/>
          <a:lstStyle/>
          <a:p>
            <a:r>
              <a:rPr lang="en-US"/>
              <a:t>Congratulations! We’re now in 3NF!</a:t>
            </a:r>
          </a:p>
          <a:p>
            <a:r>
              <a:rPr lang="en-US"/>
              <a:t>We can also quickly figure out what price to offer our customers for any quantity they want.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To Summarize (again)</a:t>
            </a:r>
          </a:p>
        </p:txBody>
      </p:sp>
      <p:sp>
        <p:nvSpPr>
          <p:cNvPr id="129027" name="Rectangle 3"/>
          <p:cNvSpPr>
            <a:spLocks noGrp="1" noChangeArrowheads="1"/>
          </p:cNvSpPr>
          <p:nvPr>
            <p:ph idx="1"/>
          </p:nvPr>
        </p:nvSpPr>
        <p:spPr/>
        <p:txBody>
          <a:bodyPr/>
          <a:lstStyle/>
          <a:p>
            <a:r>
              <a:rPr lang="en-US"/>
              <a:t>A database is in 3NF if:</a:t>
            </a:r>
          </a:p>
          <a:p>
            <a:pPr lvl="1"/>
            <a:r>
              <a:rPr lang="en-US"/>
              <a:t>It is in 2NF</a:t>
            </a:r>
          </a:p>
          <a:p>
            <a:pPr lvl="1"/>
            <a:r>
              <a:rPr lang="en-US"/>
              <a:t>It has no transitive dependencies</a:t>
            </a:r>
          </a:p>
          <a:p>
            <a:pPr lvl="2"/>
            <a:r>
              <a:rPr lang="en-US" i="1"/>
              <a:t>A transitive dependency exists when one attribute (or field) is determined by another non-key attribute (or field)</a:t>
            </a:r>
          </a:p>
          <a:p>
            <a:pPr lvl="2"/>
            <a:r>
              <a:rPr lang="en-US" i="1"/>
              <a:t>We remove fields with a transitive dependency to a new table and link them by a foreign key.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Summarizing</a:t>
            </a:r>
          </a:p>
        </p:txBody>
      </p:sp>
      <p:sp>
        <p:nvSpPr>
          <p:cNvPr id="130051" name="Rectangle 3"/>
          <p:cNvSpPr>
            <a:spLocks noGrp="1" noChangeArrowheads="1"/>
          </p:cNvSpPr>
          <p:nvPr>
            <p:ph idx="1"/>
          </p:nvPr>
        </p:nvSpPr>
        <p:spPr/>
        <p:txBody>
          <a:bodyPr/>
          <a:lstStyle/>
          <a:p>
            <a:r>
              <a:rPr lang="en-US"/>
              <a:t>A database is in 2NF if:</a:t>
            </a:r>
          </a:p>
          <a:p>
            <a:pPr lvl="1"/>
            <a:r>
              <a:rPr lang="en-US"/>
              <a:t>It is in 1NF</a:t>
            </a:r>
          </a:p>
          <a:p>
            <a:pPr lvl="1"/>
            <a:r>
              <a:rPr lang="en-US"/>
              <a:t>There is no repeating data in its tables.</a:t>
            </a:r>
          </a:p>
          <a:p>
            <a:pPr lvl="2"/>
            <a:r>
              <a:rPr lang="en-US"/>
              <a:t>Put another way, if we use a composite primary key, then all attributes are dependent on all parts of the key.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And Finally…</a:t>
            </a:r>
          </a:p>
        </p:txBody>
      </p:sp>
      <p:sp>
        <p:nvSpPr>
          <p:cNvPr id="131075" name="Rectangle 3"/>
          <p:cNvSpPr>
            <a:spLocks noGrp="1" noChangeArrowheads="1"/>
          </p:cNvSpPr>
          <p:nvPr>
            <p:ph idx="1"/>
          </p:nvPr>
        </p:nvSpPr>
        <p:spPr/>
        <p:txBody>
          <a:bodyPr/>
          <a:lstStyle/>
          <a:p>
            <a:r>
              <a:rPr lang="en-US"/>
              <a:t>A database is in 1NF if:</a:t>
            </a:r>
          </a:p>
          <a:p>
            <a:pPr lvl="1"/>
            <a:r>
              <a:rPr lang="en-US"/>
              <a:t>All its attributes are atomic (meaning they contain only a single unit or type of data), and</a:t>
            </a:r>
          </a:p>
          <a:p>
            <a:pPr lvl="1"/>
            <a:r>
              <a:rPr lang="en-US"/>
              <a:t>All rows have a unique primary key.</a:t>
            </a:r>
          </a:p>
          <a:p>
            <a:pPr lvl="1"/>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n-US"/>
          </a:p>
        </p:txBody>
      </p:sp>
      <p:sp>
        <p:nvSpPr>
          <p:cNvPr id="58371" name="Rectangle 3"/>
          <p:cNvSpPr>
            <a:spLocks noGrp="1" noChangeArrowheads="1"/>
          </p:cNvSpPr>
          <p:nvPr>
            <p:ph idx="1"/>
          </p:nvPr>
        </p:nvSpPr>
        <p:spPr/>
        <p:txBody>
          <a:bodyPr/>
          <a:lstStyle/>
          <a:p>
            <a:r>
              <a:rPr lang="en-US"/>
              <a:t>For a database to be in a normal form, it must meet all requirements of the previous forms:</a:t>
            </a:r>
          </a:p>
          <a:p>
            <a:pPr lvl="1"/>
            <a:r>
              <a:rPr lang="en-US"/>
              <a:t>Eg. For a database to be in 2NF, it must already be in 1NF. For a database to be in 3NF, it must already be in 1NF and 2NF.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Sample Data</a:t>
            </a:r>
          </a:p>
        </p:txBody>
      </p:sp>
      <p:graphicFrame>
        <p:nvGraphicFramePr>
          <p:cNvPr id="59422" name="Object 30"/>
          <p:cNvGraphicFramePr>
            <a:graphicFrameLocks noGrp="1" noChangeAspect="1"/>
          </p:cNvGraphicFramePr>
          <p:nvPr>
            <p:ph idx="1"/>
            <p:extLst>
              <p:ext uri="{D42A27DB-BD31-4B8C-83A1-F6EECF244321}">
                <p14:modId xmlns="" xmlns:p14="http://schemas.microsoft.com/office/powerpoint/2010/main" val="2974225167"/>
              </p:ext>
            </p:extLst>
          </p:nvPr>
        </p:nvGraphicFramePr>
        <p:xfrm>
          <a:off x="2000232" y="1357298"/>
          <a:ext cx="4181475" cy="1543050"/>
        </p:xfrm>
        <a:graphic>
          <a:graphicData uri="http://schemas.openxmlformats.org/presentationml/2006/ole">
            <p:oleObj spid="_x0000_s59430" name="Worksheet" r:id="rId3" imgW="4181475" imgH="1543050" progId="Excel.Sheet.8">
              <p:embed/>
            </p:oleObj>
          </a:graphicData>
        </a:graphic>
      </p:graphicFrame>
      <p:sp>
        <p:nvSpPr>
          <p:cNvPr id="59424" name="Rectangle 32"/>
          <p:cNvSpPr>
            <a:spLocks noChangeArrowheads="1"/>
          </p:cNvSpPr>
          <p:nvPr/>
        </p:nvSpPr>
        <p:spPr bwMode="auto">
          <a:xfrm>
            <a:off x="457200" y="3581400"/>
            <a:ext cx="8229600" cy="2549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60000"/>
              <a:buFont typeface="Wingdings" pitchFamily="2" charset="2"/>
              <a:buChar char="n"/>
            </a:pPr>
            <a:r>
              <a:rPr lang="en-US" sz="3200">
                <a:effectLst>
                  <a:outerShdw blurRad="38100" dist="38100" dir="2700000" algn="tl">
                    <a:srgbClr val="000000"/>
                  </a:outerShdw>
                </a:effectLst>
              </a:rPr>
              <a:t>This data has some problems:</a:t>
            </a:r>
          </a:p>
          <a:p>
            <a:pPr marL="742950" lvl="1" indent="-285750">
              <a:spcBef>
                <a:spcPct val="20000"/>
              </a:spcBef>
              <a:buClr>
                <a:schemeClr val="tx1"/>
              </a:buClr>
              <a:buFontTx/>
              <a:buChar char="•"/>
            </a:pPr>
            <a:r>
              <a:rPr lang="en-US" sz="2800">
                <a:effectLst>
                  <a:outerShdw blurRad="38100" dist="38100" dir="2700000" algn="tl">
                    <a:srgbClr val="000000"/>
                  </a:outerShdw>
                </a:effectLst>
              </a:rPr>
              <a:t>The Employees column is not </a:t>
            </a:r>
            <a:r>
              <a:rPr lang="en-US" sz="2800" b="1">
                <a:effectLst>
                  <a:outerShdw blurRad="38100" dist="38100" dir="2700000" algn="tl">
                    <a:srgbClr val="000000"/>
                  </a:outerShdw>
                </a:effectLst>
              </a:rPr>
              <a:t>atomic</a:t>
            </a:r>
            <a:r>
              <a:rPr lang="en-US" sz="2800">
                <a:effectLst>
                  <a:outerShdw blurRad="38100" dist="38100" dir="2700000" algn="tl">
                    <a:srgbClr val="000000"/>
                  </a:outerShdw>
                </a:effectLst>
              </a:rPr>
              <a:t>.</a:t>
            </a:r>
          </a:p>
          <a:p>
            <a:pPr marL="1143000" lvl="2" indent="-228600">
              <a:spcBef>
                <a:spcPct val="20000"/>
              </a:spcBef>
              <a:buClr>
                <a:schemeClr val="accent2"/>
              </a:buClr>
              <a:buSzPct val="60000"/>
              <a:buFont typeface="Wingdings" pitchFamily="2" charset="2"/>
              <a:buChar char="n"/>
            </a:pPr>
            <a:r>
              <a:rPr lang="en-US" sz="2400">
                <a:effectLst>
                  <a:outerShdw blurRad="38100" dist="38100" dir="2700000" algn="tl">
                    <a:srgbClr val="000000"/>
                  </a:outerShdw>
                </a:effectLst>
              </a:rPr>
              <a:t>A column must be atomic, meaning that it can only hold a single item of data. This column holds more than one employee name.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en-US"/>
          </a:p>
        </p:txBody>
      </p:sp>
      <p:graphicFrame>
        <p:nvGraphicFramePr>
          <p:cNvPr id="63491" name="Object 3"/>
          <p:cNvGraphicFramePr>
            <a:graphicFrameLocks noGrp="1" noChangeAspect="1"/>
          </p:cNvGraphicFramePr>
          <p:nvPr>
            <p:ph idx="1"/>
            <p:extLst>
              <p:ext uri="{D42A27DB-BD31-4B8C-83A1-F6EECF244321}">
                <p14:modId xmlns="" xmlns:p14="http://schemas.microsoft.com/office/powerpoint/2010/main" val="3966930590"/>
              </p:ext>
            </p:extLst>
          </p:nvPr>
        </p:nvGraphicFramePr>
        <p:xfrm>
          <a:off x="2514600" y="990600"/>
          <a:ext cx="4132263" cy="1525588"/>
        </p:xfrm>
        <a:graphic>
          <a:graphicData uri="http://schemas.openxmlformats.org/presentationml/2006/ole">
            <p:oleObj spid="_x0000_s63573" name="Worksheet" r:id="rId3" imgW="4181356" imgH="1543110" progId="Excel.Sheet.8">
              <p:embed/>
            </p:oleObj>
          </a:graphicData>
        </a:graphic>
      </p:graphicFrame>
      <p:sp>
        <p:nvSpPr>
          <p:cNvPr id="63492" name="Rectangle 4"/>
          <p:cNvSpPr>
            <a:spLocks noChangeArrowheads="1"/>
          </p:cNvSpPr>
          <p:nvPr/>
        </p:nvSpPr>
        <p:spPr bwMode="auto">
          <a:xfrm>
            <a:off x="457200" y="2743200"/>
            <a:ext cx="8229600" cy="3387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60000"/>
              <a:buFont typeface="Wingdings" pitchFamily="2" charset="2"/>
              <a:buChar char="n"/>
            </a:pPr>
            <a:r>
              <a:rPr lang="en-US" sz="3200">
                <a:effectLst>
                  <a:outerShdw blurRad="38100" dist="38100" dir="2700000" algn="tl">
                    <a:srgbClr val="000000"/>
                  </a:outerShdw>
                </a:effectLst>
              </a:rPr>
              <a:t>Data that is not atomic means:</a:t>
            </a:r>
          </a:p>
          <a:p>
            <a:pPr marL="742950" lvl="1" indent="-285750">
              <a:spcBef>
                <a:spcPct val="20000"/>
              </a:spcBef>
              <a:buClr>
                <a:schemeClr val="tx1"/>
              </a:buClr>
              <a:buFontTx/>
              <a:buChar char="•"/>
            </a:pPr>
            <a:r>
              <a:rPr lang="en-US" sz="2800">
                <a:effectLst>
                  <a:outerShdw blurRad="38100" dist="38100" dir="2700000" algn="tl">
                    <a:srgbClr val="000000"/>
                  </a:outerShdw>
                </a:effectLst>
              </a:rPr>
              <a:t>We can’t easily sort the data</a:t>
            </a:r>
          </a:p>
          <a:p>
            <a:pPr marL="742950" lvl="1" indent="-285750">
              <a:spcBef>
                <a:spcPct val="20000"/>
              </a:spcBef>
              <a:buClr>
                <a:schemeClr val="tx1"/>
              </a:buClr>
              <a:buFontTx/>
              <a:buChar char="•"/>
            </a:pPr>
            <a:r>
              <a:rPr lang="en-US" sz="2800">
                <a:effectLst>
                  <a:outerShdw blurRad="38100" dist="38100" dir="2700000" algn="tl">
                    <a:srgbClr val="000000"/>
                  </a:outerShdw>
                </a:effectLst>
              </a:rPr>
              <a:t>We can’t easily search or index the data</a:t>
            </a:r>
          </a:p>
          <a:p>
            <a:pPr marL="742950" lvl="1" indent="-285750">
              <a:spcBef>
                <a:spcPct val="20000"/>
              </a:spcBef>
              <a:buClr>
                <a:schemeClr val="tx1"/>
              </a:buClr>
              <a:buFontTx/>
              <a:buChar char="•"/>
            </a:pPr>
            <a:r>
              <a:rPr lang="en-US" sz="2800">
                <a:effectLst>
                  <a:outerShdw blurRad="38100" dist="38100" dir="2700000" algn="tl">
                    <a:srgbClr val="000000"/>
                  </a:outerShdw>
                </a:effectLst>
              </a:rPr>
              <a:t>We can’t easily change the data</a:t>
            </a:r>
          </a:p>
          <a:p>
            <a:pPr marL="742950" lvl="1" indent="-285750">
              <a:spcBef>
                <a:spcPct val="20000"/>
              </a:spcBef>
              <a:buClr>
                <a:schemeClr val="tx1"/>
              </a:buClr>
              <a:buFontTx/>
              <a:buChar char="•"/>
            </a:pPr>
            <a:r>
              <a:rPr lang="en-US" sz="2800">
                <a:effectLst>
                  <a:outerShdw blurRad="38100" dist="38100" dir="2700000" algn="tl">
                    <a:srgbClr val="000000"/>
                  </a:outerShdw>
                </a:effectLst>
              </a:rPr>
              <a:t>We can’t easily reference the data in other tables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endParaRPr lang="en-US"/>
          </a:p>
        </p:txBody>
      </p:sp>
      <p:graphicFrame>
        <p:nvGraphicFramePr>
          <p:cNvPr id="65539" name="Object 3"/>
          <p:cNvGraphicFramePr>
            <a:graphicFrameLocks noGrp="1" noChangeAspect="1"/>
          </p:cNvGraphicFramePr>
          <p:nvPr>
            <p:ph idx="1"/>
            <p:extLst>
              <p:ext uri="{D42A27DB-BD31-4B8C-83A1-F6EECF244321}">
                <p14:modId xmlns="" xmlns:p14="http://schemas.microsoft.com/office/powerpoint/2010/main" val="3067014115"/>
              </p:ext>
            </p:extLst>
          </p:nvPr>
        </p:nvGraphicFramePr>
        <p:xfrm>
          <a:off x="2062163" y="649288"/>
          <a:ext cx="5018087" cy="1522412"/>
        </p:xfrm>
        <a:graphic>
          <a:graphicData uri="http://schemas.openxmlformats.org/presentationml/2006/ole">
            <p:oleObj spid="_x0000_s65546" name="Worksheet" r:id="rId3" imgW="5086350" imgH="1543050" progId="Excel.Sheet.8">
              <p:embed/>
            </p:oleObj>
          </a:graphicData>
        </a:graphic>
      </p:graphicFrame>
      <p:sp>
        <p:nvSpPr>
          <p:cNvPr id="65540" name="Rectangle 4"/>
          <p:cNvSpPr>
            <a:spLocks noChangeArrowheads="1"/>
          </p:cNvSpPr>
          <p:nvPr/>
        </p:nvSpPr>
        <p:spPr bwMode="auto">
          <a:xfrm>
            <a:off x="457200" y="2133600"/>
            <a:ext cx="8229600" cy="3997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60000"/>
              <a:buFont typeface="Wingdings" pitchFamily="2" charset="2"/>
              <a:buChar char="n"/>
            </a:pPr>
            <a:r>
              <a:rPr lang="en-US" sz="3200">
                <a:effectLst>
                  <a:outerShdw blurRad="38100" dist="38100" dir="2700000" algn="tl">
                    <a:srgbClr val="000000"/>
                  </a:outerShdw>
                </a:effectLst>
              </a:rPr>
              <a:t>Breaking the Employee column into more than 1 column doesn’t solve our problems:</a:t>
            </a:r>
          </a:p>
          <a:p>
            <a:pPr marL="742950" lvl="1" indent="-285750">
              <a:spcBef>
                <a:spcPct val="20000"/>
              </a:spcBef>
              <a:buClr>
                <a:schemeClr val="tx1"/>
              </a:buClr>
              <a:buFontTx/>
              <a:buChar char="•"/>
            </a:pPr>
            <a:r>
              <a:rPr lang="en-US" sz="2800">
                <a:effectLst>
                  <a:outerShdw blurRad="38100" dist="38100" dir="2700000" algn="tl">
                    <a:srgbClr val="000000"/>
                  </a:outerShdw>
                </a:effectLst>
              </a:rPr>
              <a:t>The data may look atomic, but only because we have many identical columns storing a single piece of data instead of a single column storing many pieces of data.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en-US"/>
          </a:p>
        </p:txBody>
      </p:sp>
      <p:sp>
        <p:nvSpPr>
          <p:cNvPr id="66565" name="Rectangle 5"/>
          <p:cNvSpPr>
            <a:spLocks noGrp="1" noChangeArrowheads="1"/>
          </p:cNvSpPr>
          <p:nvPr>
            <p:ph idx="1"/>
          </p:nvPr>
        </p:nvSpPr>
        <p:spPr/>
        <p:txBody>
          <a:bodyPr/>
          <a:lstStyle/>
          <a:p>
            <a:endParaRPr lang="en-US"/>
          </a:p>
        </p:txBody>
      </p:sp>
      <p:sp>
        <p:nvSpPr>
          <p:cNvPr id="66564" name="Rectangle 4"/>
          <p:cNvSpPr>
            <a:spLocks noChangeArrowheads="1"/>
          </p:cNvSpPr>
          <p:nvPr/>
        </p:nvSpPr>
        <p:spPr bwMode="auto">
          <a:xfrm>
            <a:off x="457200" y="2133600"/>
            <a:ext cx="8229600" cy="3997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742950" lvl="1" indent="-285750">
              <a:spcBef>
                <a:spcPct val="20000"/>
              </a:spcBef>
              <a:buClr>
                <a:schemeClr val="tx1"/>
              </a:buClr>
              <a:buFontTx/>
              <a:buChar char="•"/>
            </a:pPr>
            <a:r>
              <a:rPr lang="en-US" sz="2800">
                <a:effectLst>
                  <a:outerShdw blurRad="38100" dist="38100" dir="2700000" algn="tl">
                    <a:srgbClr val="000000"/>
                  </a:outerShdw>
                </a:effectLst>
              </a:rPr>
              <a:t>We still can’t easily sort, search, or index our employees.</a:t>
            </a:r>
          </a:p>
          <a:p>
            <a:pPr marL="742950" lvl="1" indent="-285750">
              <a:spcBef>
                <a:spcPct val="20000"/>
              </a:spcBef>
              <a:buClr>
                <a:schemeClr val="tx1"/>
              </a:buClr>
              <a:buFontTx/>
              <a:buChar char="•"/>
            </a:pPr>
            <a:r>
              <a:rPr lang="en-US" sz="2800">
                <a:effectLst>
                  <a:outerShdw blurRad="38100" dist="38100" dir="2700000" algn="tl">
                    <a:srgbClr val="000000"/>
                  </a:outerShdw>
                </a:effectLst>
              </a:rPr>
              <a:t>What if a manager has more than 2 employees, 10 employees, 100 employees? We’d need to add columns to our database just for these cases.</a:t>
            </a:r>
          </a:p>
          <a:p>
            <a:pPr marL="742950" lvl="1" indent="-285750">
              <a:spcBef>
                <a:spcPct val="20000"/>
              </a:spcBef>
              <a:buClr>
                <a:schemeClr val="tx1"/>
              </a:buClr>
              <a:buFontTx/>
              <a:buChar char="•"/>
            </a:pPr>
            <a:r>
              <a:rPr lang="en-US" sz="2800">
                <a:effectLst>
                  <a:outerShdw blurRad="38100" dist="38100" dir="2700000" algn="tl">
                    <a:srgbClr val="000000"/>
                  </a:outerShdw>
                </a:effectLst>
              </a:rPr>
              <a:t>It is still hard to reference our employees in other tables.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endParaRPr lang="en-US"/>
          </a:p>
        </p:txBody>
      </p:sp>
      <p:graphicFrame>
        <p:nvGraphicFramePr>
          <p:cNvPr id="73731" name="Object 3"/>
          <p:cNvGraphicFramePr>
            <a:graphicFrameLocks noGrp="1" noChangeAspect="1"/>
          </p:cNvGraphicFramePr>
          <p:nvPr>
            <p:ph idx="1"/>
            <p:extLst>
              <p:ext uri="{D42A27DB-BD31-4B8C-83A1-F6EECF244321}">
                <p14:modId xmlns="" xmlns:p14="http://schemas.microsoft.com/office/powerpoint/2010/main" val="3618938989"/>
              </p:ext>
            </p:extLst>
          </p:nvPr>
        </p:nvGraphicFramePr>
        <p:xfrm>
          <a:off x="2062163" y="611188"/>
          <a:ext cx="5018087" cy="1522412"/>
        </p:xfrm>
        <a:graphic>
          <a:graphicData uri="http://schemas.openxmlformats.org/presentationml/2006/ole">
            <p:oleObj spid="_x0000_s73738" name="Worksheet" r:id="rId4" imgW="5086350" imgH="1543050" progId="Excel.Sheet.8">
              <p:embed/>
            </p:oleObj>
          </a:graphicData>
        </a:graphic>
      </p:graphicFrame>
      <p:sp>
        <p:nvSpPr>
          <p:cNvPr id="73732" name="Rectangle 4"/>
          <p:cNvSpPr>
            <a:spLocks noChangeArrowheads="1"/>
          </p:cNvSpPr>
          <p:nvPr/>
        </p:nvSpPr>
        <p:spPr bwMode="auto">
          <a:xfrm>
            <a:off x="914400" y="2286000"/>
            <a:ext cx="7391400" cy="3844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60000"/>
              <a:buFont typeface="Wingdings" pitchFamily="2" charset="2"/>
              <a:buChar char="n"/>
            </a:pPr>
            <a:r>
              <a:rPr lang="en-US" sz="3200" dirty="0">
                <a:effectLst>
                  <a:outerShdw blurRad="38100" dist="38100" dir="2700000" algn="tl">
                    <a:srgbClr val="000000"/>
                  </a:outerShdw>
                </a:effectLst>
              </a:rPr>
              <a:t>By the way, what would be a good choice of a Primary Key for this table?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6992</TotalTime>
  <Words>1647</Words>
  <Application>Microsoft Office PowerPoint</Application>
  <PresentationFormat>On-screen Show (4:3)</PresentationFormat>
  <Paragraphs>134</Paragraphs>
  <Slides>39</Slides>
  <Notes>6</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39</vt:i4>
      </vt:variant>
    </vt:vector>
  </HeadingPairs>
  <TitlesOfParts>
    <vt:vector size="43" baseType="lpstr">
      <vt:lpstr>Technic</vt:lpstr>
      <vt:lpstr>Worksheet</vt:lpstr>
      <vt:lpstr>Microsoft Office Excel 97-2003 Worksheet</vt:lpstr>
      <vt:lpstr>VISIO</vt:lpstr>
      <vt:lpstr>Database Normalization</vt:lpstr>
      <vt:lpstr>What is Normalization</vt:lpstr>
      <vt:lpstr>Normal Forms</vt:lpstr>
      <vt:lpstr>Slide 4</vt:lpstr>
      <vt:lpstr>Sample Data</vt:lpstr>
      <vt:lpstr>Slide 6</vt:lpstr>
      <vt:lpstr>Slide 7</vt:lpstr>
      <vt:lpstr>Slide 8</vt:lpstr>
      <vt:lpstr>Slide 9</vt:lpstr>
      <vt:lpstr>First Normal Form</vt:lpstr>
      <vt:lpstr>Atomic Data</vt:lpstr>
      <vt:lpstr>Primary Key</vt:lpstr>
      <vt:lpstr>First Normal Form</vt:lpstr>
      <vt:lpstr>First Normal Form Revised</vt:lpstr>
      <vt:lpstr>1NF: Before and After</vt:lpstr>
      <vt:lpstr>Moving to Second Normal Form</vt:lpstr>
      <vt:lpstr>Slide 17</vt:lpstr>
      <vt:lpstr>Slide 18</vt:lpstr>
      <vt:lpstr>Slide 19</vt:lpstr>
      <vt:lpstr>Slide 20</vt:lpstr>
      <vt:lpstr>Our Data in 2NF</vt:lpstr>
      <vt:lpstr>Advantages of 2NF</vt:lpstr>
      <vt:lpstr>Summary So Far…</vt:lpstr>
      <vt:lpstr>Moving to 3NF</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To Summarize (again)</vt:lpstr>
      <vt:lpstr>Summarizing</vt:lpstr>
      <vt:lpstr>And Finally…</vt:lpstr>
    </vt:vector>
  </TitlesOfParts>
  <Company>Daryle Niedermayer, I.S.P.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Daryle Niedermayer</dc:creator>
  <cp:lastModifiedBy>Administrator</cp:lastModifiedBy>
  <cp:revision>21</cp:revision>
  <dcterms:created xsi:type="dcterms:W3CDTF">2007-01-06T13:26:37Z</dcterms:created>
  <dcterms:modified xsi:type="dcterms:W3CDTF">2011-04-23T06:53:51Z</dcterms:modified>
</cp:coreProperties>
</file>