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8" r:id="rId10"/>
    <p:sldId id="309" r:id="rId11"/>
    <p:sldId id="311" r:id="rId12"/>
    <p:sldId id="310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269" r:id="rId23"/>
    <p:sldId id="270" r:id="rId24"/>
    <p:sldId id="271" r:id="rId25"/>
    <p:sldId id="298" r:id="rId26"/>
    <p:sldId id="32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11" autoAdjust="0"/>
    <p:restoredTop sz="94660"/>
  </p:normalViewPr>
  <p:slideViewPr>
    <p:cSldViewPr>
      <p:cViewPr varScale="1">
        <p:scale>
          <a:sx n="46" d="100"/>
          <a:sy n="4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62484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24384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sz="6700" dirty="0" smtClean="0">
                <a:solidFill>
                  <a:schemeClr val="bg2">
                    <a:lumMod val="50000"/>
                  </a:schemeClr>
                </a:solidFill>
              </a:rPr>
              <a:t>Chapter  9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900" dirty="0" smtClean="0">
                <a:solidFill>
                  <a:schemeClr val="bg2">
                    <a:lumMod val="50000"/>
                  </a:schemeClr>
                </a:solidFill>
              </a:rPr>
              <a:t>Basic file processing</a:t>
            </a: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tail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-6  (displays last 6 lines of a file and will exit)</a:t>
            </a: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tail -6 </a:t>
            </a:r>
            <a:r>
              <a:rPr lang="en-US" sz="1600" dirty="0" err="1" smtClean="0">
                <a:solidFill>
                  <a:srgbClr val="FF0000"/>
                </a:solidFill>
              </a:rPr>
              <a:t>fileabc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</a:t>
            </a: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View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he Contents of The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62000" y="1981200"/>
            <a:ext cx="5257800" cy="3352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Line18……………………………..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Line19……………………………..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Line20……………………………..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 21…………………………..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 22…………………………….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 23………………………….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imagesCAZG2W9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895600"/>
            <a:ext cx="1219200" cy="1219200"/>
          </a:xfrm>
          <a:prstGeom prst="rect">
            <a:avLst/>
          </a:prstGeom>
        </p:spPr>
      </p:pic>
      <p:pic>
        <p:nvPicPr>
          <p:cNvPr id="8" name="Picture 7" descr="imagesCA1SWFD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050" y="457200"/>
            <a:ext cx="1581150" cy="1447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61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tail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-6r  (displays last 6 lines of a file in reverse order and will exit)</a:t>
            </a: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tail -6r </a:t>
            </a:r>
            <a:r>
              <a:rPr lang="en-US" sz="1600" dirty="0" err="1" smtClean="0">
                <a:solidFill>
                  <a:srgbClr val="FF0000"/>
                </a:solidFill>
              </a:rPr>
              <a:t>fileabc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</a:t>
            </a: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View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he Contents of The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62000" y="1981200"/>
            <a:ext cx="5257800" cy="3352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Line23……………………………..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Line22……………………………..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Line21……………………………..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 20…………………………..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 19…………………………….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 18………………………….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imagesCAZG2W9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895600"/>
            <a:ext cx="1219200" cy="1219200"/>
          </a:xfrm>
          <a:prstGeom prst="rect">
            <a:avLst/>
          </a:prstGeom>
        </p:spPr>
      </p:pic>
      <p:pic>
        <p:nvPicPr>
          <p:cNvPr id="8" name="Picture 7" descr="imagesCA1SWFD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050" y="762000"/>
            <a:ext cx="1581150" cy="1447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61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tail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+4 (displays from 4th line to the end of file and will exit)</a:t>
            </a: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tail +4 </a:t>
            </a:r>
            <a:r>
              <a:rPr lang="en-US" sz="1600" dirty="0" err="1" smtClean="0">
                <a:solidFill>
                  <a:srgbClr val="FF0000"/>
                </a:solidFill>
              </a:rPr>
              <a:t>fileabc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</a:t>
            </a: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View The Contents of The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62000" y="1143000"/>
            <a:ext cx="5257800" cy="472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77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line1………………………………….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Line2………………………………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Line3……………………………..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Line4……………………………..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Line5……………………………..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Line6……………………………..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Line7……………………………..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 8…………………………..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 9…………………………….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 10………………………….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Line11……………………………..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Line12……………………………..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Line13……………………………..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 14…………………………..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 15…………………………….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 16………………………….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Line17……………………………..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 18…………………………..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 19…………………………….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 20………………………….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 21……………………………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Line22………………………….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imagesCAZG2W9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895600"/>
            <a:ext cx="1219200" cy="1219200"/>
          </a:xfrm>
          <a:prstGeom prst="rect">
            <a:avLst/>
          </a:prstGeom>
        </p:spPr>
      </p:pic>
      <p:pic>
        <p:nvPicPr>
          <p:cNvPr id="8" name="Picture 7" descr="imagesCA1SWFD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029325" y="847725"/>
            <a:ext cx="1581150" cy="1447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61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tail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-f (displays last 10 lines and keep on displaying until ctrl x pressed in order to exit)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tail –f </a:t>
            </a:r>
            <a:r>
              <a:rPr lang="en-US" sz="1600" dirty="0" err="1" smtClean="0">
                <a:solidFill>
                  <a:srgbClr val="FF0000"/>
                </a:solidFill>
              </a:rPr>
              <a:t>fileabc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</a:t>
            </a: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View The Contents of The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62000" y="1981200"/>
            <a:ext cx="5257800" cy="3352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line14…………………………………………….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Line15………………………………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Line16……………………………..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Line17……………………………..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Line18……………………………..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Line19……………………………..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Line20……………………………..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 21…………………………..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 22…………………………….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 23………………………….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imagesCAZG2W9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895600"/>
            <a:ext cx="1219200" cy="1219200"/>
          </a:xfrm>
          <a:prstGeom prst="rect">
            <a:avLst/>
          </a:prstGeom>
        </p:spPr>
      </p:pic>
      <p:pic>
        <p:nvPicPr>
          <p:cNvPr id="8" name="Picture 7" descr="imagesCA1SWFD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029325" y="1000125"/>
            <a:ext cx="1581150" cy="1447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61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Some Basic Commands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All UNIX commands are case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sensative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and only small caps run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969031"/>
            <a:ext cx="906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Command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cp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-it is used to copy a file or directory</a:t>
            </a:r>
          </a:p>
          <a:p>
            <a:pPr lvl="1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cp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(copy file on the same location )</a:t>
            </a:r>
          </a:p>
          <a:p>
            <a:pPr lvl="1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cp –f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/home/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ali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(copy forcefully a file on a different location)</a:t>
            </a:r>
          </a:p>
          <a:p>
            <a:pPr lvl="1"/>
            <a:endParaRPr lang="en-US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        cp –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fp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fileabc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fileabcbk10sep14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(copy  forcefully the data and attributes)</a:t>
            </a:r>
          </a:p>
          <a:p>
            <a:pPr lvl="1"/>
            <a:endParaRPr lang="en-US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2" name="Picture 11" descr="f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0"/>
            <a:ext cx="533400" cy="533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2556808"/>
            <a:ext cx="9067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cp  -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(copy a file and prompt y/n )</a:t>
            </a:r>
          </a:p>
          <a:p>
            <a:pPr lvl="1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</a:p>
          <a:p>
            <a:pPr lvl="1"/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        cp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–R 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mydirectory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 /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home/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ali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/mydirbk4sep13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(copying directory ,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sub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directories and  </a:t>
            </a:r>
          </a:p>
          <a:p>
            <a:pPr lvl="1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                        files from one place to another)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6" name="Picture 15" descr="folder-icon-512x5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2895600"/>
            <a:ext cx="457200" cy="457200"/>
          </a:xfrm>
          <a:prstGeom prst="rect">
            <a:avLst/>
          </a:prstGeom>
        </p:spPr>
      </p:pic>
      <p:pic>
        <p:nvPicPr>
          <p:cNvPr id="20" name="Picture 19" descr="f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24000"/>
            <a:ext cx="533400" cy="533400"/>
          </a:xfrm>
          <a:prstGeom prst="rect">
            <a:avLst/>
          </a:prstGeom>
        </p:spPr>
      </p:pic>
      <p:pic>
        <p:nvPicPr>
          <p:cNvPr id="22" name="Picture 21" descr="folder-icon-512x5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895600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Some Basic Commands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All UNIX commands are case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sensative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and only small caps run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914400"/>
            <a:ext cx="9067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Command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mv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-it is used to move a file or directory</a:t>
            </a:r>
          </a:p>
          <a:p>
            <a:pPr lvl="1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mv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(rename file on the same location )</a:t>
            </a:r>
          </a:p>
          <a:p>
            <a:pPr lvl="1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mv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/home/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ali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(move file on a different location)</a:t>
            </a:r>
          </a:p>
          <a:p>
            <a:pPr lvl="1"/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mv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–f 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fileabc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home/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ali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iletemp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(forcefully moving/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remaning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a file) 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          </a:t>
            </a:r>
          </a:p>
          <a:p>
            <a:pPr lvl="1"/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</a:p>
          <a:p>
            <a:pPr lvl="1"/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mv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–R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mydirectory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mydirectorybk10sep13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(renaming/moving directories )</a:t>
            </a:r>
          </a:p>
          <a:p>
            <a:pPr lvl="1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        </a:t>
            </a:r>
            <a:endParaRPr lang="en-US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5" name="Picture 14" descr="f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47800"/>
            <a:ext cx="533400" cy="533400"/>
          </a:xfrm>
          <a:prstGeom prst="rect">
            <a:avLst/>
          </a:prstGeom>
        </p:spPr>
      </p:pic>
      <p:pic>
        <p:nvPicPr>
          <p:cNvPr id="16" name="Picture 15" descr="folder-icon-512x5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362200"/>
            <a:ext cx="457200" cy="4572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6200" y="3352800"/>
            <a:ext cx="906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Command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rm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-it is used to delete a file or directory</a:t>
            </a:r>
          </a:p>
          <a:p>
            <a:pPr lvl="1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rm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(delete 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fileab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)</a:t>
            </a:r>
          </a:p>
          <a:p>
            <a:pPr lvl="1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</a:p>
          <a:p>
            <a:pPr lvl="1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                   </a:t>
            </a:r>
          </a:p>
          <a:p>
            <a:pPr lvl="1"/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                  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rm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–R 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mydirectory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(delete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mydirectory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and sub directories + files inside )</a:t>
            </a:r>
          </a:p>
          <a:p>
            <a:pPr lvl="1"/>
            <a:endParaRPr lang="en-US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8" name="Picture 17" descr="delete_file_ic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3962400"/>
            <a:ext cx="381000" cy="381000"/>
          </a:xfrm>
          <a:prstGeom prst="rect">
            <a:avLst/>
          </a:prstGeom>
        </p:spPr>
      </p:pic>
      <p:pic>
        <p:nvPicPr>
          <p:cNvPr id="19" name="Picture 18" descr="Open Folder Delet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19200" y="4267200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Some Basic Commands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determining file size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969031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Command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wc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   (by default it will display all 3)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</a:rPr>
              <a:t>           -l  number of lines </a:t>
            </a:r>
          </a:p>
          <a:p>
            <a:pPr lvl="1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</a:rPr>
              <a:t>           –w  number of words </a:t>
            </a:r>
          </a:p>
          <a:p>
            <a:pPr lvl="1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</a:rPr>
              <a:t>           -c  number of characters</a:t>
            </a:r>
          </a:p>
          <a:p>
            <a:pPr lvl="1"/>
            <a:endParaRPr lang="en-US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en-US" sz="1400" b="1" dirty="0" err="1" smtClean="0">
                <a:solidFill>
                  <a:schemeClr val="bg2">
                    <a:lumMod val="25000"/>
                  </a:schemeClr>
                </a:solidFill>
              </a:rPr>
              <a:t>wc</a:t>
            </a: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</a:rPr>
              <a:t>  -</a:t>
            </a:r>
            <a:r>
              <a:rPr lang="en-US" sz="1400" b="1" dirty="0" err="1" smtClean="0">
                <a:solidFill>
                  <a:schemeClr val="bg2">
                    <a:lumMod val="25000"/>
                  </a:schemeClr>
                </a:solidFill>
              </a:rPr>
              <a:t>lw</a:t>
            </a: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</a:rPr>
              <a:t>   will display number of lines and words in a file</a:t>
            </a:r>
          </a:p>
          <a:p>
            <a:pPr lvl="1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en-US" sz="1400" b="1" dirty="0" err="1" smtClean="0">
                <a:solidFill>
                  <a:schemeClr val="bg2">
                    <a:lumMod val="25000"/>
                  </a:schemeClr>
                </a:solidFill>
              </a:rPr>
              <a:t>wc</a:t>
            </a: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</a:rPr>
              <a:t>  -</a:t>
            </a:r>
            <a:r>
              <a:rPr lang="en-US" sz="1400" b="1" dirty="0" err="1" smtClean="0">
                <a:solidFill>
                  <a:schemeClr val="bg2">
                    <a:lumMod val="25000"/>
                  </a:schemeClr>
                </a:solidFill>
              </a:rPr>
              <a:t>cl</a:t>
            </a: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</a:rPr>
              <a:t>    will display number of characters and lines in a file</a:t>
            </a:r>
          </a:p>
          <a:p>
            <a:pPr lvl="1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en-US" sz="1400" b="1" dirty="0" err="1" smtClean="0">
                <a:solidFill>
                  <a:schemeClr val="bg2">
                    <a:lumMod val="25000"/>
                  </a:schemeClr>
                </a:solidFill>
              </a:rPr>
              <a:t>wc</a:t>
            </a: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</a:rPr>
              <a:t> – </a:t>
            </a:r>
            <a:r>
              <a:rPr lang="en-US" sz="1400" b="1" dirty="0" err="1" smtClean="0">
                <a:solidFill>
                  <a:schemeClr val="bg2">
                    <a:lumMod val="25000"/>
                  </a:schemeClr>
                </a:solidFill>
              </a:rPr>
              <a:t>lwc</a:t>
            </a: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</a:rPr>
              <a:t>  will display number of characters , words and lines in a file</a:t>
            </a:r>
            <a:endParaRPr lang="en-US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endParaRPr lang="en-US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" name="Picture 19" descr="f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24000"/>
            <a:ext cx="533400" cy="533400"/>
          </a:xfrm>
          <a:prstGeom prst="rect">
            <a:avLst/>
          </a:prstGeom>
        </p:spPr>
      </p:pic>
      <p:pic>
        <p:nvPicPr>
          <p:cNvPr id="10" name="Picture 9" descr="imagesCABK59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228600"/>
            <a:ext cx="1524000" cy="15308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Cat with appending 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adding data into a file with appending 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969031"/>
            <a:ext cx="906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Command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 cat  file123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" name="Picture 19" descr="f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447800"/>
            <a:ext cx="533400" cy="533400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990600" y="1295400"/>
            <a:ext cx="4419600" cy="1447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line1…………………………………………….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Line2………………………………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Line3……………………………..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Line4……………………………..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Line5……………………………..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90600" y="4038600"/>
            <a:ext cx="4419600" cy="1676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line1…………………………………………….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Line2………………………………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Line3……………………………..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Line4……………………………..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Line5……………………………..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This is another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And yet this is another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895600"/>
            <a:ext cx="388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cat  &gt;&gt;  file123</a:t>
            </a: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This is another line </a:t>
            </a: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And yet this is another line</a:t>
            </a: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Ctrl  d 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Cat with overwriting 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adding data into a file with overwriting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969031"/>
            <a:ext cx="906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Command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" name="Picture 19" descr="f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533400" cy="533400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914400" y="1981200"/>
            <a:ext cx="4038600" cy="1371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Adding new data into the file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9144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cat  &gt;  file123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Adding new data into the file 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Ctrl  d  </a:t>
            </a:r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5715000" y="533400"/>
            <a:ext cx="2895600" cy="1219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5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line1…………………………………………….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Line2………………………………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Line3……………………………..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Line4……………………………..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Line5……………………………..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This is another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And yet this is another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4673025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cat  file1 file2 file  &gt;&gt; 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bigfile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Adding data of 3 files into one </a:t>
            </a:r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5486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cat  file1 file2 file  &gt; 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bigfile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Adding data of 3 files into one </a:t>
            </a:r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Difference between file 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969031"/>
            <a:ext cx="906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Command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 file12                                       file34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" name="Picture 19" descr="f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447800"/>
            <a:ext cx="533400" cy="533400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990600" y="1295400"/>
            <a:ext cx="1219200" cy="1600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6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Monday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Unix 9-12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Tuesday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Linux 5-8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Wednesday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Php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12:30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Java 5-8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90600" y="4038600"/>
            <a:ext cx="4419600" cy="1676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2 line    (to change)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8 line    (to add)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623846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diff  file12  file34  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114800" y="1295400"/>
            <a:ext cx="1219200" cy="1600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7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Monday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3-6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Tuesday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Linux 5-8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Wednesday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Php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12:30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at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-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(It is used to view the contents of a file, with &gt; </a:t>
            </a:r>
          </a:p>
          <a:p>
            <a:pPr>
              <a:buNone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            sign it will insert data Into the file and over write</a:t>
            </a:r>
          </a:p>
          <a:p>
            <a:pPr>
              <a:buNone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            it and with  &gt;&gt; it will append the data and will</a:t>
            </a:r>
          </a:p>
          <a:p>
            <a:pPr>
              <a:buNone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            Not over rite the previous data.)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cat  </a:t>
            </a:r>
            <a:r>
              <a:rPr lang="en-US" sz="1600" dirty="0" err="1" smtClean="0">
                <a:solidFill>
                  <a:srgbClr val="FF0000"/>
                </a:solidFill>
              </a:rPr>
              <a:t>fileabc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cat  </a:t>
            </a:r>
            <a:r>
              <a:rPr lang="en-US" sz="1600" dirty="0" err="1" smtClean="0">
                <a:solidFill>
                  <a:srgbClr val="FF0000"/>
                </a:solidFill>
              </a:rPr>
              <a:t>fileabc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filexyz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cat  /</a:t>
            </a:r>
            <a:r>
              <a:rPr lang="en-US" sz="1600" dirty="0" err="1" smtClean="0">
                <a:solidFill>
                  <a:srgbClr val="FF0000"/>
                </a:solidFill>
              </a:rPr>
              <a:t>usr</a:t>
            </a:r>
            <a:r>
              <a:rPr lang="en-US" sz="1600" dirty="0" smtClean="0">
                <a:solidFill>
                  <a:srgbClr val="FF0000"/>
                </a:solidFill>
              </a:rPr>
              <a:t>/file11 ~/file43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View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he Contents of The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029200" y="762000"/>
            <a:ext cx="2362200" cy="2133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5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1st line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2nd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3rd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23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rd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24th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6511" y="533400"/>
            <a:ext cx="16914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File having only 24 lines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43000" y="3505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"/>
          <p:cNvSpPr txBox="1">
            <a:spLocks/>
          </p:cNvSpPr>
          <p:nvPr/>
        </p:nvSpPr>
        <p:spPr>
          <a:xfrm>
            <a:off x="5029200" y="3170757"/>
            <a:ext cx="2362200" cy="30776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Data of file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abc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…………………………………………….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..Data of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filexyz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Removing repeated lines </a:t>
            </a:r>
            <a:b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sample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969031"/>
            <a:ext cx="906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90600" y="4038600"/>
            <a:ext cx="4419600" cy="1828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This is a rest file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it contains some repeated lines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Some of the lines are repeated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And some are not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The above line is not repeated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This line is again repeated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623846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uniq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sample  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1143000" y="838200"/>
            <a:ext cx="4419600" cy="2590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This is a rest file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it contains some repeated lines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Some of the lines are repeated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Some of the lines are repeated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Some of the lines are repeated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some are not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The above line is not repeated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line is again repeated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500" baseline="0" dirty="0" smtClean="0">
                <a:solidFill>
                  <a:schemeClr val="bg2">
                    <a:lumMod val="25000"/>
                  </a:schemeClr>
                </a:solidFill>
              </a:rPr>
              <a:t>This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line is again repeated</a:t>
            </a: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Removing repeated lines </a:t>
            </a:r>
            <a:b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969031"/>
            <a:ext cx="906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90600" y="914400"/>
            <a:ext cx="4419600" cy="1828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1   This is a rest file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1   it contains some repeated lines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3   Some of the lines are repeated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1   And some are not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1   The above line is not repeated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2   This line is again repeated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5334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uniq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-c  sample  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2861846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uniq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-d  sample  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990600" y="3276600"/>
            <a:ext cx="4419600" cy="1828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452628" lvl="0" indent="-3429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Some of the lines are repeated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This line is again repeated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3000" y="5224046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uniq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-d  sample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outputdsample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pic>
        <p:nvPicPr>
          <p:cNvPr id="14" name="Picture 13" descr="f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5562600"/>
            <a:ext cx="533400" cy="533400"/>
          </a:xfrm>
          <a:prstGeom prst="rect">
            <a:avLst/>
          </a:prstGeom>
        </p:spPr>
      </p:pic>
      <p:pic>
        <p:nvPicPr>
          <p:cNvPr id="15" name="Picture 14" descr="f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5562600"/>
            <a:ext cx="5334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06963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     command                       </a:t>
            </a:r>
          </a:p>
          <a:p>
            <a:pPr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lpr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	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UNIX Printing Commands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800100" y="21709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800894" y="29329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3200400"/>
            <a:ext cx="1443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Command to print</a:t>
            </a:r>
            <a:endParaRPr lang="en-US" sz="1100" dirty="0">
              <a:solidFill>
                <a:srgbClr val="FF0000"/>
              </a:solidFill>
            </a:endParaRPr>
          </a:p>
        </p:txBody>
      </p:sp>
      <p:pic>
        <p:nvPicPr>
          <p:cNvPr id="16" name="Picture 15" descr="untitled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075" y="10668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Structure of command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     command  [{-}option(s)]     [command argument(s)]</a:t>
            </a:r>
          </a:p>
          <a:p>
            <a:pPr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lpr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-d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apr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  proposal.txt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Structure of UNIX Command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All UNIX commands are case sensitive and only small caps run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800100" y="30099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020094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687094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800894" y="3771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18506" y="3771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687094" y="36949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4038600"/>
            <a:ext cx="1443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Command to print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81176" y="4038600"/>
            <a:ext cx="20810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    Option pointing towards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    a printer name 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2247106" y="4076700"/>
            <a:ext cx="1143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3600" y="4648200"/>
            <a:ext cx="15327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Name of the printer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4800" y="3886200"/>
            <a:ext cx="20906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The file name which will be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Printed out</a:t>
            </a:r>
            <a:endParaRPr lang="en-US" sz="1100" dirty="0">
              <a:solidFill>
                <a:srgbClr val="FF0000"/>
              </a:solidFill>
            </a:endParaRPr>
          </a:p>
        </p:txBody>
      </p:sp>
      <p:pic>
        <p:nvPicPr>
          <p:cNvPr id="16" name="Picture 15" descr="untitled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5" y="1285875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Structure of command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     command  [{-}option(s)]   [{-}option argument(s)]   [command argument(s)]</a:t>
            </a:r>
          </a:p>
          <a:p>
            <a:pPr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lpr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-d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apr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-n 3                  proposal.txt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Structure of UNIX Command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All UNIX commands are case sensitive and only small caps run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800100" y="30099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020094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847305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7047706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800894" y="3771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18506" y="3771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847305" y="36949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7049294" y="36949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4038600"/>
            <a:ext cx="1443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Command to print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81176" y="4038600"/>
            <a:ext cx="20810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    Option pointing towards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    a printer name 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2247106" y="4076700"/>
            <a:ext cx="1143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3600" y="4648200"/>
            <a:ext cx="15327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Name of the printer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48808" y="4038600"/>
            <a:ext cx="24609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 Option use for number of copies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 to be printed out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20608" y="3962400"/>
            <a:ext cx="20906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The file name which will be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Printed out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3847306" y="4075906"/>
            <a:ext cx="1143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01208" y="4648200"/>
            <a:ext cx="24144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Three copies will be printed out</a:t>
            </a:r>
            <a:endParaRPr lang="en-US" sz="1100" dirty="0">
              <a:solidFill>
                <a:srgbClr val="FF0000"/>
              </a:solidFill>
            </a:endParaRPr>
          </a:p>
        </p:txBody>
      </p:sp>
      <p:pic>
        <p:nvPicPr>
          <p:cNvPr id="22" name="Picture 21" descr="untitled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1143000"/>
            <a:ext cx="12954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Structure of command in some other shell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</a:p>
          <a:p>
            <a:pPr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nl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|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sample 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|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pr  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|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lpr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Structure of UNIX Command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All UNIX commands are case sensitive and only small caps run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800894" y="3771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18506" y="3771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542505" y="38473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4038600"/>
            <a:ext cx="17251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Line numbers on L.H.S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81176" y="4038600"/>
            <a:ext cx="1402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         name of file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4200" y="4038600"/>
            <a:ext cx="17443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date+filename+pages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4837906" y="4075906"/>
            <a:ext cx="1143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18929" y="4648200"/>
            <a:ext cx="16818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    printing command</a:t>
            </a:r>
            <a:endParaRPr lang="en-US" sz="1100" dirty="0">
              <a:solidFill>
                <a:srgbClr val="FF0000"/>
              </a:solidFill>
            </a:endParaRPr>
          </a:p>
        </p:txBody>
      </p:sp>
      <p:pic>
        <p:nvPicPr>
          <p:cNvPr id="22" name="Picture 21" descr="untitled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8475" y="20574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522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81000" y="1143000"/>
            <a:ext cx="9296400" cy="5334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     command                       </a:t>
            </a:r>
          </a:p>
          <a:p>
            <a:pPr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-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lpstat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–p       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(status of all printers on network)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	-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lpstat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–p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stn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(status of one printer “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stn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”)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         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lpq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-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Pstn</a:t>
            </a: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         -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lpstat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-a      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(status of all printers that are active)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         -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cancel stn-9685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(will cancel printing id 9685 on printer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naming “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stn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”)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-cancel –u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bilal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stn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(will cancel all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pringing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requests from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user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bilal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to printer naming “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stn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”)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UNIX Printing Commands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Picture 6" descr="untitled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838200"/>
            <a:ext cx="1457325" cy="14573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65468" y="5943600"/>
            <a:ext cx="5878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Assignment : what will be the </a:t>
            </a:r>
            <a:r>
              <a:rPr lang="en-US" dirty="0" err="1" smtClean="0"/>
              <a:t>cshell</a:t>
            </a:r>
            <a:r>
              <a:rPr lang="en-US" dirty="0" smtClean="0"/>
              <a:t> commands of </a:t>
            </a:r>
          </a:p>
          <a:p>
            <a:r>
              <a:rPr lang="en-US" dirty="0" smtClean="0"/>
              <a:t>last two above commands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cat command with echo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2819400" y="1219200"/>
            <a:ext cx="6172200" cy="4800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cat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This is a test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rgbClr val="00B050"/>
                </a:solidFill>
              </a:rPr>
              <a:t>This is a test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This is chapter number 9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rgbClr val="00B050"/>
                </a:solidFill>
              </a:rPr>
              <a:t>This is chapter number 9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UNIX is fun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rgbClr val="00B050"/>
                </a:solidFill>
              </a:rPr>
              <a:t>UNIX is fun 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Ctrl 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Exit from cat command </a:t>
            </a:r>
          </a:p>
        </p:txBody>
      </p:sp>
      <p:sp>
        <p:nvSpPr>
          <p:cNvPr id="8" name="Up Arrow 7"/>
          <p:cNvSpPr/>
          <p:nvPr/>
        </p:nvSpPr>
        <p:spPr>
          <a:xfrm>
            <a:off x="3276600" y="3962400"/>
            <a:ext cx="762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nl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file44</a:t>
            </a:r>
          </a:p>
          <a:p>
            <a:pPr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1   Ali  khan 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cs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unix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2  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Mazhar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cs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linux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2628" indent="-342900">
              <a:buAutoNum type="arabicPlain" startAt="3"/>
            </a:pP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haider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cs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vb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2628" indent="-342900">
              <a:buAutoNum type="arabicPlain" startAt="3"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2628" indent="-342900">
              <a:buAutoNum type="arabicPlain" startAt="3"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2628" indent="-342900">
              <a:buAutoNum type="arabicPlain" startAt="3"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2628" indent="-342900">
              <a:buNone/>
            </a:pPr>
            <a:r>
              <a:rPr lang="en-US" sz="1600" dirty="0" smtClean="0"/>
              <a:t>Line numbers on left hand side</a:t>
            </a:r>
          </a:p>
          <a:p>
            <a:pPr marL="452628" indent="-342900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2628" indent="-342900">
              <a:buNone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pr  file44</a:t>
            </a:r>
          </a:p>
          <a:p>
            <a:pPr marL="452628" indent="-342900">
              <a:buNone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Oct 24 11:21 2014   file44   page1               </a:t>
            </a:r>
            <a:r>
              <a:rPr lang="en-US" sz="1600" dirty="0" smtClean="0"/>
              <a:t>date, file name and current page numbe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r</a:t>
            </a:r>
          </a:p>
          <a:p>
            <a:pPr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Ali  khan 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cs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unix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Mazhar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cs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linux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2628" indent="-342900">
              <a:buNone/>
            </a:pP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haider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cs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vb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2628" indent="-342900">
              <a:buNone/>
            </a:pPr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Line numbers and headings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533400" y="2133600"/>
            <a:ext cx="762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" y="1143000"/>
            <a:ext cx="228600" cy="9144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32766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Up Arrow 9"/>
          <p:cNvSpPr/>
          <p:nvPr/>
        </p:nvSpPr>
        <p:spPr>
          <a:xfrm rot="16200000">
            <a:off x="4388490" y="3688711"/>
            <a:ext cx="138421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16200000">
            <a:off x="1943100" y="2095499"/>
            <a:ext cx="457200" cy="3733800"/>
          </a:xfrm>
          <a:prstGeom prst="ellipse">
            <a:avLst/>
          </a:prstGeom>
          <a:solidFill>
            <a:schemeClr val="bg2">
              <a:lumMod val="50000"/>
              <a:alpha val="3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more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-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(It is used to view the contents of a file, by </a:t>
            </a:r>
          </a:p>
          <a:p>
            <a:pPr>
              <a:buNone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              pressing space bar it will show next 24 lines</a:t>
            </a:r>
          </a:p>
          <a:p>
            <a:pPr>
              <a:buNone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             of the file ’page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by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page’ and by pressing enter </a:t>
            </a:r>
          </a:p>
          <a:p>
            <a:pPr>
              <a:buNone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             button it will show next line of the file ’line by line’)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more  </a:t>
            </a:r>
            <a:r>
              <a:rPr lang="en-US" sz="1600" dirty="0" err="1" smtClean="0">
                <a:solidFill>
                  <a:srgbClr val="FF0000"/>
                </a:solidFill>
              </a:rPr>
              <a:t>fileabc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</a:t>
            </a:r>
            <a:r>
              <a:rPr lang="en-US" sz="1600" dirty="0" err="1" smtClean="0">
                <a:solidFill>
                  <a:srgbClr val="FF0000"/>
                </a:solidFill>
              </a:rPr>
              <a:t>Ctrl+z</a:t>
            </a:r>
            <a:r>
              <a:rPr lang="en-US" sz="1600" dirty="0" smtClean="0">
                <a:solidFill>
                  <a:srgbClr val="FF0000"/>
                </a:solidFill>
              </a:rPr>
              <a:t>    or   Q 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(to exit)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m</a:t>
            </a:r>
            <a:r>
              <a:rPr lang="en-US" sz="1600" dirty="0" smtClean="0">
                <a:solidFill>
                  <a:srgbClr val="FF0000"/>
                </a:solidFill>
              </a:rPr>
              <a:t>ore </a:t>
            </a:r>
            <a:r>
              <a:rPr lang="en-US" sz="1600" dirty="0" err="1" smtClean="0">
                <a:solidFill>
                  <a:srgbClr val="FF0000"/>
                </a:solidFill>
              </a:rPr>
              <a:t>fileabc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filexyz</a:t>
            </a: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View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he Contents of The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181600" y="762000"/>
            <a:ext cx="1676400" cy="1752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4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1st line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2nd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3rd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23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rd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24th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200" y="533400"/>
            <a:ext cx="18277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Enter</a:t>
            </a:r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 button pressed once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6511" y="533400"/>
            <a:ext cx="17732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File having only 164 lines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5181600" y="2865957"/>
            <a:ext cx="1676400" cy="17060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4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26th line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27th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28th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29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30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48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rd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49th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1600" y="2667000"/>
            <a:ext cx="16514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Space</a:t>
            </a:r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 bar pressed once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Content Placeholder 1"/>
          <p:cNvSpPr txBox="1">
            <a:spLocks/>
          </p:cNvSpPr>
          <p:nvPr/>
        </p:nvSpPr>
        <p:spPr>
          <a:xfrm>
            <a:off x="7391400" y="762000"/>
            <a:ext cx="1676400" cy="1752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4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2nd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3rd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23</a:t>
            </a:r>
            <a:r>
              <a:rPr lang="en-US" sz="2200" baseline="30000" dirty="0" smtClean="0">
                <a:solidFill>
                  <a:schemeClr val="bg2">
                    <a:lumMod val="50000"/>
                  </a:schemeClr>
                </a:solidFill>
              </a:rPr>
              <a:t>rd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24th line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62000" y="3124201"/>
            <a:ext cx="2362200" cy="266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Data of file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abc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…………………………………………….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..Data of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filexyz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61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more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more  -n7 </a:t>
            </a:r>
            <a:r>
              <a:rPr lang="en-US" sz="1600" dirty="0" err="1" smtClean="0">
                <a:solidFill>
                  <a:srgbClr val="FF0000"/>
                </a:solidFill>
              </a:rPr>
              <a:t>fileabc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</a:t>
            </a: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View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he Contents of The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62000" y="1981200"/>
            <a:ext cx="5257800" cy="3352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line1…………………………………………….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Line2………………………………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Line3……………………………..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Line4……………………………..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Line5……………………………..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Line6……………………………..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Line7……………………………..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61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head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(displays first 10 lines of the file “default” and will exit)</a:t>
            </a: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head </a:t>
            </a:r>
            <a:r>
              <a:rPr lang="en-US" sz="1600" dirty="0" err="1" smtClean="0">
                <a:solidFill>
                  <a:srgbClr val="FF0000"/>
                </a:solidFill>
              </a:rPr>
              <a:t>fileabc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</a:t>
            </a: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View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he Contents of The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62000" y="1981200"/>
            <a:ext cx="5257800" cy="3352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line1…………………………………………….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Line2………………………………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Line3……………………………..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Line4……………………………..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Line5……………………………..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Line6……………………………..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Line7……………………………..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 8…………………………..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 9…………………………….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 10………………………….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imagesCA3BO6M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819400"/>
            <a:ext cx="1371600" cy="1371600"/>
          </a:xfrm>
          <a:prstGeom prst="rect">
            <a:avLst/>
          </a:prstGeom>
        </p:spPr>
      </p:pic>
      <p:pic>
        <p:nvPicPr>
          <p:cNvPr id="6" name="Picture 5" descr="imagesCA7FLT2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9174" y="838200"/>
            <a:ext cx="1729426" cy="1295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61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Head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(displays first 5 lines of the file and will exit) </a:t>
            </a: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head -5 </a:t>
            </a:r>
            <a:r>
              <a:rPr lang="en-US" sz="1600" dirty="0" err="1" smtClean="0">
                <a:solidFill>
                  <a:srgbClr val="FF0000"/>
                </a:solidFill>
              </a:rPr>
              <a:t>fileabc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</a:t>
            </a: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View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he Contents of The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62000" y="1981200"/>
            <a:ext cx="5257800" cy="3352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line1…………………………………………….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Line2………………………………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Line3……………………………..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Line4……………………………..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Line5……………………………..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imagesCA3BO6M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819400"/>
            <a:ext cx="1371600" cy="1371600"/>
          </a:xfrm>
          <a:prstGeom prst="rect">
            <a:avLst/>
          </a:prstGeom>
        </p:spPr>
      </p:pic>
      <p:pic>
        <p:nvPicPr>
          <p:cNvPr id="6" name="Picture 5" descr="imagesCA7FLT2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609600"/>
            <a:ext cx="1729426" cy="1295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61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tail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(displays last 10 lines of a file “default” and will exit)</a:t>
            </a: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tail </a:t>
            </a:r>
            <a:r>
              <a:rPr lang="en-US" sz="1600" dirty="0" err="1" smtClean="0">
                <a:solidFill>
                  <a:srgbClr val="FF0000"/>
                </a:solidFill>
              </a:rPr>
              <a:t>fileabc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</a:t>
            </a: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View The Contents of The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62000" y="1981200"/>
            <a:ext cx="5257800" cy="3352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line14…………………………………………….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Line15………………………………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Line16……………………………..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Line17……………………………..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Line18……………………………..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Line19……………………………..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Line20……………………………..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 21…………………………..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 22…………………………….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Line 23………………………….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imagesCAZG2W9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895600"/>
            <a:ext cx="1219200" cy="1219200"/>
          </a:xfrm>
          <a:prstGeom prst="rect">
            <a:avLst/>
          </a:prstGeom>
        </p:spPr>
      </p:pic>
      <p:pic>
        <p:nvPicPr>
          <p:cNvPr id="8" name="Picture 7" descr="imagesCA1SWFD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029325" y="619125"/>
            <a:ext cx="1581150" cy="1447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61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2607</TotalTime>
  <Words>1518</Words>
  <Application>Microsoft Office PowerPoint</Application>
  <PresentationFormat>On-screen Show (4:3)</PresentationFormat>
  <Paragraphs>434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Chapter  9 Basic file processing</vt:lpstr>
      <vt:lpstr>To View The Contents of The File</vt:lpstr>
      <vt:lpstr>cat command with echo  </vt:lpstr>
      <vt:lpstr>Line numbers and headings  </vt:lpstr>
      <vt:lpstr>To View The Contents of The File</vt:lpstr>
      <vt:lpstr>To View The Contents of The File</vt:lpstr>
      <vt:lpstr> View The Contents of The File</vt:lpstr>
      <vt:lpstr> View The Contents of The File</vt:lpstr>
      <vt:lpstr> View The Contents of The File</vt:lpstr>
      <vt:lpstr> View The Contents of The File</vt:lpstr>
      <vt:lpstr> View The Contents of The File</vt:lpstr>
      <vt:lpstr> View The Contents of The File</vt:lpstr>
      <vt:lpstr> View The Contents of The File</vt:lpstr>
      <vt:lpstr>Some Basic Commands All UNIX commands are case sensative and only small caps run</vt:lpstr>
      <vt:lpstr>Some Basic Commands All UNIX commands are case sensative and only small caps run</vt:lpstr>
      <vt:lpstr>Some Basic Commands determining file size</vt:lpstr>
      <vt:lpstr>Cat with appending  adding data into a file with appending </vt:lpstr>
      <vt:lpstr>Cat with overwriting  adding data into a file with overwriting</vt:lpstr>
      <vt:lpstr>Difference between file  </vt:lpstr>
      <vt:lpstr>Removing repeated lines          sample</vt:lpstr>
      <vt:lpstr>Removing repeated lines          </vt:lpstr>
      <vt:lpstr>UNIX Printing Commands </vt:lpstr>
      <vt:lpstr>Structure of UNIX Command All UNIX commands are case sensitive and only small caps run</vt:lpstr>
      <vt:lpstr>Structure of UNIX Command All UNIX commands are case sensitive and only small caps run</vt:lpstr>
      <vt:lpstr>Structure of UNIX Command All UNIX commands are case sensitive and only small caps run</vt:lpstr>
      <vt:lpstr>UNIX Printing Commands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haroon</dc:creator>
  <cp:lastModifiedBy>Multimedia</cp:lastModifiedBy>
  <cp:revision>785</cp:revision>
  <dcterms:created xsi:type="dcterms:W3CDTF">2013-08-27T10:07:26Z</dcterms:created>
  <dcterms:modified xsi:type="dcterms:W3CDTF">2014-10-27T11:42:06Z</dcterms:modified>
</cp:coreProperties>
</file>