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howSpecialPlsOnTitleSld="0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29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0160000" cy="7620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62" y="72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8EC77A-5C8E-403B-B263-C6FD986F5D48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33C3BE-5AB4-4E18-BCE5-473EE1E3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4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40000"/>
            <a:ext cx="401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540000"/>
            <a:ext cx="4013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55700"/>
            <a:ext cx="2044700" cy="5803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155700"/>
            <a:ext cx="5981700" cy="5803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40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540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705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40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540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1430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143000"/>
            <a:ext cx="5981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5651500" cy="2168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/>
  <p:hf hdr="0" dt="0"/>
  <p:txStyles>
    <p:titleStyle>
      <a:lvl1pPr marL="127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+mj-lt"/>
          <a:ea typeface="+mj-ea"/>
          <a:cs typeface="+mj-cs"/>
        </a:defRPr>
      </a:lvl1pPr>
      <a:lvl2pPr marL="127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2pPr>
      <a:lvl3pPr marL="127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3pPr>
      <a:lvl4pPr marL="127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4pPr>
      <a:lvl5pPr marL="127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5pPr>
      <a:lvl6pPr marL="4699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6pPr>
      <a:lvl7pPr marL="9271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7pPr>
      <a:lvl8pPr marL="13843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8pPr>
      <a:lvl9pPr marL="1841500" algn="ctr" rtl="0" fontAlgn="base">
        <a:spcBef>
          <a:spcPct val="0"/>
        </a:spcBef>
        <a:spcAft>
          <a:spcPts val="200"/>
        </a:spcAft>
        <a:defRPr sz="6400">
          <a:solidFill>
            <a:srgbClr val="2A2326"/>
          </a:solidFill>
          <a:latin typeface="Verdana" pitchFamily="34" charset="0"/>
        </a:defRPr>
      </a:lvl9pPr>
    </p:titleStyle>
    <p:bodyStyle>
      <a:lvl1pPr marL="127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  <a:ea typeface="+mn-ea"/>
          <a:cs typeface="+mn-cs"/>
        </a:defRPr>
      </a:lvl1pPr>
      <a:lvl2pPr marL="254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2pPr>
      <a:lvl3pPr marL="381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3pPr>
      <a:lvl4pPr marL="508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4pPr>
      <a:lvl5pPr marL="635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5pPr>
      <a:lvl6pPr marL="5207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6pPr>
      <a:lvl7pPr marL="9779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7pPr>
      <a:lvl8pPr marL="14351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8pPr>
      <a:lvl9pPr marL="1892300" algn="ctr" rtl="0" fontAlgn="base">
        <a:spcBef>
          <a:spcPct val="0"/>
        </a:spcBef>
        <a:spcAft>
          <a:spcPts val="200"/>
        </a:spcAft>
        <a:defRPr sz="2800">
          <a:solidFill>
            <a:srgbClr val="2A23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55700"/>
            <a:ext cx="81788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40000"/>
            <a:ext cx="8178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759450" y="7340600"/>
            <a:ext cx="4394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67700" y="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10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dt="0"/>
  <p:txStyles>
    <p:titleStyle>
      <a:lvl1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40000"/>
            <a:ext cx="81788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759450" y="7340600"/>
            <a:ext cx="4394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67700" y="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10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hf hdr="0" dt="0"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900"/>
        </a:spcAft>
        <a:buClr>
          <a:srgbClr val="2A2326"/>
        </a:buClr>
        <a:buSzPct val="171000"/>
        <a:buFont typeface="Gill Sans" pitchFamily="34" charset="0"/>
        <a:buChar char="•"/>
        <a:defRPr sz="2400">
          <a:solidFill>
            <a:srgbClr val="2A23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759450" y="7340600"/>
            <a:ext cx="4394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267700" y="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10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hf hdr="0" dt="0"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43000"/>
            <a:ext cx="81788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40000"/>
            <a:ext cx="3937000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3771900" cy="1447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59450" y="7340600"/>
            <a:ext cx="4394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977900" algn="l"/>
              </a:tabLst>
            </a:pPr>
            <a:r>
              <a:rPr lang="en-US" sz="1800" b="0">
                <a:solidFill>
                  <a:srgbClr val="2A2326"/>
                </a:solidFill>
              </a:rPr>
              <a:t>© 2004, MacAvon Media Productions</a:t>
            </a:r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8077200" y="0"/>
            <a:ext cx="21209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267700" y="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>
                <a:solidFill>
                  <a:srgbClr val="D3AC6E"/>
                </a:solidFill>
              </a:rPr>
              <a:t>10</a:t>
            </a:r>
            <a:r>
              <a:rPr lang="en-US" b="0">
                <a:solidFill>
                  <a:srgbClr val="D3AC6E"/>
                </a:solidFill>
              </a:rPr>
              <a:t> 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hdr="0" dt="0"/>
  <p:txStyles>
    <p:titleStyle>
      <a:lvl1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4800">
          <a:solidFill>
            <a:srgbClr val="2A2326"/>
          </a:solidFill>
          <a:latin typeface="Verdana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2A2326"/>
        </a:buClr>
        <a:buSzPct val="171000"/>
        <a:buFont typeface="Gill Sans" pitchFamily="34" charset="0"/>
        <a:buChar char="•"/>
        <a:defRPr sz="2100">
          <a:solidFill>
            <a:srgbClr val="2A232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3924300"/>
            <a:ext cx="8178800" cy="3378200"/>
          </a:xfrm>
        </p:spPr>
        <p:txBody>
          <a:bodyPr/>
          <a:lstStyle/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 i="1" dirty="0"/>
              <a:t>Digital </a:t>
            </a:r>
            <a:r>
              <a:rPr lang="en-US" i="1" dirty="0" smtClean="0"/>
              <a:t>Multimedia, 2nd edition</a:t>
            </a:r>
            <a:endParaRPr lang="en-US" i="1" dirty="0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 dirty="0"/>
              <a:t>Nigel Chapman &amp; Jenny Chapman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Chapter </a:t>
            </a:r>
            <a:r>
              <a:rPr lang="en-US"/>
              <a:t>7</a:t>
            </a:r>
            <a:endParaRPr lang="en-US" dirty="0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endParaRPr lang="en-US" dirty="0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endParaRPr lang="en-US" dirty="0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endParaRPr lang="en-US" dirty="0"/>
          </a:p>
          <a:p>
            <a:pPr algn="r"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 sz="1800" dirty="0"/>
              <a:t>This presentation © 2004, </a:t>
            </a:r>
            <a:r>
              <a:rPr lang="en-US" sz="1800" dirty="0" err="1"/>
              <a:t>MacAvon</a:t>
            </a:r>
            <a:r>
              <a:rPr lang="en-US" sz="1800" dirty="0"/>
              <a:t> Media Productions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95400" algn="l"/>
              </a:tabLst>
            </a:pPr>
            <a:r>
              <a:rPr lang="en-US"/>
              <a:t>Characters &amp; Fonts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774700" y="2540000"/>
            <a:ext cx="8610600" cy="44196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Mapping from code values to a sequence of bytes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charset specification in a MIME type identifies encoding and character set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e.g. text/html; charset = ISO-8859-1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Obvious encoding of ISO 10646 uses four bytes for each 32-bit value – </a:t>
            </a:r>
            <a:r>
              <a:rPr lang="en-US" i="1"/>
              <a:t>UCS 4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For values on BMP drop zero bytes – </a:t>
            </a:r>
            <a:r>
              <a:rPr lang="en-US" i="1"/>
              <a:t>UCS 2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UCS 2 is therefore identical to Unicode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Encodings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322–323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540000"/>
            <a:ext cx="8178800" cy="45593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UCS Transformation Formats</a:t>
            </a:r>
            <a:r>
              <a:rPr lang="en-US"/>
              <a:t> can be applied to Unicode (UCS 2) values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UTF-8</a:t>
            </a:r>
            <a:r>
              <a:rPr lang="en-US"/>
              <a:t>: ASCII characters encoded as themselves, values &gt; 127 encoded as a string of up to six bytes with highest bit set to 1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UTF-7</a:t>
            </a:r>
            <a:r>
              <a:rPr lang="en-US"/>
              <a:t> further encodes UTF-8 as 7-bit values to avoid problems with older protocols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UTF-16</a:t>
            </a:r>
            <a:r>
              <a:rPr lang="en-US"/>
              <a:t> allows pairs of 16-bit values to be combined into a single 32-bit value, extending Unicode beyond BMP (additional 15 planes)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UTFs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323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540000"/>
            <a:ext cx="8178800" cy="4457700"/>
          </a:xfrm>
        </p:spPr>
        <p:txBody>
          <a:bodyPr/>
          <a:lstStyle/>
          <a:p>
            <a:pPr>
              <a:spcAft>
                <a:spcPts val="14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Visual representation of a character is called a </a:t>
            </a:r>
            <a:r>
              <a:rPr lang="en-US" i="1"/>
              <a:t>glyph</a:t>
            </a:r>
          </a:p>
          <a:p>
            <a:pPr>
              <a:spcAft>
                <a:spcPts val="14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Must replace characters with glyphs for display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Glyphs are arranged into collections called </a:t>
            </a:r>
            <a:r>
              <a:rPr lang="en-US" i="1"/>
              <a:t>fonts</a:t>
            </a:r>
          </a:p>
          <a:p>
            <a:pPr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Fonts are stored in specified locations on a computer system, may be embedded in documents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If font is not embedded, document may not display properly on systems where that font is not installed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Fonts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324–326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63600" y="2540000"/>
            <a:ext cx="8432800" cy="44196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Spacing: </a:t>
            </a:r>
            <a:r>
              <a:rPr lang="en-US" i="1"/>
              <a:t>monospaced</a:t>
            </a:r>
            <a:r>
              <a:rPr lang="en-US"/>
              <a:t> (fixed width)/</a:t>
            </a:r>
            <a:r>
              <a:rPr lang="en-US" i="1"/>
              <a:t>proportional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Serifs: </a:t>
            </a:r>
            <a:r>
              <a:rPr lang="en-US" i="1"/>
              <a:t>serifed</a:t>
            </a:r>
            <a:r>
              <a:rPr lang="en-US"/>
              <a:t>/</a:t>
            </a:r>
            <a:r>
              <a:rPr lang="en-US" i="1"/>
              <a:t>sans serif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Serifs are the small strokes added to the ends  of character shapes in conventional book fonts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Shape: </a:t>
            </a:r>
            <a:r>
              <a:rPr lang="en-US" i="1"/>
              <a:t>upright</a:t>
            </a:r>
            <a:r>
              <a:rPr lang="en-US"/>
              <a:t>/</a:t>
            </a:r>
            <a:r>
              <a:rPr lang="en-US" i="1"/>
              <a:t>italic</a:t>
            </a:r>
            <a:r>
              <a:rPr lang="en-US"/>
              <a:t>/</a:t>
            </a:r>
            <a:r>
              <a:rPr lang="en-US" i="1"/>
              <a:t>slanted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Slant is a vertical shear effect, italic uses different glyph shapes with a slant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Weight: </a:t>
            </a:r>
            <a:r>
              <a:rPr lang="en-US" i="1"/>
              <a:t>bold</a:t>
            </a:r>
            <a:r>
              <a:rPr lang="en-US"/>
              <a:t>/</a:t>
            </a:r>
            <a:r>
              <a:rPr lang="en-US" i="1"/>
              <a:t>normal</a:t>
            </a:r>
            <a:r>
              <a:rPr lang="en-US"/>
              <a:t>/</a:t>
            </a:r>
            <a:r>
              <a:rPr lang="en-US" i="1"/>
              <a:t>light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Classification of Fonts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327–330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Text fonts</a:t>
            </a:r>
            <a:r>
              <a:rPr lang="en-US"/>
              <a:t> – suitable for continuous text (e.g. body of a book or article)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Must be unobtrusive, easy to read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Display fonts</a:t>
            </a:r>
            <a:r>
              <a:rPr lang="en-US"/>
              <a:t> – suitable for isolated pieces of short text (e.g. headings, signs or slogans)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Intention is to get a short message across, so eye-catching design that would be inappropriate for continuous text is OK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Choice of Fonts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331–332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Text fonts may be problematical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Low resolution of computer displays leads to loss of details (e.g. fine serifs) and distortion of letter shapes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Use larger sizes than in print, prefer sans serif, use fonts such as Arial and Verdana designed to be readable at low resolution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Display fonts work better and may be suitable for small pieces of continuous text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Fonts for Multimedia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332–333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540000"/>
            <a:ext cx="8178800" cy="46990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Units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Points: 1pt = 1/72" = 0.3528mm</a:t>
            </a:r>
          </a:p>
          <a:p>
            <a:pPr lvl="2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Exact size is not standard; 1/72" is invariably used by computer systems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Picas: 1pc = 12pt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Font's  </a:t>
            </a:r>
            <a:r>
              <a:rPr lang="en-US" i="1"/>
              <a:t>body size </a:t>
            </a:r>
            <a:r>
              <a:rPr lang="en-US"/>
              <a:t>is not necessarily the size of any particular character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e.g. 10pt Times Roman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Font Measurement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334–335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Baseline</a:t>
            </a:r>
            <a:r>
              <a:rPr lang="en-US"/>
              <a:t> – the line on which the bases of characters are arranged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Leading – </a:t>
            </a:r>
            <a:r>
              <a:rPr lang="en-US"/>
              <a:t>the distance between successive baselines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x-height</a:t>
            </a:r>
            <a:r>
              <a:rPr lang="en-US"/>
              <a:t> – the distance between the baseline and the top of a lower-case letter </a:t>
            </a:r>
            <a:r>
              <a:rPr lang="en-US" i="1"/>
              <a:t>x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Ascenders/descenders</a:t>
            </a:r>
            <a:r>
              <a:rPr lang="en-US"/>
              <a:t> – strokes that rise above the x-height/drop below the baseline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Font Terminology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337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338" y="2170113"/>
            <a:ext cx="8047037" cy="38115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336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22300" y="2540000"/>
            <a:ext cx="8915400" cy="44196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Used to express measurements relative to font size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1</a:t>
            </a:r>
            <a:r>
              <a:rPr lang="en-US" i="1"/>
              <a:t> ex</a:t>
            </a:r>
            <a:r>
              <a:rPr lang="en-US"/>
              <a:t> = font's x-height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1</a:t>
            </a:r>
            <a:r>
              <a:rPr lang="en-US" i="1"/>
              <a:t> em</a:t>
            </a:r>
            <a:r>
              <a:rPr lang="en-US"/>
              <a:t> = body size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Traditionally the width of an upper-case 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Long dashes — known as </a:t>
            </a:r>
            <a:r>
              <a:rPr lang="en-US" i="1"/>
              <a:t>em-dashes</a:t>
            </a:r>
            <a:r>
              <a:rPr lang="en-US"/>
              <a:t> (1em long)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1</a:t>
            </a:r>
            <a:r>
              <a:rPr lang="en-US" i="1"/>
              <a:t> en</a:t>
            </a:r>
            <a:r>
              <a:rPr lang="en-US"/>
              <a:t> = 0.5em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Shorter dashes – known as </a:t>
            </a:r>
            <a:r>
              <a:rPr lang="en-US" i="1"/>
              <a:t>en-dashes</a:t>
            </a:r>
            <a:r>
              <a:rPr lang="en-US"/>
              <a:t> (1en long)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Relative Units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336–337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Dual nature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Visual representation of language (</a:t>
            </a:r>
            <a:r>
              <a:rPr lang="en-US" i="1"/>
              <a:t>content</a:t>
            </a:r>
            <a:r>
              <a:rPr lang="en-US"/>
              <a:t>)</a:t>
            </a:r>
          </a:p>
          <a:p>
            <a:pPr lvl="2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Need to relate bit patterns to symbols of a written language</a:t>
            </a:r>
          </a:p>
          <a:p>
            <a:pPr lvl="1">
              <a:spcAft>
                <a:spcPts val="1000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Graphic element (</a:t>
            </a:r>
            <a:r>
              <a:rPr lang="en-US" i="1"/>
              <a:t>appearance</a:t>
            </a:r>
            <a:r>
              <a:rPr lang="en-US"/>
              <a:t>)</a:t>
            </a:r>
          </a:p>
          <a:p>
            <a:pPr lvl="2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Precise shapes of characters, spacing and layout (</a:t>
            </a:r>
            <a:r>
              <a:rPr lang="en-US" i="1"/>
              <a:t>typography</a:t>
            </a:r>
            <a:r>
              <a:rPr lang="en-US"/>
              <a:t>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Each </a:t>
            </a:r>
            <a:r>
              <a:rPr lang="en-US" i="1"/>
              <a:t>abstract character</a:t>
            </a:r>
            <a:r>
              <a:rPr lang="en-US"/>
              <a:t> may have many different </a:t>
            </a:r>
            <a:r>
              <a:rPr lang="en-US" i="1"/>
              <a:t>graphic representations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Text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314–315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540000"/>
            <a:ext cx="8178800" cy="45212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Kerning</a:t>
            </a:r>
            <a:r>
              <a:rPr lang="en-US"/>
              <a:t> – adjustment of space between certain pairs of letters (e.g. AV) to make them look more uniform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Kerning pairs for a font are defined by its designer, stored with the font metrics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Ligatures</a:t>
            </a:r>
            <a:r>
              <a:rPr lang="en-US"/>
              <a:t> – single composite characters used to replace pairs of letters that don't look right next to each other (e.g. fi)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Ligatures are stored as extra characters in the font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Spacing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337–338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Glyphs are just images, so we can have bitmapped or vector (outline) fonts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Bitmapped fonts don't scale well or reproduce at different resolutions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Outline font formats: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PostScript Type 1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TrueType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OpenType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Digital Fonts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339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213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Type 1</a:t>
            </a:r>
          </a:p>
          <a:p>
            <a:pPr lvl="1">
              <a:spcAft>
                <a:spcPts val="213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 shapes are based on Bézier curves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Fonts can contain </a:t>
            </a:r>
            <a:r>
              <a:rPr lang="en-US" i="1"/>
              <a:t>hints</a:t>
            </a:r>
            <a:r>
              <a:rPr lang="en-US"/>
              <a:t> used by rendering programs to improve appearance at low res</a:t>
            </a:r>
          </a:p>
          <a:p>
            <a:pPr>
              <a:spcAft>
                <a:spcPts val="213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TrueType</a:t>
            </a:r>
          </a:p>
          <a:p>
            <a:pPr lvl="1">
              <a:spcAft>
                <a:spcPts val="213"/>
              </a:spcAft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 shapes are based on quadratic curves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Instructions</a:t>
            </a:r>
            <a:r>
              <a:rPr lang="en-US"/>
              <a:t> specify how features of a character are rendered at different resolutions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Outline Fonts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340–341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New cross-platform format that unifies Type 1 and TrueType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More than 256 characters in each font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Type 1 and TrueType both limited to 256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Encoding based on Unicode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Support for extended range of ligatures, old-style numerals, swash capitals, fractions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OpenType Fonts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340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Abstract characters are grouped into </a:t>
            </a:r>
            <a:r>
              <a:rPr lang="en-US" i="1"/>
              <a:t>alphabets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Any set of distinct symbols, usually forming the basis of some written language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A </a:t>
            </a:r>
            <a:r>
              <a:rPr lang="en-US" i="1"/>
              <a:t>character set</a:t>
            </a:r>
            <a:r>
              <a:rPr lang="en-US"/>
              <a:t> is a mapping between the characters of some alphabet (its </a:t>
            </a:r>
            <a:r>
              <a:rPr lang="en-US" i="1"/>
              <a:t>character repertoire</a:t>
            </a:r>
            <a:r>
              <a:rPr lang="en-US"/>
              <a:t>) and bit patterns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For each character in its repertoire, a character set defines a </a:t>
            </a:r>
            <a:r>
              <a:rPr lang="en-US" i="1"/>
              <a:t>code value</a:t>
            </a:r>
            <a:r>
              <a:rPr lang="en-US"/>
              <a:t>, belonging to its set of </a:t>
            </a:r>
            <a:r>
              <a:rPr lang="en-US" i="1"/>
              <a:t>code points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Character Sets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315–316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33400" y="2540000"/>
            <a:ext cx="9093200" cy="44196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American Standard Code for Information Interchange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7 bits for each code value, hence 128 code points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 repertoire only comprises 95 characters (other 33 values are used for </a:t>
            </a:r>
            <a:r>
              <a:rPr lang="en-US" i="1"/>
              <a:t>control characters</a:t>
            </a:r>
            <a:r>
              <a:rPr lang="en-US"/>
              <a:t>)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 repertoire is only really adequate for American English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ISO standard </a:t>
            </a:r>
            <a:r>
              <a:rPr lang="en-US" i="1"/>
              <a:t>ISO 646</a:t>
            </a:r>
            <a:r>
              <a:rPr lang="en-US"/>
              <a:t> is ASCII with </a:t>
            </a:r>
            <a:r>
              <a:rPr lang="en-US" i="1"/>
              <a:t>national variants</a:t>
            </a:r>
            <a:r>
              <a:rPr lang="en-US"/>
              <a:t> (accented letters, currency symbols)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ASCII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317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Easy to double the number of code points by using the eighth bit of a byte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Maintain backward compatibility by keeping lower half (0–127) identical with US-ASCII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Use code points 128–255 for accented letters, math symbols, extra punctuation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256 code points still insufficient for all languages, so must still use different variants ('code pages')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8-bit Character Sets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318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Incompatible 8-bit extensions to ASCII were originally developed by manufacturers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Standardization required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ISO 8859</a:t>
            </a:r>
            <a:r>
              <a:rPr lang="en-US"/>
              <a:t> is a multi-part standard which defines a collection of character sets, each designed to accommodate the needs of a group of related languages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i="1"/>
              <a:t>ISO 8859-1</a:t>
            </a:r>
            <a:r>
              <a:rPr lang="en-US"/>
              <a:t>, known as </a:t>
            </a:r>
            <a:r>
              <a:rPr lang="en-US" i="1"/>
              <a:t>ISO-Latin1</a:t>
            </a:r>
            <a:r>
              <a:rPr lang="en-US"/>
              <a:t>, covers most Western European languages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ISO 8859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319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256 code points is not sufficient for ideographically based alphabets or for using more than one language at a time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16-bit (2-byte) character set with 65,536 code points can accommodate 256 8-bit character sets simultaneously, and so on with 24- and 32-bit sets</a:t>
            </a:r>
          </a:p>
          <a:p>
            <a:pPr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ISO 10646 is structured as a hypercube comprising 256 </a:t>
            </a:r>
            <a:r>
              <a:rPr lang="en-US" i="1"/>
              <a:t>groups</a:t>
            </a:r>
            <a:r>
              <a:rPr lang="en-US"/>
              <a:t> (cubes) each of 256 </a:t>
            </a:r>
            <a:r>
              <a:rPr lang="en-US" i="1"/>
              <a:t>planes</a:t>
            </a:r>
            <a:r>
              <a:rPr lang="en-US"/>
              <a:t> of 256 </a:t>
            </a:r>
            <a:r>
              <a:rPr lang="en-US" i="1"/>
              <a:t>rows</a:t>
            </a:r>
            <a:r>
              <a:rPr lang="en-US"/>
              <a:t>, each with 256 characters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1155700"/>
            <a:ext cx="8534400" cy="12192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Multi-byte Character Sets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320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Each code point can be written as a quadruple (</a:t>
            </a:r>
            <a:r>
              <a:rPr lang="en-US" i="1"/>
              <a:t>g, p, r, c</a:t>
            </a:r>
            <a:r>
              <a:rPr lang="en-US"/>
              <a:t>) – group, plane, row, character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Using </a:t>
            </a:r>
            <a:r>
              <a:rPr lang="en-US" i="1"/>
              <a:t>*</a:t>
            </a:r>
            <a:r>
              <a:rPr lang="en-US"/>
              <a:t> to mean all values from 0–255, can also use quadruples to identify subsets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(0, 0, 0, *) is the subset with all but lowest-order byte set to 0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In ISO 10646, (0, 0, 0, *) is identical with ISO Latin1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Structure of ISO 10646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31800" y="2540000"/>
            <a:ext cx="9296400" cy="44196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16-bit character set developed by an industry consortium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Unicode uses </a:t>
            </a:r>
            <a:r>
              <a:rPr lang="en-US" i="1"/>
              <a:t>CJK consolidation</a:t>
            </a:r>
            <a:r>
              <a:rPr lang="en-US"/>
              <a:t> to fit all characters required for Chinese, Korean and Japanese into 16 bits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Characters that look the same have the same position, even if they are in fact different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/>
              <a:t>ISO 10646 </a:t>
            </a:r>
            <a:r>
              <a:rPr lang="en-US" i="1"/>
              <a:t>Basic Multilingual Plane</a:t>
            </a:r>
            <a:r>
              <a:rPr lang="en-US"/>
              <a:t> (0, 0, *, *) is identical to Unicode (even though ISO 10646 doesn't really need to use CJK consolidation)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Unicode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004300" y="44450"/>
            <a:ext cx="1193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tabLst>
                <a:tab pos="838200" algn="l"/>
              </a:tabLst>
            </a:pPr>
            <a:r>
              <a:rPr lang="en-US" sz="1800" b="0">
                <a:solidFill>
                  <a:schemeClr val="tx1"/>
                </a:solidFill>
              </a:rPr>
              <a:t>320–321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D6DFE8"/>
      </a:dk2>
      <a:lt2>
        <a:srgbClr val="2A2326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D6DFE8"/>
      </a:dk2>
      <a:lt2>
        <a:srgbClr val="2A2326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D6DFE8"/>
      </a:dk2>
      <a:lt2>
        <a:srgbClr val="000000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D6DFE8"/>
      </a:dk2>
      <a:lt2>
        <a:srgbClr val="000000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D6DFE8"/>
      </a:dk2>
      <a:lt2>
        <a:srgbClr val="2A2326"/>
      </a:lt2>
      <a:accent1>
        <a:srgbClr val="0066B3"/>
      </a:accent1>
      <a:accent2>
        <a:srgbClr val="333399"/>
      </a:accent2>
      <a:accent3>
        <a:srgbClr val="E8ECF2"/>
      </a:accent3>
      <a:accent4>
        <a:srgbClr val="DADADA"/>
      </a:accent4>
      <a:accent5>
        <a:srgbClr val="AAB8D6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B3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Pages>0</Pages>
  <Words>1284</Words>
  <Characters>0</Characters>
  <Application>Microsoft Office PowerPoint</Application>
  <PresentationFormat>Custom</PresentationFormat>
  <Lines>0</Lines>
  <Paragraphs>152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Gill Sans</vt:lpstr>
      <vt:lpstr>Verdana</vt:lpstr>
      <vt:lpstr>Title &amp; Subtitle</vt:lpstr>
      <vt:lpstr>Title &amp; Bullets</vt:lpstr>
      <vt:lpstr>Bullets</vt:lpstr>
      <vt:lpstr>Blank</vt:lpstr>
      <vt:lpstr>Title &amp; Bullets - Left</vt:lpstr>
      <vt:lpstr>Characters &amp; Fonts</vt:lpstr>
      <vt:lpstr>Text</vt:lpstr>
      <vt:lpstr>Character Sets</vt:lpstr>
      <vt:lpstr>ASCII</vt:lpstr>
      <vt:lpstr>8-bit Character Sets</vt:lpstr>
      <vt:lpstr>ISO 8859</vt:lpstr>
      <vt:lpstr>Multi-byte Character Sets</vt:lpstr>
      <vt:lpstr>Structure of ISO 10646</vt:lpstr>
      <vt:lpstr>Unicode</vt:lpstr>
      <vt:lpstr>Encodings</vt:lpstr>
      <vt:lpstr>UTFs</vt:lpstr>
      <vt:lpstr>Fonts</vt:lpstr>
      <vt:lpstr>Classification of Fonts</vt:lpstr>
      <vt:lpstr>Choice of Fonts</vt:lpstr>
      <vt:lpstr>Fonts for Multimedia</vt:lpstr>
      <vt:lpstr>Font Measurement</vt:lpstr>
      <vt:lpstr>Font Terminology</vt:lpstr>
      <vt:lpstr>PowerPoint Presentation</vt:lpstr>
      <vt:lpstr>Relative Units</vt:lpstr>
      <vt:lpstr>Spacing</vt:lpstr>
      <vt:lpstr>Digital Fonts</vt:lpstr>
      <vt:lpstr>Outline Fonts</vt:lpstr>
      <vt:lpstr>OpenType Fonts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 &amp; Fonts</dc:title>
  <dc:creator>Administrator</dc:creator>
  <cp:lastModifiedBy>Shazil Ali</cp:lastModifiedBy>
  <cp:revision>24</cp:revision>
  <dcterms:modified xsi:type="dcterms:W3CDTF">2014-12-02T15:09:47Z</dcterms:modified>
</cp:coreProperties>
</file>