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33"/>
  </p:notesMasterIdLst>
  <p:sldIdLst>
    <p:sldId id="256" r:id="rId2"/>
    <p:sldId id="257" r:id="rId3"/>
    <p:sldId id="288" r:id="rId4"/>
    <p:sldId id="258" r:id="rId5"/>
    <p:sldId id="259" r:id="rId6"/>
    <p:sldId id="291" r:id="rId7"/>
    <p:sldId id="260" r:id="rId8"/>
    <p:sldId id="261" r:id="rId9"/>
    <p:sldId id="292" r:id="rId10"/>
    <p:sldId id="293" r:id="rId11"/>
    <p:sldId id="294" r:id="rId12"/>
    <p:sldId id="295" r:id="rId13"/>
    <p:sldId id="296" r:id="rId14"/>
    <p:sldId id="303" r:id="rId15"/>
    <p:sldId id="297" r:id="rId16"/>
    <p:sldId id="298" r:id="rId17"/>
    <p:sldId id="263" r:id="rId18"/>
    <p:sldId id="269" r:id="rId19"/>
    <p:sldId id="265" r:id="rId20"/>
    <p:sldId id="266" r:id="rId21"/>
    <p:sldId id="267" r:id="rId22"/>
    <p:sldId id="272" r:id="rId23"/>
    <p:sldId id="273" r:id="rId24"/>
    <p:sldId id="277" r:id="rId25"/>
    <p:sldId id="278" r:id="rId26"/>
    <p:sldId id="283" r:id="rId27"/>
    <p:sldId id="284" r:id="rId28"/>
    <p:sldId id="285" r:id="rId29"/>
    <p:sldId id="286" r:id="rId30"/>
    <p:sldId id="290" r:id="rId31"/>
    <p:sldId id="271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>
      <p:cViewPr>
        <p:scale>
          <a:sx n="77" d="100"/>
          <a:sy n="77" d="100"/>
        </p:scale>
        <p:origin x="-114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F8C4E95-2AF0-41C8-9F1B-71B93D888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30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2D53E1-60E7-4BB9-BFC7-73901B6813FF}" type="slidenum">
              <a:rPr lang="en-US"/>
              <a:pPr/>
              <a:t>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0D07C-C765-4235-AB5F-9A155AD1C9BD}" type="slidenum">
              <a:rPr lang="en-US"/>
              <a:pPr/>
              <a:t>10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68881-CA7C-45CD-8732-E99FB5482D7A}" type="slidenum">
              <a:rPr lang="en-US"/>
              <a:pPr/>
              <a:t>11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4B8BA-7F60-45BD-8508-CBA377F6106C}" type="slidenum">
              <a:rPr lang="en-US"/>
              <a:pPr/>
              <a:t>12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98158-EE29-47AA-B39A-C846F2B60A38}" type="slidenum">
              <a:rPr lang="en-US"/>
              <a:pPr/>
              <a:t>13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11A5E-D509-4ACE-AE02-3986136C9265}" type="slidenum">
              <a:rPr lang="en-US"/>
              <a:pPr/>
              <a:t>14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5136E-0D71-4008-9ACC-3C20F0151AED}" type="slidenum">
              <a:rPr lang="en-US"/>
              <a:pPr/>
              <a:t>15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523BA-3D80-4536-8368-893E25E2FBF3}" type="slidenum">
              <a:rPr lang="en-US"/>
              <a:pPr/>
              <a:t>16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04A5E-85A7-44D2-B416-ABFEDEC0280F}" type="slidenum">
              <a:rPr lang="en-US"/>
              <a:pPr/>
              <a:t>17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3D6D4-A28B-42F7-8465-2DAF2F0800F4}" type="slidenum">
              <a:rPr lang="en-US"/>
              <a:pPr/>
              <a:t>18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606B6-2ABC-4F34-A096-0A1C8500602B}" type="slidenum">
              <a:rPr lang="en-US"/>
              <a:pPr/>
              <a:t>19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917CF-6EE5-4480-A4EE-EE23EF3B9952}" type="slidenum">
              <a:rPr lang="en-US"/>
              <a:pPr/>
              <a:t>2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9DE78-34FB-4907-9B3C-FB8B48079178}" type="slidenum">
              <a:rPr lang="en-US"/>
              <a:pPr/>
              <a:t>20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9C4FE-D5E6-4F74-9D9F-F400E8E3D6A3}" type="slidenum">
              <a:rPr lang="en-US"/>
              <a:pPr/>
              <a:t>21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83406-2FB1-43D8-A878-50462CD2339B}" type="slidenum">
              <a:rPr lang="en-US"/>
              <a:pPr/>
              <a:t>22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3A98B-66B1-4903-9511-261E594B1E45}" type="slidenum">
              <a:rPr lang="en-US"/>
              <a:pPr/>
              <a:t>23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D0FFE-4FCF-40A5-B8AC-7A6D238D361E}" type="slidenum">
              <a:rPr lang="en-US"/>
              <a:pPr/>
              <a:t>24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86DD9-179E-4985-B7F2-0118361D7BCC}" type="slidenum">
              <a:rPr lang="en-US"/>
              <a:pPr/>
              <a:t>25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5C5DE-DBA7-4809-A274-2B24720D3502}" type="slidenum">
              <a:rPr lang="en-US"/>
              <a:pPr/>
              <a:t>26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DEF04-CDB0-4516-8798-7B43D2E191FB}" type="slidenum">
              <a:rPr lang="en-US"/>
              <a:pPr/>
              <a:t>27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872AE-D325-46F1-9A34-1A4F9C45A65D}" type="slidenum">
              <a:rPr lang="en-US"/>
              <a:pPr/>
              <a:t>28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E646BC-45D0-4CB2-8A26-5CF249B86EA7}" type="slidenum">
              <a:rPr lang="en-US"/>
              <a:pPr/>
              <a:t>29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B7122-39BC-4893-B3CF-48AE3FF2D0B9}" type="slidenum">
              <a:rPr lang="en-US"/>
              <a:pPr/>
              <a:t>3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2E668-A561-48ED-AE2E-EA865B12AC5E}" type="slidenum">
              <a:rPr lang="en-US"/>
              <a:pPr/>
              <a:t>30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221CC-384D-4F69-A41C-ABD811FCF9AE}" type="slidenum">
              <a:rPr lang="en-US"/>
              <a:pPr/>
              <a:t>31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1CA44-535F-41DC-BBE1-690C4AD1273F}" type="slidenum">
              <a:rPr lang="en-US"/>
              <a:pPr/>
              <a:t>4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61A0B-3B5B-4AA0-956E-A8D79F472980}" type="slidenum">
              <a:rPr lang="en-US"/>
              <a:pPr/>
              <a:t>5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6A232-AC4A-42E2-8843-3F02D513B831}" type="slidenum">
              <a:rPr lang="en-US"/>
              <a:pPr/>
              <a:t>6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300A8B-F46D-4696-8C37-DF809C69EA40}" type="slidenum">
              <a:rPr lang="en-US"/>
              <a:pPr/>
              <a:t>7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C41E44-27EF-4ACA-9DAE-8178A8A9A955}" type="slidenum">
              <a:rPr lang="en-US"/>
              <a:pPr/>
              <a:t>8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A1C10-F523-44C0-986A-9D0DCA84E214}" type="slidenum">
              <a:rPr lang="en-US"/>
              <a:pPr/>
              <a:t>9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04669-ED28-4B4A-BC0A-2554C79A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7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A8BB-CF10-4D08-9EBD-6EC26EB7C9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3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8AE7-C207-4260-BE86-2F032618B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79A25-6A01-463C-832C-FE30DE099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91C7-E740-4C05-96DE-55136069F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4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3D9A-3A7C-4798-812E-6DCD5865C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6B70-F1DB-4198-9391-92ABB2FE1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0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6B509-7B7A-444C-8F57-A8A450266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1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4016-357D-4461-93BF-76E21A5288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0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EEA6B-4061-4910-A587-A241BFC2B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1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DBBA-91B8-46E8-AE78-9E47E5576E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7DE5-7ED3-4EA8-9B4B-DA4CC0B41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8226425" cy="1736725"/>
          </a:xfrm>
        </p:spPr>
        <p:txBody>
          <a:bodyPr/>
          <a:lstStyle/>
          <a:p>
            <a:r>
              <a:rPr lang="en-US" dirty="0"/>
              <a:t>Chapter 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</a:rPr>
              <a:t>Life-Cycle Phases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</a:rPr>
              <a:t>From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</a:rPr>
              <a:t>Software Project Management 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</a:rPr>
              <a:t>By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</a:rPr>
              <a:t>Walker Royce (of IBM)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</a:rPr>
              <a:t>And Slides on Spiral by Barry Boehm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4D5E6E82-FD79-46BF-AFE8-319A4F566600}" type="slidenum">
              <a:rPr lang="en-US">
                <a:solidFill>
                  <a:schemeClr val="tx1"/>
                </a:solidFill>
              </a:rPr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Previous Software Process Models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447800"/>
            <a:ext cx="8226425" cy="495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effectLst/>
              </a:rPr>
              <a:t>An evolution of models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effectLst/>
              </a:rPr>
              <a:t>–Code &amp; Fix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effectLst/>
              </a:rPr>
              <a:t>–</a:t>
            </a:r>
            <a:r>
              <a:rPr lang="en-US" dirty="0" err="1">
                <a:effectLst/>
              </a:rPr>
              <a:t>Stagewise</a:t>
            </a:r>
            <a:r>
              <a:rPr lang="en-US" dirty="0">
                <a:effectLst/>
              </a:rPr>
              <a:t> &amp; Waterfall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effectLst/>
              </a:rPr>
              <a:t>–Evolutionary </a:t>
            </a:r>
            <a:r>
              <a:rPr lang="en-US" dirty="0" smtClean="0">
                <a:effectLst/>
              </a:rPr>
              <a:t>Development.</a:t>
            </a:r>
            <a:endParaRPr lang="en-US" dirty="0">
              <a:effectLst/>
            </a:endParaRPr>
          </a:p>
          <a:p>
            <a:pPr>
              <a:lnSpc>
                <a:spcPct val="80000"/>
              </a:lnSpc>
            </a:pPr>
            <a:endParaRPr lang="en-US" sz="18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ffectLst/>
              </a:rPr>
              <a:t>Code &amp; Fix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effectLst/>
              </a:rPr>
              <a:t>	• </a:t>
            </a:r>
            <a:r>
              <a:rPr lang="en-US" sz="2400" dirty="0">
                <a:effectLst/>
              </a:rPr>
              <a:t>First, elementary model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	• Write code now; fix it later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	• No planning involved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	• Problems: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		– Code is poorly structured.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		– The software developed was usually a poor match for users’ 		needs.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0632-F265-44B9-8990-6E11035F4B98}" type="slidenum">
              <a:rPr lang="en-US">
                <a:solidFill>
                  <a:schemeClr val="tx1"/>
                </a:solidFill>
              </a:rPr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/>
              <a:t>Stagewise</a:t>
            </a:r>
            <a:r>
              <a:rPr lang="en-US" dirty="0"/>
              <a:t> &amp; Waterfall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991600" cy="48768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>
                <a:effectLst/>
              </a:rPr>
              <a:t>Born out of the shortsightedness of the Code &amp; Fix model.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effectLst/>
              </a:rPr>
              <a:t>		- need for a design phase, requirements phase,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effectLst/>
              </a:rPr>
              <a:t>	       </a:t>
            </a:r>
            <a:r>
              <a:rPr lang="en-US" dirty="0" smtClean="0">
                <a:effectLst/>
              </a:rPr>
              <a:t>   </a:t>
            </a:r>
            <a:r>
              <a:rPr lang="en-US" sz="2800" dirty="0" smtClean="0">
                <a:effectLst/>
              </a:rPr>
              <a:t>and </a:t>
            </a:r>
            <a:r>
              <a:rPr lang="en-US" sz="2800" dirty="0">
                <a:effectLst/>
              </a:rPr>
              <a:t>a testing phase</a:t>
            </a:r>
            <a:r>
              <a:rPr lang="en-US" sz="2800" dirty="0" smtClean="0">
                <a:effectLst/>
              </a:rPr>
              <a:t>.</a:t>
            </a:r>
            <a:endParaRPr lang="en-US" sz="2800" dirty="0">
              <a:effectLst/>
            </a:endParaRPr>
          </a:p>
          <a:p>
            <a:r>
              <a:rPr lang="en-US" dirty="0">
                <a:effectLst/>
              </a:rPr>
              <a:t>First used to develop SAGE (Semi-Automated Ground Environment), an early warning system for the Cold War era</a:t>
            </a:r>
            <a:r>
              <a:rPr lang="en-US" dirty="0" smtClean="0">
                <a:effectLst/>
              </a:rPr>
              <a:t>.</a:t>
            </a:r>
          </a:p>
          <a:p>
            <a:pPr>
              <a:buNone/>
            </a:pPr>
            <a:endParaRPr lang="en-US" dirty="0">
              <a:effectLst/>
            </a:endParaRPr>
          </a:p>
          <a:p>
            <a:r>
              <a:rPr lang="en-US" dirty="0" smtClean="0"/>
              <a:t>The Semi-Automatic Ground Environment (SAGE) was a system of large computers and associated networking equipment that coordinated data from many radar sites and processed it to produce a single unified image of the airspace over a wide area. SAGE directed and controlled the NORAD response to a Soviet air attack, operating in this role from the late 1950s into the 1980s. Its enormous computers and huge displays remain a part of cold war lore, and a common prop in movies such as Dr. Strangelove and Colossus.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5FB2-948E-4607-B25E-D12637E7F0C4}" type="slidenum">
              <a:rPr lang="en-US">
                <a:solidFill>
                  <a:schemeClr val="tx1"/>
                </a:solidFill>
              </a:rPr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Stagewise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598613"/>
            <a:ext cx="8535987" cy="4497387"/>
          </a:xfrm>
        </p:spPr>
        <p:txBody>
          <a:bodyPr>
            <a:normAutofit/>
          </a:bodyPr>
          <a:lstStyle/>
          <a:p>
            <a:r>
              <a:rPr lang="en-US" sz="2800">
                <a:effectLst/>
              </a:rPr>
              <a:t>A development process of successive phases.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/>
              </a:rPr>
              <a:t>	– Phases included operational plan, operational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/>
              </a:rPr>
              <a:t>		specs, coding specs, coding, parameter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/>
              </a:rPr>
              <a:t>		testing, assembly testing, shakedown, system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/>
              </a:rPr>
              <a:t>		evaluation.</a:t>
            </a:r>
          </a:p>
          <a:p>
            <a:r>
              <a:rPr lang="en-US" sz="2800">
                <a:effectLst/>
              </a:rPr>
              <a:t>Underwent two refinements in 1970.</a:t>
            </a:r>
          </a:p>
          <a:p>
            <a:r>
              <a:rPr lang="en-US" sz="2800">
                <a:effectLst/>
              </a:rPr>
              <a:t>Now referred to as the Waterfall Model.</a:t>
            </a:r>
          </a:p>
          <a:p>
            <a:endParaRPr lang="en-US" sz="280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F7AE-3432-4274-9122-FF311EA3030C}" type="slidenum">
              <a:rPr lang="en-US">
                <a:solidFill>
                  <a:schemeClr val="tx1"/>
                </a:solidFill>
              </a:rPr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Waterfall Model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469188" cy="44973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Introduced: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	– Feedback loops across multiple stages: </a:t>
            </a:r>
            <a:endParaRPr lang="en-US" sz="2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effectLst/>
              </a:rPr>
              <a:t>Validation </a:t>
            </a:r>
            <a:r>
              <a:rPr lang="en-US" sz="2400" dirty="0">
                <a:effectLst/>
              </a:rPr>
              <a:t>and verification steps.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	– Prototyping via a “build it twice” step alongside of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		requirements and design.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• Difficulties exposed even as revisions were made to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		 the model.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	– Required elaborated documents. (Document-	driven;  lengthy development cycles, etc.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	– Led to pursuing stages of development in the 	wrong order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B412-6C61-4FFC-A283-B3320BFC0E28}" type="slidenum">
              <a:rPr lang="en-US">
                <a:solidFill>
                  <a:schemeClr val="tx1"/>
                </a:solidFill>
              </a:rPr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9A5A-2B46-4A66-B337-A353F331B2C1}" type="slidenum">
              <a:rPr lang="en-US"/>
              <a:pPr/>
              <a:t>14</a:t>
            </a:fld>
            <a:endParaRPr lang="en-US"/>
          </a:p>
        </p:txBody>
      </p:sp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3038"/>
            <a:ext cx="9144000" cy="651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1143000"/>
          </a:xfrm>
        </p:spPr>
        <p:txBody>
          <a:bodyPr/>
          <a:lstStyle/>
          <a:p>
            <a:r>
              <a:rPr lang="en-US"/>
              <a:t>Evolutionary Development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DD4E-7EE2-45F6-B362-A1BA6DC6BA48}" type="slidenum">
              <a:rPr lang="en-US">
                <a:solidFill>
                  <a:schemeClr val="tx1"/>
                </a:solidFill>
              </a:rPr>
              <a:pPr/>
              <a:t>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52400" y="1179513"/>
            <a:ext cx="89916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Evolution of the system in directions based on experience.</a:t>
            </a:r>
          </a:p>
          <a:p>
            <a:pPr lvl="1"/>
            <a:r>
              <a:rPr lang="en-US" sz="2000" dirty="0"/>
              <a:t>	Provides rapid initial operational capability.</a:t>
            </a:r>
          </a:p>
          <a:p>
            <a:r>
              <a:rPr lang="en-US" sz="2000" dirty="0"/>
              <a:t>	“I can’t tell you what I want, but I’ll know it when I see it.”</a:t>
            </a:r>
          </a:p>
          <a:p>
            <a:r>
              <a:rPr lang="en-US" sz="2000" dirty="0"/>
              <a:t>	Flexible, yet uncertain approach.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2400" dirty="0"/>
              <a:t>Evolutionary Development Problems:</a:t>
            </a:r>
          </a:p>
          <a:p>
            <a:r>
              <a:rPr lang="en-US" sz="1600" dirty="0"/>
              <a:t>	</a:t>
            </a:r>
            <a:r>
              <a:rPr lang="en-US" sz="2000" dirty="0"/>
              <a:t>No formal design phase (same problem as Code &amp; Fix).</a:t>
            </a:r>
          </a:p>
          <a:p>
            <a:r>
              <a:rPr lang="en-US" sz="2000" dirty="0"/>
              <a:t>	One bad assumption – the unplanned paths “will” be 			compatible.</a:t>
            </a:r>
          </a:p>
          <a:p>
            <a:r>
              <a:rPr lang="en-US" sz="2000" dirty="0"/>
              <a:t>	Hard-to-change code resulted.</a:t>
            </a:r>
          </a:p>
          <a:p>
            <a:r>
              <a:rPr lang="en-US" sz="2000" dirty="0"/>
              <a:t>	Many problems when new software was incrementally 		replacing old software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740D-C1E8-4D30-8E1B-ED0C9043C431}" type="slidenum">
              <a:rPr lang="en-US"/>
              <a:pPr/>
              <a:t>16</a:t>
            </a:fld>
            <a:endParaRPr lang="en-US"/>
          </a:p>
        </p:txBody>
      </p:sp>
      <p:pic>
        <p:nvPicPr>
          <p:cNvPr id="1208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6106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76200"/>
            <a:ext cx="8226425" cy="565150"/>
          </a:xfrm>
        </p:spPr>
        <p:txBody>
          <a:bodyPr>
            <a:normAutofit fontScale="90000"/>
          </a:bodyPr>
          <a:lstStyle/>
          <a:p>
            <a:r>
              <a:rPr lang="en-US" sz="4000"/>
              <a:t>Spiral Model - Overview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3213" y="914400"/>
            <a:ext cx="8688387" cy="640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In the Spiral Model, </a:t>
            </a:r>
            <a:r>
              <a:rPr lang="en-US" sz="1800" b="1"/>
              <a:t>prototyping, evaluation, planning, and all engineering and production activities</a:t>
            </a:r>
            <a:r>
              <a:rPr lang="en-US" sz="1800"/>
              <a:t> are executed in </a:t>
            </a:r>
            <a:r>
              <a:rPr lang="en-US" sz="1800" u="sng"/>
              <a:t>different quadrants</a:t>
            </a:r>
            <a:r>
              <a:rPr lang="en-US" sz="1800"/>
              <a:t>.  (Different variations of the model…)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 u="sng"/>
              <a:t>But the basic notion of iteration</a:t>
            </a:r>
            <a:r>
              <a:rPr lang="en-US" sz="1800"/>
              <a:t> is very firmly established.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2400" b="1" u="sng"/>
              <a:t>For each ‘cycle</a:t>
            </a:r>
            <a:r>
              <a:rPr lang="en-US" sz="2400"/>
              <a:t>’: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risk is assessed,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more design and development is undertaken,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work products and evaluated, and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planning for the next cycle in the spiral is undertaken;  </a:t>
            </a:r>
          </a:p>
          <a:p>
            <a:pPr lvl="1">
              <a:lnSpc>
                <a:spcPct val="80000"/>
              </a:lnSpc>
            </a:pPr>
            <a:r>
              <a:rPr lang="en-US" sz="2000" b="1"/>
              <a:t>Iterate…..</a:t>
            </a:r>
          </a:p>
          <a:p>
            <a:pPr lvl="1"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400"/>
              <a:t>Please note that in reality, the Spiral Model curve is actually skewed to the right, as the spirals do not ‘carve’ out equal ‘areas.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Area in each cycle is a determinant of effort and cost….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A676-C680-4F7E-993D-58B4C760CBC3}" type="slidenum">
              <a:rPr lang="en-US">
                <a:solidFill>
                  <a:schemeClr val="tx1"/>
                </a:solidFill>
              </a:rPr>
              <a:pPr/>
              <a:t>17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DA8C-BAAF-4A88-9C93-F6A45A924567}" type="slidenum">
              <a:rPr lang="en-US">
                <a:solidFill>
                  <a:schemeClr val="tx1"/>
                </a:solidFill>
              </a:rPr>
              <a:pPr/>
              <a:t>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47108" name="Freeform 4"/>
          <p:cNvSpPr>
            <a:spLocks/>
          </p:cNvSpPr>
          <p:nvPr/>
        </p:nvSpPr>
        <p:spPr bwMode="auto">
          <a:xfrm>
            <a:off x="6953250" y="1819275"/>
            <a:ext cx="1544638" cy="1695450"/>
          </a:xfrm>
          <a:custGeom>
            <a:avLst/>
            <a:gdLst/>
            <a:ahLst/>
            <a:cxnLst>
              <a:cxn ang="0">
                <a:pos x="163" y="394"/>
              </a:cxn>
              <a:cxn ang="0">
                <a:pos x="185" y="339"/>
              </a:cxn>
              <a:cxn ang="0">
                <a:pos x="220" y="292"/>
              </a:cxn>
              <a:cxn ang="0">
                <a:pos x="263" y="252"/>
              </a:cxn>
              <a:cxn ang="0">
                <a:pos x="312" y="219"/>
              </a:cxn>
              <a:cxn ang="0">
                <a:pos x="411" y="181"/>
              </a:cxn>
              <a:cxn ang="0">
                <a:pos x="510" y="174"/>
              </a:cxn>
              <a:cxn ang="0">
                <a:pos x="602" y="195"/>
              </a:cxn>
              <a:cxn ang="0">
                <a:pos x="683" y="240"/>
              </a:cxn>
              <a:cxn ang="0">
                <a:pos x="749" y="306"/>
              </a:cxn>
              <a:cxn ang="0">
                <a:pos x="791" y="382"/>
              </a:cxn>
              <a:cxn ang="0">
                <a:pos x="807" y="443"/>
              </a:cxn>
              <a:cxn ang="0">
                <a:pos x="814" y="505"/>
              </a:cxn>
              <a:cxn ang="0">
                <a:pos x="810" y="571"/>
              </a:cxn>
              <a:cxn ang="0">
                <a:pos x="796" y="636"/>
              </a:cxn>
              <a:cxn ang="0">
                <a:pos x="774" y="695"/>
              </a:cxn>
              <a:cxn ang="0">
                <a:pos x="742" y="748"/>
              </a:cxn>
              <a:cxn ang="0">
                <a:pos x="687" y="802"/>
              </a:cxn>
              <a:cxn ang="0">
                <a:pos x="604" y="849"/>
              </a:cxn>
              <a:cxn ang="0">
                <a:pos x="508" y="872"/>
              </a:cxn>
              <a:cxn ang="0">
                <a:pos x="408" y="875"/>
              </a:cxn>
              <a:cxn ang="0">
                <a:pos x="305" y="858"/>
              </a:cxn>
              <a:cxn ang="0">
                <a:pos x="211" y="821"/>
              </a:cxn>
              <a:cxn ang="0">
                <a:pos x="130" y="769"/>
              </a:cxn>
              <a:cxn ang="0">
                <a:pos x="67" y="702"/>
              </a:cxn>
              <a:cxn ang="0">
                <a:pos x="28" y="622"/>
              </a:cxn>
              <a:cxn ang="0">
                <a:pos x="5" y="535"/>
              </a:cxn>
              <a:cxn ang="0">
                <a:pos x="0" y="445"/>
              </a:cxn>
              <a:cxn ang="0">
                <a:pos x="14" y="353"/>
              </a:cxn>
              <a:cxn ang="0">
                <a:pos x="45" y="266"/>
              </a:cxn>
              <a:cxn ang="0">
                <a:pos x="92" y="188"/>
              </a:cxn>
              <a:cxn ang="0">
                <a:pos x="149" y="125"/>
              </a:cxn>
              <a:cxn ang="0">
                <a:pos x="218" y="73"/>
              </a:cxn>
              <a:cxn ang="0">
                <a:pos x="296" y="35"/>
              </a:cxn>
              <a:cxn ang="0">
                <a:pos x="380" y="11"/>
              </a:cxn>
              <a:cxn ang="0">
                <a:pos x="465" y="0"/>
              </a:cxn>
              <a:cxn ang="0">
                <a:pos x="552" y="6"/>
              </a:cxn>
              <a:cxn ang="0">
                <a:pos x="645" y="30"/>
              </a:cxn>
              <a:cxn ang="0">
                <a:pos x="732" y="73"/>
              </a:cxn>
              <a:cxn ang="0">
                <a:pos x="810" y="134"/>
              </a:cxn>
              <a:cxn ang="0">
                <a:pos x="876" y="210"/>
              </a:cxn>
              <a:cxn ang="0">
                <a:pos x="926" y="301"/>
              </a:cxn>
              <a:cxn ang="0">
                <a:pos x="951" y="368"/>
              </a:cxn>
              <a:cxn ang="0">
                <a:pos x="963" y="426"/>
              </a:cxn>
              <a:cxn ang="0">
                <a:pos x="971" y="485"/>
              </a:cxn>
              <a:cxn ang="0">
                <a:pos x="973" y="542"/>
              </a:cxn>
              <a:cxn ang="0">
                <a:pos x="966" y="617"/>
              </a:cxn>
              <a:cxn ang="0">
                <a:pos x="951" y="691"/>
              </a:cxn>
              <a:cxn ang="0">
                <a:pos x="928" y="759"/>
              </a:cxn>
              <a:cxn ang="0">
                <a:pos x="899" y="818"/>
              </a:cxn>
              <a:cxn ang="0">
                <a:pos x="860" y="877"/>
              </a:cxn>
              <a:cxn ang="0">
                <a:pos x="820" y="924"/>
              </a:cxn>
              <a:cxn ang="0">
                <a:pos x="761" y="979"/>
              </a:cxn>
              <a:cxn ang="0">
                <a:pos x="694" y="1023"/>
              </a:cxn>
              <a:cxn ang="0">
                <a:pos x="614" y="1050"/>
              </a:cxn>
              <a:cxn ang="0">
                <a:pos x="524" y="1064"/>
              </a:cxn>
              <a:cxn ang="0">
                <a:pos x="440" y="1068"/>
              </a:cxn>
              <a:cxn ang="0">
                <a:pos x="402" y="1066"/>
              </a:cxn>
            </a:cxnLst>
            <a:rect l="0" t="0" r="r" b="b"/>
            <a:pathLst>
              <a:path w="973" h="1068">
                <a:moveTo>
                  <a:pt x="158" y="440"/>
                </a:moveTo>
                <a:lnTo>
                  <a:pt x="158" y="424"/>
                </a:lnTo>
                <a:lnTo>
                  <a:pt x="159" y="410"/>
                </a:lnTo>
                <a:lnTo>
                  <a:pt x="163" y="394"/>
                </a:lnTo>
                <a:lnTo>
                  <a:pt x="166" y="381"/>
                </a:lnTo>
                <a:lnTo>
                  <a:pt x="172" y="367"/>
                </a:lnTo>
                <a:lnTo>
                  <a:pt x="178" y="353"/>
                </a:lnTo>
                <a:lnTo>
                  <a:pt x="185" y="339"/>
                </a:lnTo>
                <a:lnTo>
                  <a:pt x="192" y="327"/>
                </a:lnTo>
                <a:lnTo>
                  <a:pt x="201" y="315"/>
                </a:lnTo>
                <a:lnTo>
                  <a:pt x="210" y="302"/>
                </a:lnTo>
                <a:lnTo>
                  <a:pt x="220" y="292"/>
                </a:lnTo>
                <a:lnTo>
                  <a:pt x="231" y="280"/>
                </a:lnTo>
                <a:lnTo>
                  <a:pt x="241" y="271"/>
                </a:lnTo>
                <a:lnTo>
                  <a:pt x="251" y="261"/>
                </a:lnTo>
                <a:lnTo>
                  <a:pt x="263" y="252"/>
                </a:lnTo>
                <a:lnTo>
                  <a:pt x="276" y="242"/>
                </a:lnTo>
                <a:lnTo>
                  <a:pt x="288" y="235"/>
                </a:lnTo>
                <a:lnTo>
                  <a:pt x="300" y="226"/>
                </a:lnTo>
                <a:lnTo>
                  <a:pt x="312" y="219"/>
                </a:lnTo>
                <a:lnTo>
                  <a:pt x="336" y="207"/>
                </a:lnTo>
                <a:lnTo>
                  <a:pt x="361" y="197"/>
                </a:lnTo>
                <a:lnTo>
                  <a:pt x="387" y="188"/>
                </a:lnTo>
                <a:lnTo>
                  <a:pt x="411" y="181"/>
                </a:lnTo>
                <a:lnTo>
                  <a:pt x="435" y="177"/>
                </a:lnTo>
                <a:lnTo>
                  <a:pt x="461" y="174"/>
                </a:lnTo>
                <a:lnTo>
                  <a:pt x="486" y="174"/>
                </a:lnTo>
                <a:lnTo>
                  <a:pt x="510" y="174"/>
                </a:lnTo>
                <a:lnTo>
                  <a:pt x="534" y="177"/>
                </a:lnTo>
                <a:lnTo>
                  <a:pt x="557" y="181"/>
                </a:lnTo>
                <a:lnTo>
                  <a:pt x="579" y="188"/>
                </a:lnTo>
                <a:lnTo>
                  <a:pt x="602" y="195"/>
                </a:lnTo>
                <a:lnTo>
                  <a:pt x="624" y="203"/>
                </a:lnTo>
                <a:lnTo>
                  <a:pt x="645" y="214"/>
                </a:lnTo>
                <a:lnTo>
                  <a:pt x="664" y="226"/>
                </a:lnTo>
                <a:lnTo>
                  <a:pt x="683" y="240"/>
                </a:lnTo>
                <a:lnTo>
                  <a:pt x="702" y="254"/>
                </a:lnTo>
                <a:lnTo>
                  <a:pt x="718" y="269"/>
                </a:lnTo>
                <a:lnTo>
                  <a:pt x="734" y="287"/>
                </a:lnTo>
                <a:lnTo>
                  <a:pt x="749" y="306"/>
                </a:lnTo>
                <a:lnTo>
                  <a:pt x="761" y="325"/>
                </a:lnTo>
                <a:lnTo>
                  <a:pt x="774" y="346"/>
                </a:lnTo>
                <a:lnTo>
                  <a:pt x="784" y="367"/>
                </a:lnTo>
                <a:lnTo>
                  <a:pt x="791" y="382"/>
                </a:lnTo>
                <a:lnTo>
                  <a:pt x="794" y="396"/>
                </a:lnTo>
                <a:lnTo>
                  <a:pt x="800" y="412"/>
                </a:lnTo>
                <a:lnTo>
                  <a:pt x="803" y="427"/>
                </a:lnTo>
                <a:lnTo>
                  <a:pt x="807" y="443"/>
                </a:lnTo>
                <a:lnTo>
                  <a:pt x="810" y="459"/>
                </a:lnTo>
                <a:lnTo>
                  <a:pt x="812" y="474"/>
                </a:lnTo>
                <a:lnTo>
                  <a:pt x="814" y="490"/>
                </a:lnTo>
                <a:lnTo>
                  <a:pt x="814" y="505"/>
                </a:lnTo>
                <a:lnTo>
                  <a:pt x="814" y="523"/>
                </a:lnTo>
                <a:lnTo>
                  <a:pt x="814" y="538"/>
                </a:lnTo>
                <a:lnTo>
                  <a:pt x="812" y="556"/>
                </a:lnTo>
                <a:lnTo>
                  <a:pt x="810" y="571"/>
                </a:lnTo>
                <a:lnTo>
                  <a:pt x="808" y="587"/>
                </a:lnTo>
                <a:lnTo>
                  <a:pt x="805" y="604"/>
                </a:lnTo>
                <a:lnTo>
                  <a:pt x="801" y="620"/>
                </a:lnTo>
                <a:lnTo>
                  <a:pt x="796" y="636"/>
                </a:lnTo>
                <a:lnTo>
                  <a:pt x="793" y="651"/>
                </a:lnTo>
                <a:lnTo>
                  <a:pt x="788" y="665"/>
                </a:lnTo>
                <a:lnTo>
                  <a:pt x="781" y="681"/>
                </a:lnTo>
                <a:lnTo>
                  <a:pt x="774" y="695"/>
                </a:lnTo>
                <a:lnTo>
                  <a:pt x="767" y="709"/>
                </a:lnTo>
                <a:lnTo>
                  <a:pt x="760" y="722"/>
                </a:lnTo>
                <a:lnTo>
                  <a:pt x="751" y="736"/>
                </a:lnTo>
                <a:lnTo>
                  <a:pt x="742" y="748"/>
                </a:lnTo>
                <a:lnTo>
                  <a:pt x="732" y="761"/>
                </a:lnTo>
                <a:lnTo>
                  <a:pt x="722" y="771"/>
                </a:lnTo>
                <a:lnTo>
                  <a:pt x="706" y="788"/>
                </a:lnTo>
                <a:lnTo>
                  <a:pt x="687" y="802"/>
                </a:lnTo>
                <a:lnTo>
                  <a:pt x="668" y="816"/>
                </a:lnTo>
                <a:lnTo>
                  <a:pt x="647" y="828"/>
                </a:lnTo>
                <a:lnTo>
                  <a:pt x="626" y="839"/>
                </a:lnTo>
                <a:lnTo>
                  <a:pt x="604" y="849"/>
                </a:lnTo>
                <a:lnTo>
                  <a:pt x="581" y="856"/>
                </a:lnTo>
                <a:lnTo>
                  <a:pt x="558" y="863"/>
                </a:lnTo>
                <a:lnTo>
                  <a:pt x="534" y="868"/>
                </a:lnTo>
                <a:lnTo>
                  <a:pt x="508" y="872"/>
                </a:lnTo>
                <a:lnTo>
                  <a:pt x="484" y="875"/>
                </a:lnTo>
                <a:lnTo>
                  <a:pt x="458" y="875"/>
                </a:lnTo>
                <a:lnTo>
                  <a:pt x="434" y="875"/>
                </a:lnTo>
                <a:lnTo>
                  <a:pt x="408" y="875"/>
                </a:lnTo>
                <a:lnTo>
                  <a:pt x="381" y="872"/>
                </a:lnTo>
                <a:lnTo>
                  <a:pt x="355" y="868"/>
                </a:lnTo>
                <a:lnTo>
                  <a:pt x="331" y="863"/>
                </a:lnTo>
                <a:lnTo>
                  <a:pt x="305" y="858"/>
                </a:lnTo>
                <a:lnTo>
                  <a:pt x="281" y="851"/>
                </a:lnTo>
                <a:lnTo>
                  <a:pt x="257" y="842"/>
                </a:lnTo>
                <a:lnTo>
                  <a:pt x="234" y="832"/>
                </a:lnTo>
                <a:lnTo>
                  <a:pt x="211" y="821"/>
                </a:lnTo>
                <a:lnTo>
                  <a:pt x="189" y="811"/>
                </a:lnTo>
                <a:lnTo>
                  <a:pt x="168" y="797"/>
                </a:lnTo>
                <a:lnTo>
                  <a:pt x="149" y="783"/>
                </a:lnTo>
                <a:lnTo>
                  <a:pt x="130" y="769"/>
                </a:lnTo>
                <a:lnTo>
                  <a:pt x="113" y="754"/>
                </a:lnTo>
                <a:lnTo>
                  <a:pt x="97" y="736"/>
                </a:lnTo>
                <a:lnTo>
                  <a:pt x="81" y="719"/>
                </a:lnTo>
                <a:lnTo>
                  <a:pt x="67" y="702"/>
                </a:lnTo>
                <a:lnTo>
                  <a:pt x="55" y="682"/>
                </a:lnTo>
                <a:lnTo>
                  <a:pt x="45" y="663"/>
                </a:lnTo>
                <a:lnTo>
                  <a:pt x="36" y="643"/>
                </a:lnTo>
                <a:lnTo>
                  <a:pt x="28" y="622"/>
                </a:lnTo>
                <a:lnTo>
                  <a:pt x="19" y="601"/>
                </a:lnTo>
                <a:lnTo>
                  <a:pt x="14" y="580"/>
                </a:lnTo>
                <a:lnTo>
                  <a:pt x="8" y="558"/>
                </a:lnTo>
                <a:lnTo>
                  <a:pt x="5" y="535"/>
                </a:lnTo>
                <a:lnTo>
                  <a:pt x="1" y="512"/>
                </a:lnTo>
                <a:lnTo>
                  <a:pt x="0" y="490"/>
                </a:lnTo>
                <a:lnTo>
                  <a:pt x="0" y="467"/>
                </a:lnTo>
                <a:lnTo>
                  <a:pt x="0" y="445"/>
                </a:lnTo>
                <a:lnTo>
                  <a:pt x="1" y="422"/>
                </a:lnTo>
                <a:lnTo>
                  <a:pt x="5" y="398"/>
                </a:lnTo>
                <a:lnTo>
                  <a:pt x="8" y="375"/>
                </a:lnTo>
                <a:lnTo>
                  <a:pt x="14" y="353"/>
                </a:lnTo>
                <a:lnTo>
                  <a:pt x="19" y="332"/>
                </a:lnTo>
                <a:lnTo>
                  <a:pt x="28" y="309"/>
                </a:lnTo>
                <a:lnTo>
                  <a:pt x="34" y="289"/>
                </a:lnTo>
                <a:lnTo>
                  <a:pt x="45" y="266"/>
                </a:lnTo>
                <a:lnTo>
                  <a:pt x="54" y="247"/>
                </a:lnTo>
                <a:lnTo>
                  <a:pt x="66" y="226"/>
                </a:lnTo>
                <a:lnTo>
                  <a:pt x="78" y="207"/>
                </a:lnTo>
                <a:lnTo>
                  <a:pt x="92" y="188"/>
                </a:lnTo>
                <a:lnTo>
                  <a:pt x="104" y="171"/>
                </a:lnTo>
                <a:lnTo>
                  <a:pt x="118" y="155"/>
                </a:lnTo>
                <a:lnTo>
                  <a:pt x="133" y="139"/>
                </a:lnTo>
                <a:lnTo>
                  <a:pt x="149" y="125"/>
                </a:lnTo>
                <a:lnTo>
                  <a:pt x="166" y="111"/>
                </a:lnTo>
                <a:lnTo>
                  <a:pt x="182" y="98"/>
                </a:lnTo>
                <a:lnTo>
                  <a:pt x="199" y="85"/>
                </a:lnTo>
                <a:lnTo>
                  <a:pt x="218" y="73"/>
                </a:lnTo>
                <a:lnTo>
                  <a:pt x="237" y="63"/>
                </a:lnTo>
                <a:lnTo>
                  <a:pt x="257" y="52"/>
                </a:lnTo>
                <a:lnTo>
                  <a:pt x="276" y="44"/>
                </a:lnTo>
                <a:lnTo>
                  <a:pt x="296" y="35"/>
                </a:lnTo>
                <a:lnTo>
                  <a:pt x="316" y="28"/>
                </a:lnTo>
                <a:lnTo>
                  <a:pt x="336" y="21"/>
                </a:lnTo>
                <a:lnTo>
                  <a:pt x="357" y="16"/>
                </a:lnTo>
                <a:lnTo>
                  <a:pt x="380" y="11"/>
                </a:lnTo>
                <a:lnTo>
                  <a:pt x="401" y="7"/>
                </a:lnTo>
                <a:lnTo>
                  <a:pt x="421" y="4"/>
                </a:lnTo>
                <a:lnTo>
                  <a:pt x="444" y="2"/>
                </a:lnTo>
                <a:lnTo>
                  <a:pt x="465" y="0"/>
                </a:lnTo>
                <a:lnTo>
                  <a:pt x="487" y="0"/>
                </a:lnTo>
                <a:lnTo>
                  <a:pt x="508" y="0"/>
                </a:lnTo>
                <a:lnTo>
                  <a:pt x="531" y="2"/>
                </a:lnTo>
                <a:lnTo>
                  <a:pt x="552" y="6"/>
                </a:lnTo>
                <a:lnTo>
                  <a:pt x="576" y="9"/>
                </a:lnTo>
                <a:lnTo>
                  <a:pt x="598" y="16"/>
                </a:lnTo>
                <a:lnTo>
                  <a:pt x="623" y="21"/>
                </a:lnTo>
                <a:lnTo>
                  <a:pt x="645" y="30"/>
                </a:lnTo>
                <a:lnTo>
                  <a:pt x="668" y="39"/>
                </a:lnTo>
                <a:lnTo>
                  <a:pt x="690" y="49"/>
                </a:lnTo>
                <a:lnTo>
                  <a:pt x="711" y="61"/>
                </a:lnTo>
                <a:lnTo>
                  <a:pt x="732" y="73"/>
                </a:lnTo>
                <a:lnTo>
                  <a:pt x="753" y="87"/>
                </a:lnTo>
                <a:lnTo>
                  <a:pt x="772" y="103"/>
                </a:lnTo>
                <a:lnTo>
                  <a:pt x="791" y="118"/>
                </a:lnTo>
                <a:lnTo>
                  <a:pt x="810" y="134"/>
                </a:lnTo>
                <a:lnTo>
                  <a:pt x="827" y="153"/>
                </a:lnTo>
                <a:lnTo>
                  <a:pt x="845" y="171"/>
                </a:lnTo>
                <a:lnTo>
                  <a:pt x="860" y="191"/>
                </a:lnTo>
                <a:lnTo>
                  <a:pt x="876" y="210"/>
                </a:lnTo>
                <a:lnTo>
                  <a:pt x="890" y="233"/>
                </a:lnTo>
                <a:lnTo>
                  <a:pt x="904" y="254"/>
                </a:lnTo>
                <a:lnTo>
                  <a:pt x="916" y="278"/>
                </a:lnTo>
                <a:lnTo>
                  <a:pt x="926" y="301"/>
                </a:lnTo>
                <a:lnTo>
                  <a:pt x="937" y="327"/>
                </a:lnTo>
                <a:lnTo>
                  <a:pt x="942" y="341"/>
                </a:lnTo>
                <a:lnTo>
                  <a:pt x="945" y="354"/>
                </a:lnTo>
                <a:lnTo>
                  <a:pt x="951" y="368"/>
                </a:lnTo>
                <a:lnTo>
                  <a:pt x="954" y="382"/>
                </a:lnTo>
                <a:lnTo>
                  <a:pt x="958" y="396"/>
                </a:lnTo>
                <a:lnTo>
                  <a:pt x="961" y="412"/>
                </a:lnTo>
                <a:lnTo>
                  <a:pt x="963" y="426"/>
                </a:lnTo>
                <a:lnTo>
                  <a:pt x="966" y="440"/>
                </a:lnTo>
                <a:lnTo>
                  <a:pt x="968" y="455"/>
                </a:lnTo>
                <a:lnTo>
                  <a:pt x="970" y="469"/>
                </a:lnTo>
                <a:lnTo>
                  <a:pt x="971" y="485"/>
                </a:lnTo>
                <a:lnTo>
                  <a:pt x="971" y="499"/>
                </a:lnTo>
                <a:lnTo>
                  <a:pt x="973" y="512"/>
                </a:lnTo>
                <a:lnTo>
                  <a:pt x="973" y="528"/>
                </a:lnTo>
                <a:lnTo>
                  <a:pt x="973" y="542"/>
                </a:lnTo>
                <a:lnTo>
                  <a:pt x="973" y="556"/>
                </a:lnTo>
                <a:lnTo>
                  <a:pt x="971" y="577"/>
                </a:lnTo>
                <a:lnTo>
                  <a:pt x="970" y="597"/>
                </a:lnTo>
                <a:lnTo>
                  <a:pt x="966" y="617"/>
                </a:lnTo>
                <a:lnTo>
                  <a:pt x="964" y="636"/>
                </a:lnTo>
                <a:lnTo>
                  <a:pt x="959" y="655"/>
                </a:lnTo>
                <a:lnTo>
                  <a:pt x="956" y="674"/>
                </a:lnTo>
                <a:lnTo>
                  <a:pt x="951" y="691"/>
                </a:lnTo>
                <a:lnTo>
                  <a:pt x="945" y="709"/>
                </a:lnTo>
                <a:lnTo>
                  <a:pt x="940" y="726"/>
                </a:lnTo>
                <a:lnTo>
                  <a:pt x="933" y="741"/>
                </a:lnTo>
                <a:lnTo>
                  <a:pt x="928" y="759"/>
                </a:lnTo>
                <a:lnTo>
                  <a:pt x="921" y="773"/>
                </a:lnTo>
                <a:lnTo>
                  <a:pt x="914" y="788"/>
                </a:lnTo>
                <a:lnTo>
                  <a:pt x="907" y="802"/>
                </a:lnTo>
                <a:lnTo>
                  <a:pt x="899" y="818"/>
                </a:lnTo>
                <a:lnTo>
                  <a:pt x="890" y="835"/>
                </a:lnTo>
                <a:lnTo>
                  <a:pt x="879" y="849"/>
                </a:lnTo>
                <a:lnTo>
                  <a:pt x="871" y="863"/>
                </a:lnTo>
                <a:lnTo>
                  <a:pt x="860" y="877"/>
                </a:lnTo>
                <a:lnTo>
                  <a:pt x="852" y="889"/>
                </a:lnTo>
                <a:lnTo>
                  <a:pt x="841" y="901"/>
                </a:lnTo>
                <a:lnTo>
                  <a:pt x="831" y="913"/>
                </a:lnTo>
                <a:lnTo>
                  <a:pt x="820" y="924"/>
                </a:lnTo>
                <a:lnTo>
                  <a:pt x="807" y="939"/>
                </a:lnTo>
                <a:lnTo>
                  <a:pt x="793" y="953"/>
                </a:lnTo>
                <a:lnTo>
                  <a:pt x="777" y="967"/>
                </a:lnTo>
                <a:lnTo>
                  <a:pt x="761" y="979"/>
                </a:lnTo>
                <a:lnTo>
                  <a:pt x="746" y="991"/>
                </a:lnTo>
                <a:lnTo>
                  <a:pt x="729" y="1004"/>
                </a:lnTo>
                <a:lnTo>
                  <a:pt x="713" y="1012"/>
                </a:lnTo>
                <a:lnTo>
                  <a:pt x="694" y="1023"/>
                </a:lnTo>
                <a:lnTo>
                  <a:pt x="676" y="1031"/>
                </a:lnTo>
                <a:lnTo>
                  <a:pt x="657" y="1038"/>
                </a:lnTo>
                <a:lnTo>
                  <a:pt x="637" y="1045"/>
                </a:lnTo>
                <a:lnTo>
                  <a:pt x="614" y="1050"/>
                </a:lnTo>
                <a:lnTo>
                  <a:pt x="591" y="1056"/>
                </a:lnTo>
                <a:lnTo>
                  <a:pt x="569" y="1059"/>
                </a:lnTo>
                <a:lnTo>
                  <a:pt x="546" y="1063"/>
                </a:lnTo>
                <a:lnTo>
                  <a:pt x="524" y="1064"/>
                </a:lnTo>
                <a:lnTo>
                  <a:pt x="501" y="1066"/>
                </a:lnTo>
                <a:lnTo>
                  <a:pt x="480" y="1066"/>
                </a:lnTo>
                <a:lnTo>
                  <a:pt x="460" y="1068"/>
                </a:lnTo>
                <a:lnTo>
                  <a:pt x="440" y="1068"/>
                </a:lnTo>
                <a:lnTo>
                  <a:pt x="425" y="1066"/>
                </a:lnTo>
                <a:lnTo>
                  <a:pt x="409" y="1066"/>
                </a:lnTo>
                <a:lnTo>
                  <a:pt x="406" y="1068"/>
                </a:lnTo>
                <a:lnTo>
                  <a:pt x="402" y="1066"/>
                </a:lnTo>
                <a:lnTo>
                  <a:pt x="406" y="1066"/>
                </a:lnTo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9" name="Freeform 5"/>
          <p:cNvSpPr>
            <a:spLocks/>
          </p:cNvSpPr>
          <p:nvPr/>
        </p:nvSpPr>
        <p:spPr bwMode="auto">
          <a:xfrm>
            <a:off x="609600" y="3657600"/>
            <a:ext cx="8264525" cy="827088"/>
          </a:xfrm>
          <a:custGeom>
            <a:avLst/>
            <a:gdLst/>
            <a:ahLst/>
            <a:cxnLst>
              <a:cxn ang="0">
                <a:pos x="0" y="390"/>
              </a:cxn>
              <a:cxn ang="0">
                <a:pos x="5076" y="390"/>
              </a:cxn>
              <a:cxn ang="0">
                <a:pos x="5076" y="521"/>
              </a:cxn>
              <a:cxn ang="0">
                <a:pos x="5206" y="260"/>
              </a:cxn>
              <a:cxn ang="0">
                <a:pos x="5076" y="0"/>
              </a:cxn>
              <a:cxn ang="0">
                <a:pos x="5076" y="130"/>
              </a:cxn>
              <a:cxn ang="0">
                <a:pos x="0" y="130"/>
              </a:cxn>
              <a:cxn ang="0">
                <a:pos x="0" y="390"/>
              </a:cxn>
            </a:cxnLst>
            <a:rect l="0" t="0" r="r" b="b"/>
            <a:pathLst>
              <a:path w="5206" h="521">
                <a:moveTo>
                  <a:pt x="0" y="390"/>
                </a:moveTo>
                <a:lnTo>
                  <a:pt x="5076" y="390"/>
                </a:lnTo>
                <a:lnTo>
                  <a:pt x="5076" y="521"/>
                </a:lnTo>
                <a:lnTo>
                  <a:pt x="5206" y="260"/>
                </a:lnTo>
                <a:lnTo>
                  <a:pt x="5076" y="0"/>
                </a:lnTo>
                <a:lnTo>
                  <a:pt x="5076" y="130"/>
                </a:lnTo>
                <a:lnTo>
                  <a:pt x="0" y="130"/>
                </a:lnTo>
                <a:lnTo>
                  <a:pt x="0" y="390"/>
                </a:lnTo>
              </a:path>
            </a:pathLst>
          </a:custGeom>
          <a:gradFill rotWithShape="0">
            <a:gsLst>
              <a:gs pos="0">
                <a:schemeClr val="accent1">
                  <a:gamma/>
                  <a:shade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34975" y="755650"/>
            <a:ext cx="4132263" cy="51911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00749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968500" y="887413"/>
            <a:ext cx="116205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b="1"/>
              <a:t>R &amp; D Stage</a:t>
            </a:r>
            <a:endParaRPr lang="en-US" sz="2000" b="1">
              <a:latin typeface="Arial Narrow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438150" y="1276350"/>
            <a:ext cx="4121150" cy="350838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749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34975" y="1274763"/>
            <a:ext cx="2066925" cy="4127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00749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066800" y="1349375"/>
            <a:ext cx="903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b="1"/>
              <a:t>Inception</a:t>
            </a:r>
            <a:endParaRPr lang="en-US" sz="2000" b="1">
              <a:latin typeface="Arial Narrow" pitchFamily="34" charset="0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2501900" y="1274763"/>
            <a:ext cx="2065338" cy="4127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00749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024188" y="1349375"/>
            <a:ext cx="11176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b="1"/>
              <a:t>Elaboration</a:t>
            </a:r>
            <a:endParaRPr lang="en-US" sz="2000" b="1">
              <a:latin typeface="Arial Narrow" pitchFamily="34" charset="0"/>
            </a:endParaRP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4567238" y="1274763"/>
            <a:ext cx="2065337" cy="4127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00749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5013325" y="1349375"/>
            <a:ext cx="1273175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b="1"/>
              <a:t>Construction</a:t>
            </a:r>
            <a:endParaRPr lang="en-US" sz="2000" b="1">
              <a:latin typeface="Arial Narrow" pitchFamily="34" charset="0"/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6632575" y="1274763"/>
            <a:ext cx="2066925" cy="41275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00749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7223125" y="1349375"/>
            <a:ext cx="9826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b="1"/>
              <a:t>Transition</a:t>
            </a:r>
            <a:endParaRPr lang="en-US" sz="2000" b="1">
              <a:latin typeface="Arial Narrow" pitchFamily="34" charset="0"/>
            </a:endParaRP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4567238" y="755650"/>
            <a:ext cx="4132262" cy="519113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00749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5835379" y="887413"/>
            <a:ext cx="1697581" cy="22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b="1"/>
              <a:t>Production Stage</a:t>
            </a:r>
            <a:endParaRPr lang="en-US" sz="2000" b="1">
              <a:latin typeface="Arial Narrow" pitchFamily="34" charset="0"/>
            </a:endParaRPr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1463675" y="2525713"/>
            <a:ext cx="1588" cy="344487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1262063" y="2736850"/>
            <a:ext cx="400050" cy="1588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5" name="Freeform 21"/>
          <p:cNvSpPr>
            <a:spLocks/>
          </p:cNvSpPr>
          <p:nvPr/>
        </p:nvSpPr>
        <p:spPr bwMode="auto">
          <a:xfrm>
            <a:off x="1401763" y="2673350"/>
            <a:ext cx="125412" cy="127000"/>
          </a:xfrm>
          <a:custGeom>
            <a:avLst/>
            <a:gdLst/>
            <a:ahLst/>
            <a:cxnLst>
              <a:cxn ang="0">
                <a:pos x="23" y="35"/>
              </a:cxn>
              <a:cxn ang="0">
                <a:pos x="25" y="30"/>
              </a:cxn>
              <a:cxn ang="0">
                <a:pos x="28" y="28"/>
              </a:cxn>
              <a:cxn ang="0">
                <a:pos x="33" y="25"/>
              </a:cxn>
              <a:cxn ang="0">
                <a:pos x="37" y="23"/>
              </a:cxn>
              <a:cxn ang="0">
                <a:pos x="40" y="23"/>
              </a:cxn>
              <a:cxn ang="0">
                <a:pos x="44" y="25"/>
              </a:cxn>
              <a:cxn ang="0">
                <a:pos x="49" y="26"/>
              </a:cxn>
              <a:cxn ang="0">
                <a:pos x="53" y="32"/>
              </a:cxn>
              <a:cxn ang="0">
                <a:pos x="54" y="35"/>
              </a:cxn>
              <a:cxn ang="0">
                <a:pos x="54" y="42"/>
              </a:cxn>
              <a:cxn ang="0">
                <a:pos x="51" y="47"/>
              </a:cxn>
              <a:cxn ang="0">
                <a:pos x="47" y="53"/>
              </a:cxn>
              <a:cxn ang="0">
                <a:pos x="42" y="54"/>
              </a:cxn>
              <a:cxn ang="0">
                <a:pos x="35" y="56"/>
              </a:cxn>
              <a:cxn ang="0">
                <a:pos x="28" y="53"/>
              </a:cxn>
              <a:cxn ang="0">
                <a:pos x="20" y="49"/>
              </a:cxn>
              <a:cxn ang="0">
                <a:pos x="14" y="42"/>
              </a:cxn>
              <a:cxn ang="0">
                <a:pos x="13" y="35"/>
              </a:cxn>
              <a:cxn ang="0">
                <a:pos x="14" y="28"/>
              </a:cxn>
              <a:cxn ang="0">
                <a:pos x="18" y="23"/>
              </a:cxn>
              <a:cxn ang="0">
                <a:pos x="21" y="18"/>
              </a:cxn>
              <a:cxn ang="0">
                <a:pos x="26" y="16"/>
              </a:cxn>
              <a:cxn ang="0">
                <a:pos x="32" y="13"/>
              </a:cxn>
              <a:cxn ang="0">
                <a:pos x="37" y="13"/>
              </a:cxn>
              <a:cxn ang="0">
                <a:pos x="46" y="13"/>
              </a:cxn>
              <a:cxn ang="0">
                <a:pos x="53" y="16"/>
              </a:cxn>
              <a:cxn ang="0">
                <a:pos x="59" y="21"/>
              </a:cxn>
              <a:cxn ang="0">
                <a:pos x="65" y="28"/>
              </a:cxn>
              <a:cxn ang="0">
                <a:pos x="66" y="37"/>
              </a:cxn>
              <a:cxn ang="0">
                <a:pos x="66" y="44"/>
              </a:cxn>
              <a:cxn ang="0">
                <a:pos x="63" y="51"/>
              </a:cxn>
              <a:cxn ang="0">
                <a:pos x="58" y="58"/>
              </a:cxn>
              <a:cxn ang="0">
                <a:pos x="53" y="63"/>
              </a:cxn>
              <a:cxn ang="0">
                <a:pos x="46" y="65"/>
              </a:cxn>
              <a:cxn ang="0">
                <a:pos x="40" y="66"/>
              </a:cxn>
              <a:cxn ang="0">
                <a:pos x="30" y="66"/>
              </a:cxn>
              <a:cxn ang="0">
                <a:pos x="21" y="63"/>
              </a:cxn>
              <a:cxn ang="0">
                <a:pos x="13" y="58"/>
              </a:cxn>
              <a:cxn ang="0">
                <a:pos x="7" y="53"/>
              </a:cxn>
              <a:cxn ang="0">
                <a:pos x="2" y="47"/>
              </a:cxn>
              <a:cxn ang="0">
                <a:pos x="0" y="40"/>
              </a:cxn>
              <a:cxn ang="0">
                <a:pos x="0" y="35"/>
              </a:cxn>
              <a:cxn ang="0">
                <a:pos x="0" y="28"/>
              </a:cxn>
              <a:cxn ang="0">
                <a:pos x="2" y="23"/>
              </a:cxn>
              <a:cxn ang="0">
                <a:pos x="6" y="18"/>
              </a:cxn>
              <a:cxn ang="0">
                <a:pos x="11" y="11"/>
              </a:cxn>
              <a:cxn ang="0">
                <a:pos x="18" y="7"/>
              </a:cxn>
              <a:cxn ang="0">
                <a:pos x="25" y="2"/>
              </a:cxn>
              <a:cxn ang="0">
                <a:pos x="35" y="0"/>
              </a:cxn>
              <a:cxn ang="0">
                <a:pos x="46" y="0"/>
              </a:cxn>
              <a:cxn ang="0">
                <a:pos x="54" y="4"/>
              </a:cxn>
              <a:cxn ang="0">
                <a:pos x="65" y="9"/>
              </a:cxn>
              <a:cxn ang="0">
                <a:pos x="70" y="16"/>
              </a:cxn>
              <a:cxn ang="0">
                <a:pos x="75" y="26"/>
              </a:cxn>
              <a:cxn ang="0">
                <a:pos x="79" y="39"/>
              </a:cxn>
              <a:cxn ang="0">
                <a:pos x="77" y="53"/>
              </a:cxn>
              <a:cxn ang="0">
                <a:pos x="68" y="66"/>
              </a:cxn>
              <a:cxn ang="0">
                <a:pos x="59" y="75"/>
              </a:cxn>
              <a:cxn ang="0">
                <a:pos x="47" y="79"/>
              </a:cxn>
              <a:cxn ang="0">
                <a:pos x="33" y="80"/>
              </a:cxn>
            </a:cxnLst>
            <a:rect l="0" t="0" r="r" b="b"/>
            <a:pathLst>
              <a:path w="79" h="80">
                <a:moveTo>
                  <a:pt x="23" y="39"/>
                </a:moveTo>
                <a:lnTo>
                  <a:pt x="23" y="37"/>
                </a:lnTo>
                <a:lnTo>
                  <a:pt x="23" y="35"/>
                </a:lnTo>
                <a:lnTo>
                  <a:pt x="23" y="35"/>
                </a:lnTo>
                <a:lnTo>
                  <a:pt x="25" y="33"/>
                </a:lnTo>
                <a:lnTo>
                  <a:pt x="25" y="33"/>
                </a:lnTo>
                <a:lnTo>
                  <a:pt x="25" y="32"/>
                </a:lnTo>
                <a:lnTo>
                  <a:pt x="25" y="30"/>
                </a:lnTo>
                <a:lnTo>
                  <a:pt x="26" y="30"/>
                </a:lnTo>
                <a:lnTo>
                  <a:pt x="26" y="28"/>
                </a:lnTo>
                <a:lnTo>
                  <a:pt x="28" y="28"/>
                </a:lnTo>
                <a:lnTo>
                  <a:pt x="28" y="28"/>
                </a:lnTo>
                <a:lnTo>
                  <a:pt x="28" y="26"/>
                </a:lnTo>
                <a:lnTo>
                  <a:pt x="30" y="26"/>
                </a:lnTo>
                <a:lnTo>
                  <a:pt x="32" y="25"/>
                </a:lnTo>
                <a:lnTo>
                  <a:pt x="33" y="25"/>
                </a:lnTo>
                <a:lnTo>
                  <a:pt x="33" y="25"/>
                </a:lnTo>
                <a:lnTo>
                  <a:pt x="35" y="25"/>
                </a:lnTo>
                <a:lnTo>
                  <a:pt x="35" y="25"/>
                </a:lnTo>
                <a:lnTo>
                  <a:pt x="37" y="23"/>
                </a:lnTo>
                <a:lnTo>
                  <a:pt x="37" y="23"/>
                </a:lnTo>
                <a:lnTo>
                  <a:pt x="39" y="23"/>
                </a:lnTo>
                <a:lnTo>
                  <a:pt x="40" y="23"/>
                </a:lnTo>
                <a:lnTo>
                  <a:pt x="40" y="23"/>
                </a:lnTo>
                <a:lnTo>
                  <a:pt x="42" y="25"/>
                </a:lnTo>
                <a:lnTo>
                  <a:pt x="42" y="25"/>
                </a:lnTo>
                <a:lnTo>
                  <a:pt x="44" y="25"/>
                </a:lnTo>
                <a:lnTo>
                  <a:pt x="44" y="25"/>
                </a:lnTo>
                <a:lnTo>
                  <a:pt x="46" y="25"/>
                </a:lnTo>
                <a:lnTo>
                  <a:pt x="46" y="25"/>
                </a:lnTo>
                <a:lnTo>
                  <a:pt x="47" y="26"/>
                </a:lnTo>
                <a:lnTo>
                  <a:pt x="49" y="26"/>
                </a:lnTo>
                <a:lnTo>
                  <a:pt x="49" y="28"/>
                </a:lnTo>
                <a:lnTo>
                  <a:pt x="51" y="28"/>
                </a:lnTo>
                <a:lnTo>
                  <a:pt x="51" y="30"/>
                </a:lnTo>
                <a:lnTo>
                  <a:pt x="53" y="32"/>
                </a:lnTo>
                <a:lnTo>
                  <a:pt x="53" y="33"/>
                </a:lnTo>
                <a:lnTo>
                  <a:pt x="54" y="33"/>
                </a:lnTo>
                <a:lnTo>
                  <a:pt x="54" y="35"/>
                </a:lnTo>
                <a:lnTo>
                  <a:pt x="54" y="35"/>
                </a:lnTo>
                <a:lnTo>
                  <a:pt x="54" y="39"/>
                </a:lnTo>
                <a:lnTo>
                  <a:pt x="54" y="39"/>
                </a:lnTo>
                <a:lnTo>
                  <a:pt x="54" y="40"/>
                </a:lnTo>
                <a:lnTo>
                  <a:pt x="54" y="42"/>
                </a:lnTo>
                <a:lnTo>
                  <a:pt x="54" y="44"/>
                </a:lnTo>
                <a:lnTo>
                  <a:pt x="53" y="46"/>
                </a:lnTo>
                <a:lnTo>
                  <a:pt x="53" y="46"/>
                </a:lnTo>
                <a:lnTo>
                  <a:pt x="51" y="47"/>
                </a:lnTo>
                <a:lnTo>
                  <a:pt x="51" y="49"/>
                </a:lnTo>
                <a:lnTo>
                  <a:pt x="49" y="51"/>
                </a:lnTo>
                <a:lnTo>
                  <a:pt x="49" y="51"/>
                </a:lnTo>
                <a:lnTo>
                  <a:pt x="47" y="53"/>
                </a:lnTo>
                <a:lnTo>
                  <a:pt x="46" y="53"/>
                </a:lnTo>
                <a:lnTo>
                  <a:pt x="44" y="53"/>
                </a:lnTo>
                <a:lnTo>
                  <a:pt x="44" y="54"/>
                </a:lnTo>
                <a:lnTo>
                  <a:pt x="42" y="54"/>
                </a:lnTo>
                <a:lnTo>
                  <a:pt x="40" y="54"/>
                </a:lnTo>
                <a:lnTo>
                  <a:pt x="39" y="56"/>
                </a:lnTo>
                <a:lnTo>
                  <a:pt x="37" y="56"/>
                </a:lnTo>
                <a:lnTo>
                  <a:pt x="35" y="56"/>
                </a:lnTo>
                <a:lnTo>
                  <a:pt x="33" y="56"/>
                </a:lnTo>
                <a:lnTo>
                  <a:pt x="32" y="54"/>
                </a:lnTo>
                <a:lnTo>
                  <a:pt x="30" y="54"/>
                </a:lnTo>
                <a:lnTo>
                  <a:pt x="28" y="53"/>
                </a:lnTo>
                <a:lnTo>
                  <a:pt x="26" y="53"/>
                </a:lnTo>
                <a:lnTo>
                  <a:pt x="25" y="53"/>
                </a:lnTo>
                <a:lnTo>
                  <a:pt x="23" y="51"/>
                </a:lnTo>
                <a:lnTo>
                  <a:pt x="20" y="49"/>
                </a:lnTo>
                <a:lnTo>
                  <a:pt x="18" y="47"/>
                </a:lnTo>
                <a:lnTo>
                  <a:pt x="16" y="46"/>
                </a:lnTo>
                <a:lnTo>
                  <a:pt x="16" y="44"/>
                </a:lnTo>
                <a:lnTo>
                  <a:pt x="14" y="42"/>
                </a:lnTo>
                <a:lnTo>
                  <a:pt x="13" y="40"/>
                </a:lnTo>
                <a:lnTo>
                  <a:pt x="13" y="39"/>
                </a:lnTo>
                <a:lnTo>
                  <a:pt x="13" y="37"/>
                </a:lnTo>
                <a:lnTo>
                  <a:pt x="13" y="35"/>
                </a:lnTo>
                <a:lnTo>
                  <a:pt x="13" y="33"/>
                </a:lnTo>
                <a:lnTo>
                  <a:pt x="13" y="30"/>
                </a:lnTo>
                <a:lnTo>
                  <a:pt x="13" y="30"/>
                </a:lnTo>
                <a:lnTo>
                  <a:pt x="14" y="28"/>
                </a:lnTo>
                <a:lnTo>
                  <a:pt x="14" y="26"/>
                </a:lnTo>
                <a:lnTo>
                  <a:pt x="16" y="25"/>
                </a:lnTo>
                <a:lnTo>
                  <a:pt x="16" y="23"/>
                </a:lnTo>
                <a:lnTo>
                  <a:pt x="18" y="23"/>
                </a:lnTo>
                <a:lnTo>
                  <a:pt x="18" y="21"/>
                </a:lnTo>
                <a:lnTo>
                  <a:pt x="20" y="21"/>
                </a:lnTo>
                <a:lnTo>
                  <a:pt x="20" y="20"/>
                </a:lnTo>
                <a:lnTo>
                  <a:pt x="21" y="18"/>
                </a:lnTo>
                <a:lnTo>
                  <a:pt x="23" y="18"/>
                </a:lnTo>
                <a:lnTo>
                  <a:pt x="23" y="18"/>
                </a:lnTo>
                <a:lnTo>
                  <a:pt x="25" y="16"/>
                </a:lnTo>
                <a:lnTo>
                  <a:pt x="26" y="16"/>
                </a:lnTo>
                <a:lnTo>
                  <a:pt x="26" y="16"/>
                </a:lnTo>
                <a:lnTo>
                  <a:pt x="28" y="14"/>
                </a:lnTo>
                <a:lnTo>
                  <a:pt x="30" y="14"/>
                </a:lnTo>
                <a:lnTo>
                  <a:pt x="32" y="13"/>
                </a:lnTo>
                <a:lnTo>
                  <a:pt x="33" y="13"/>
                </a:lnTo>
                <a:lnTo>
                  <a:pt x="35" y="13"/>
                </a:lnTo>
                <a:lnTo>
                  <a:pt x="35" y="13"/>
                </a:lnTo>
                <a:lnTo>
                  <a:pt x="37" y="13"/>
                </a:lnTo>
                <a:lnTo>
                  <a:pt x="40" y="13"/>
                </a:lnTo>
                <a:lnTo>
                  <a:pt x="42" y="13"/>
                </a:lnTo>
                <a:lnTo>
                  <a:pt x="44" y="13"/>
                </a:lnTo>
                <a:lnTo>
                  <a:pt x="46" y="13"/>
                </a:lnTo>
                <a:lnTo>
                  <a:pt x="46" y="13"/>
                </a:lnTo>
                <a:lnTo>
                  <a:pt x="49" y="14"/>
                </a:lnTo>
                <a:lnTo>
                  <a:pt x="51" y="16"/>
                </a:lnTo>
                <a:lnTo>
                  <a:pt x="53" y="16"/>
                </a:lnTo>
                <a:lnTo>
                  <a:pt x="54" y="18"/>
                </a:lnTo>
                <a:lnTo>
                  <a:pt x="56" y="18"/>
                </a:lnTo>
                <a:lnTo>
                  <a:pt x="58" y="20"/>
                </a:lnTo>
                <a:lnTo>
                  <a:pt x="59" y="21"/>
                </a:lnTo>
                <a:lnTo>
                  <a:pt x="61" y="23"/>
                </a:lnTo>
                <a:lnTo>
                  <a:pt x="61" y="25"/>
                </a:lnTo>
                <a:lnTo>
                  <a:pt x="63" y="26"/>
                </a:lnTo>
                <a:lnTo>
                  <a:pt x="65" y="28"/>
                </a:lnTo>
                <a:lnTo>
                  <a:pt x="65" y="30"/>
                </a:lnTo>
                <a:lnTo>
                  <a:pt x="66" y="33"/>
                </a:lnTo>
                <a:lnTo>
                  <a:pt x="66" y="35"/>
                </a:lnTo>
                <a:lnTo>
                  <a:pt x="66" y="37"/>
                </a:lnTo>
                <a:lnTo>
                  <a:pt x="66" y="39"/>
                </a:lnTo>
                <a:lnTo>
                  <a:pt x="66" y="40"/>
                </a:lnTo>
                <a:lnTo>
                  <a:pt x="66" y="42"/>
                </a:lnTo>
                <a:lnTo>
                  <a:pt x="66" y="44"/>
                </a:lnTo>
                <a:lnTo>
                  <a:pt x="66" y="46"/>
                </a:lnTo>
                <a:lnTo>
                  <a:pt x="65" y="47"/>
                </a:lnTo>
                <a:lnTo>
                  <a:pt x="65" y="49"/>
                </a:lnTo>
                <a:lnTo>
                  <a:pt x="63" y="51"/>
                </a:lnTo>
                <a:lnTo>
                  <a:pt x="61" y="53"/>
                </a:lnTo>
                <a:lnTo>
                  <a:pt x="61" y="54"/>
                </a:lnTo>
                <a:lnTo>
                  <a:pt x="59" y="56"/>
                </a:lnTo>
                <a:lnTo>
                  <a:pt x="58" y="58"/>
                </a:lnTo>
                <a:lnTo>
                  <a:pt x="58" y="58"/>
                </a:lnTo>
                <a:lnTo>
                  <a:pt x="54" y="61"/>
                </a:lnTo>
                <a:lnTo>
                  <a:pt x="54" y="61"/>
                </a:lnTo>
                <a:lnTo>
                  <a:pt x="53" y="63"/>
                </a:lnTo>
                <a:lnTo>
                  <a:pt x="51" y="63"/>
                </a:lnTo>
                <a:lnTo>
                  <a:pt x="49" y="63"/>
                </a:lnTo>
                <a:lnTo>
                  <a:pt x="49" y="65"/>
                </a:lnTo>
                <a:lnTo>
                  <a:pt x="46" y="65"/>
                </a:lnTo>
                <a:lnTo>
                  <a:pt x="44" y="66"/>
                </a:lnTo>
                <a:lnTo>
                  <a:pt x="42" y="66"/>
                </a:lnTo>
                <a:lnTo>
                  <a:pt x="40" y="66"/>
                </a:lnTo>
                <a:lnTo>
                  <a:pt x="40" y="66"/>
                </a:lnTo>
                <a:lnTo>
                  <a:pt x="37" y="66"/>
                </a:lnTo>
                <a:lnTo>
                  <a:pt x="35" y="66"/>
                </a:lnTo>
                <a:lnTo>
                  <a:pt x="32" y="66"/>
                </a:lnTo>
                <a:lnTo>
                  <a:pt x="30" y="66"/>
                </a:lnTo>
                <a:lnTo>
                  <a:pt x="28" y="65"/>
                </a:lnTo>
                <a:lnTo>
                  <a:pt x="26" y="65"/>
                </a:lnTo>
                <a:lnTo>
                  <a:pt x="23" y="65"/>
                </a:lnTo>
                <a:lnTo>
                  <a:pt x="21" y="63"/>
                </a:lnTo>
                <a:lnTo>
                  <a:pt x="20" y="63"/>
                </a:lnTo>
                <a:lnTo>
                  <a:pt x="18" y="61"/>
                </a:lnTo>
                <a:lnTo>
                  <a:pt x="14" y="61"/>
                </a:lnTo>
                <a:lnTo>
                  <a:pt x="13" y="58"/>
                </a:lnTo>
                <a:lnTo>
                  <a:pt x="11" y="58"/>
                </a:lnTo>
                <a:lnTo>
                  <a:pt x="9" y="56"/>
                </a:lnTo>
                <a:lnTo>
                  <a:pt x="7" y="54"/>
                </a:lnTo>
                <a:lnTo>
                  <a:pt x="7" y="53"/>
                </a:lnTo>
                <a:lnTo>
                  <a:pt x="6" y="51"/>
                </a:lnTo>
                <a:lnTo>
                  <a:pt x="4" y="51"/>
                </a:lnTo>
                <a:lnTo>
                  <a:pt x="4" y="49"/>
                </a:lnTo>
                <a:lnTo>
                  <a:pt x="2" y="47"/>
                </a:lnTo>
                <a:lnTo>
                  <a:pt x="2" y="46"/>
                </a:lnTo>
                <a:lnTo>
                  <a:pt x="2" y="44"/>
                </a:lnTo>
                <a:lnTo>
                  <a:pt x="0" y="42"/>
                </a:lnTo>
                <a:lnTo>
                  <a:pt x="0" y="40"/>
                </a:lnTo>
                <a:lnTo>
                  <a:pt x="0" y="39"/>
                </a:lnTo>
                <a:lnTo>
                  <a:pt x="0" y="39"/>
                </a:lnTo>
                <a:lnTo>
                  <a:pt x="0" y="37"/>
                </a:lnTo>
                <a:lnTo>
                  <a:pt x="0" y="35"/>
                </a:lnTo>
                <a:lnTo>
                  <a:pt x="0" y="33"/>
                </a:lnTo>
                <a:lnTo>
                  <a:pt x="0" y="32"/>
                </a:lnTo>
                <a:lnTo>
                  <a:pt x="0" y="30"/>
                </a:lnTo>
                <a:lnTo>
                  <a:pt x="0" y="28"/>
                </a:lnTo>
                <a:lnTo>
                  <a:pt x="2" y="28"/>
                </a:lnTo>
                <a:lnTo>
                  <a:pt x="2" y="26"/>
                </a:lnTo>
                <a:lnTo>
                  <a:pt x="2" y="25"/>
                </a:lnTo>
                <a:lnTo>
                  <a:pt x="2" y="23"/>
                </a:lnTo>
                <a:lnTo>
                  <a:pt x="4" y="21"/>
                </a:lnTo>
                <a:lnTo>
                  <a:pt x="4" y="21"/>
                </a:lnTo>
                <a:lnTo>
                  <a:pt x="6" y="20"/>
                </a:lnTo>
                <a:lnTo>
                  <a:pt x="6" y="18"/>
                </a:lnTo>
                <a:lnTo>
                  <a:pt x="7" y="16"/>
                </a:lnTo>
                <a:lnTo>
                  <a:pt x="7" y="14"/>
                </a:lnTo>
                <a:lnTo>
                  <a:pt x="9" y="13"/>
                </a:lnTo>
                <a:lnTo>
                  <a:pt x="11" y="11"/>
                </a:lnTo>
                <a:lnTo>
                  <a:pt x="13" y="11"/>
                </a:lnTo>
                <a:lnTo>
                  <a:pt x="13" y="9"/>
                </a:lnTo>
                <a:lnTo>
                  <a:pt x="16" y="7"/>
                </a:lnTo>
                <a:lnTo>
                  <a:pt x="18" y="7"/>
                </a:lnTo>
                <a:lnTo>
                  <a:pt x="18" y="6"/>
                </a:lnTo>
                <a:lnTo>
                  <a:pt x="20" y="4"/>
                </a:lnTo>
                <a:lnTo>
                  <a:pt x="23" y="2"/>
                </a:lnTo>
                <a:lnTo>
                  <a:pt x="25" y="2"/>
                </a:lnTo>
                <a:lnTo>
                  <a:pt x="26" y="0"/>
                </a:lnTo>
                <a:lnTo>
                  <a:pt x="30" y="0"/>
                </a:lnTo>
                <a:lnTo>
                  <a:pt x="33" y="0"/>
                </a:lnTo>
                <a:lnTo>
                  <a:pt x="35" y="0"/>
                </a:lnTo>
                <a:lnTo>
                  <a:pt x="37" y="0"/>
                </a:lnTo>
                <a:lnTo>
                  <a:pt x="42" y="0"/>
                </a:lnTo>
                <a:lnTo>
                  <a:pt x="44" y="0"/>
                </a:lnTo>
                <a:lnTo>
                  <a:pt x="46" y="0"/>
                </a:lnTo>
                <a:lnTo>
                  <a:pt x="49" y="2"/>
                </a:lnTo>
                <a:lnTo>
                  <a:pt x="51" y="2"/>
                </a:lnTo>
                <a:lnTo>
                  <a:pt x="53" y="2"/>
                </a:lnTo>
                <a:lnTo>
                  <a:pt x="54" y="4"/>
                </a:lnTo>
                <a:lnTo>
                  <a:pt x="58" y="6"/>
                </a:lnTo>
                <a:lnTo>
                  <a:pt x="59" y="6"/>
                </a:lnTo>
                <a:lnTo>
                  <a:pt x="61" y="7"/>
                </a:lnTo>
                <a:lnTo>
                  <a:pt x="65" y="9"/>
                </a:lnTo>
                <a:lnTo>
                  <a:pt x="66" y="11"/>
                </a:lnTo>
                <a:lnTo>
                  <a:pt x="68" y="13"/>
                </a:lnTo>
                <a:lnTo>
                  <a:pt x="70" y="14"/>
                </a:lnTo>
                <a:lnTo>
                  <a:pt x="70" y="16"/>
                </a:lnTo>
                <a:lnTo>
                  <a:pt x="73" y="18"/>
                </a:lnTo>
                <a:lnTo>
                  <a:pt x="73" y="21"/>
                </a:lnTo>
                <a:lnTo>
                  <a:pt x="75" y="23"/>
                </a:lnTo>
                <a:lnTo>
                  <a:pt x="75" y="26"/>
                </a:lnTo>
                <a:lnTo>
                  <a:pt x="77" y="28"/>
                </a:lnTo>
                <a:lnTo>
                  <a:pt x="77" y="32"/>
                </a:lnTo>
                <a:lnTo>
                  <a:pt x="79" y="35"/>
                </a:lnTo>
                <a:lnTo>
                  <a:pt x="79" y="39"/>
                </a:lnTo>
                <a:lnTo>
                  <a:pt x="79" y="42"/>
                </a:lnTo>
                <a:lnTo>
                  <a:pt x="79" y="46"/>
                </a:lnTo>
                <a:lnTo>
                  <a:pt x="77" y="49"/>
                </a:lnTo>
                <a:lnTo>
                  <a:pt x="77" y="53"/>
                </a:lnTo>
                <a:lnTo>
                  <a:pt x="75" y="56"/>
                </a:lnTo>
                <a:lnTo>
                  <a:pt x="73" y="59"/>
                </a:lnTo>
                <a:lnTo>
                  <a:pt x="72" y="63"/>
                </a:lnTo>
                <a:lnTo>
                  <a:pt x="68" y="66"/>
                </a:lnTo>
                <a:lnTo>
                  <a:pt x="66" y="68"/>
                </a:lnTo>
                <a:lnTo>
                  <a:pt x="65" y="72"/>
                </a:lnTo>
                <a:lnTo>
                  <a:pt x="61" y="73"/>
                </a:lnTo>
                <a:lnTo>
                  <a:pt x="59" y="75"/>
                </a:lnTo>
                <a:lnTo>
                  <a:pt x="56" y="77"/>
                </a:lnTo>
                <a:lnTo>
                  <a:pt x="53" y="79"/>
                </a:lnTo>
                <a:lnTo>
                  <a:pt x="51" y="79"/>
                </a:lnTo>
                <a:lnTo>
                  <a:pt x="47" y="79"/>
                </a:lnTo>
                <a:lnTo>
                  <a:pt x="44" y="80"/>
                </a:lnTo>
                <a:lnTo>
                  <a:pt x="40" y="80"/>
                </a:lnTo>
                <a:lnTo>
                  <a:pt x="37" y="80"/>
                </a:lnTo>
                <a:lnTo>
                  <a:pt x="33" y="80"/>
                </a:lnTo>
              </a:path>
            </a:pathLst>
          </a:custGeom>
          <a:noFill/>
          <a:ln w="142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 flipH="1">
            <a:off x="3049588" y="2698750"/>
            <a:ext cx="1033462" cy="1588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3492500" y="2098675"/>
            <a:ext cx="1588" cy="1200150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8" name="Freeform 24"/>
          <p:cNvSpPr>
            <a:spLocks/>
          </p:cNvSpPr>
          <p:nvPr/>
        </p:nvSpPr>
        <p:spPr bwMode="auto">
          <a:xfrm>
            <a:off x="3305175" y="2511425"/>
            <a:ext cx="384175" cy="374650"/>
          </a:xfrm>
          <a:custGeom>
            <a:avLst/>
            <a:gdLst/>
            <a:ahLst/>
            <a:cxnLst>
              <a:cxn ang="0">
                <a:pos x="132" y="71"/>
              </a:cxn>
              <a:cxn ang="0">
                <a:pos x="143" y="75"/>
              </a:cxn>
              <a:cxn ang="0">
                <a:pos x="153" y="82"/>
              </a:cxn>
              <a:cxn ang="0">
                <a:pos x="162" y="92"/>
              </a:cxn>
              <a:cxn ang="0">
                <a:pos x="167" y="106"/>
              </a:cxn>
              <a:cxn ang="0">
                <a:pos x="169" y="118"/>
              </a:cxn>
              <a:cxn ang="0">
                <a:pos x="169" y="127"/>
              </a:cxn>
              <a:cxn ang="0">
                <a:pos x="165" y="135"/>
              </a:cxn>
              <a:cxn ang="0">
                <a:pos x="162" y="144"/>
              </a:cxn>
              <a:cxn ang="0">
                <a:pos x="151" y="155"/>
              </a:cxn>
              <a:cxn ang="0">
                <a:pos x="136" y="165"/>
              </a:cxn>
              <a:cxn ang="0">
                <a:pos x="120" y="165"/>
              </a:cxn>
              <a:cxn ang="0">
                <a:pos x="101" y="158"/>
              </a:cxn>
              <a:cxn ang="0">
                <a:pos x="87" y="148"/>
              </a:cxn>
              <a:cxn ang="0">
                <a:pos x="79" y="132"/>
              </a:cxn>
              <a:cxn ang="0">
                <a:pos x="77" y="115"/>
              </a:cxn>
              <a:cxn ang="0">
                <a:pos x="79" y="90"/>
              </a:cxn>
              <a:cxn ang="0">
                <a:pos x="89" y="68"/>
              </a:cxn>
              <a:cxn ang="0">
                <a:pos x="110" y="47"/>
              </a:cxn>
              <a:cxn ang="0">
                <a:pos x="129" y="40"/>
              </a:cxn>
              <a:cxn ang="0">
                <a:pos x="151" y="42"/>
              </a:cxn>
              <a:cxn ang="0">
                <a:pos x="169" y="50"/>
              </a:cxn>
              <a:cxn ang="0">
                <a:pos x="181" y="63"/>
              </a:cxn>
              <a:cxn ang="0">
                <a:pos x="191" y="75"/>
              </a:cxn>
              <a:cxn ang="0">
                <a:pos x="198" y="90"/>
              </a:cxn>
              <a:cxn ang="0">
                <a:pos x="203" y="109"/>
              </a:cxn>
              <a:cxn ang="0">
                <a:pos x="202" y="132"/>
              </a:cxn>
              <a:cxn ang="0">
                <a:pos x="197" y="155"/>
              </a:cxn>
              <a:cxn ang="0">
                <a:pos x="181" y="174"/>
              </a:cxn>
              <a:cxn ang="0">
                <a:pos x="160" y="191"/>
              </a:cxn>
              <a:cxn ang="0">
                <a:pos x="138" y="200"/>
              </a:cxn>
              <a:cxn ang="0">
                <a:pos x="113" y="200"/>
              </a:cxn>
              <a:cxn ang="0">
                <a:pos x="92" y="193"/>
              </a:cxn>
              <a:cxn ang="0">
                <a:pos x="73" y="181"/>
              </a:cxn>
              <a:cxn ang="0">
                <a:pos x="58" y="163"/>
              </a:cxn>
              <a:cxn ang="0">
                <a:pos x="46" y="146"/>
              </a:cxn>
              <a:cxn ang="0">
                <a:pos x="42" y="125"/>
              </a:cxn>
              <a:cxn ang="0">
                <a:pos x="42" y="97"/>
              </a:cxn>
              <a:cxn ang="0">
                <a:pos x="47" y="73"/>
              </a:cxn>
              <a:cxn ang="0">
                <a:pos x="59" y="45"/>
              </a:cxn>
              <a:cxn ang="0">
                <a:pos x="79" y="23"/>
              </a:cxn>
              <a:cxn ang="0">
                <a:pos x="94" y="12"/>
              </a:cxn>
              <a:cxn ang="0">
                <a:pos x="113" y="4"/>
              </a:cxn>
              <a:cxn ang="0">
                <a:pos x="132" y="0"/>
              </a:cxn>
              <a:cxn ang="0">
                <a:pos x="150" y="2"/>
              </a:cxn>
              <a:cxn ang="0">
                <a:pos x="167" y="9"/>
              </a:cxn>
              <a:cxn ang="0">
                <a:pos x="183" y="16"/>
              </a:cxn>
              <a:cxn ang="0">
                <a:pos x="202" y="28"/>
              </a:cxn>
              <a:cxn ang="0">
                <a:pos x="219" y="47"/>
              </a:cxn>
              <a:cxn ang="0">
                <a:pos x="231" y="69"/>
              </a:cxn>
              <a:cxn ang="0">
                <a:pos x="242" y="101"/>
              </a:cxn>
              <a:cxn ang="0">
                <a:pos x="240" y="130"/>
              </a:cxn>
              <a:cxn ang="0">
                <a:pos x="231" y="160"/>
              </a:cxn>
              <a:cxn ang="0">
                <a:pos x="217" y="186"/>
              </a:cxn>
              <a:cxn ang="0">
                <a:pos x="197" y="208"/>
              </a:cxn>
              <a:cxn ang="0">
                <a:pos x="170" y="226"/>
              </a:cxn>
              <a:cxn ang="0">
                <a:pos x="136" y="234"/>
              </a:cxn>
              <a:cxn ang="0">
                <a:pos x="94" y="233"/>
              </a:cxn>
              <a:cxn ang="0">
                <a:pos x="52" y="215"/>
              </a:cxn>
              <a:cxn ang="0">
                <a:pos x="23" y="186"/>
              </a:cxn>
              <a:cxn ang="0">
                <a:pos x="6" y="155"/>
              </a:cxn>
              <a:cxn ang="0">
                <a:pos x="0" y="113"/>
              </a:cxn>
            </a:cxnLst>
            <a:rect l="0" t="0" r="r" b="b"/>
            <a:pathLst>
              <a:path w="242" h="236">
                <a:moveTo>
                  <a:pt x="125" y="69"/>
                </a:moveTo>
                <a:lnTo>
                  <a:pt x="127" y="69"/>
                </a:lnTo>
                <a:lnTo>
                  <a:pt x="129" y="69"/>
                </a:lnTo>
                <a:lnTo>
                  <a:pt x="132" y="71"/>
                </a:lnTo>
                <a:lnTo>
                  <a:pt x="136" y="71"/>
                </a:lnTo>
                <a:lnTo>
                  <a:pt x="138" y="71"/>
                </a:lnTo>
                <a:lnTo>
                  <a:pt x="141" y="73"/>
                </a:lnTo>
                <a:lnTo>
                  <a:pt x="143" y="75"/>
                </a:lnTo>
                <a:lnTo>
                  <a:pt x="144" y="75"/>
                </a:lnTo>
                <a:lnTo>
                  <a:pt x="146" y="76"/>
                </a:lnTo>
                <a:lnTo>
                  <a:pt x="150" y="78"/>
                </a:lnTo>
                <a:lnTo>
                  <a:pt x="153" y="82"/>
                </a:lnTo>
                <a:lnTo>
                  <a:pt x="155" y="85"/>
                </a:lnTo>
                <a:lnTo>
                  <a:pt x="160" y="87"/>
                </a:lnTo>
                <a:lnTo>
                  <a:pt x="160" y="90"/>
                </a:lnTo>
                <a:lnTo>
                  <a:pt x="162" y="92"/>
                </a:lnTo>
                <a:lnTo>
                  <a:pt x="164" y="95"/>
                </a:lnTo>
                <a:lnTo>
                  <a:pt x="165" y="99"/>
                </a:lnTo>
                <a:lnTo>
                  <a:pt x="167" y="102"/>
                </a:lnTo>
                <a:lnTo>
                  <a:pt x="167" y="106"/>
                </a:lnTo>
                <a:lnTo>
                  <a:pt x="169" y="109"/>
                </a:lnTo>
                <a:lnTo>
                  <a:pt x="169" y="113"/>
                </a:lnTo>
                <a:lnTo>
                  <a:pt x="169" y="115"/>
                </a:lnTo>
                <a:lnTo>
                  <a:pt x="169" y="118"/>
                </a:lnTo>
                <a:lnTo>
                  <a:pt x="169" y="120"/>
                </a:lnTo>
                <a:lnTo>
                  <a:pt x="169" y="122"/>
                </a:lnTo>
                <a:lnTo>
                  <a:pt x="169" y="123"/>
                </a:lnTo>
                <a:lnTo>
                  <a:pt x="169" y="127"/>
                </a:lnTo>
                <a:lnTo>
                  <a:pt x="167" y="128"/>
                </a:lnTo>
                <a:lnTo>
                  <a:pt x="167" y="132"/>
                </a:lnTo>
                <a:lnTo>
                  <a:pt x="167" y="134"/>
                </a:lnTo>
                <a:lnTo>
                  <a:pt x="165" y="135"/>
                </a:lnTo>
                <a:lnTo>
                  <a:pt x="165" y="137"/>
                </a:lnTo>
                <a:lnTo>
                  <a:pt x="165" y="139"/>
                </a:lnTo>
                <a:lnTo>
                  <a:pt x="164" y="141"/>
                </a:lnTo>
                <a:lnTo>
                  <a:pt x="162" y="144"/>
                </a:lnTo>
                <a:lnTo>
                  <a:pt x="162" y="146"/>
                </a:lnTo>
                <a:lnTo>
                  <a:pt x="158" y="149"/>
                </a:lnTo>
                <a:lnTo>
                  <a:pt x="155" y="153"/>
                </a:lnTo>
                <a:lnTo>
                  <a:pt x="151" y="155"/>
                </a:lnTo>
                <a:lnTo>
                  <a:pt x="146" y="160"/>
                </a:lnTo>
                <a:lnTo>
                  <a:pt x="143" y="161"/>
                </a:lnTo>
                <a:lnTo>
                  <a:pt x="139" y="163"/>
                </a:lnTo>
                <a:lnTo>
                  <a:pt x="136" y="165"/>
                </a:lnTo>
                <a:lnTo>
                  <a:pt x="132" y="165"/>
                </a:lnTo>
                <a:lnTo>
                  <a:pt x="127" y="167"/>
                </a:lnTo>
                <a:lnTo>
                  <a:pt x="124" y="167"/>
                </a:lnTo>
                <a:lnTo>
                  <a:pt x="120" y="165"/>
                </a:lnTo>
                <a:lnTo>
                  <a:pt x="115" y="165"/>
                </a:lnTo>
                <a:lnTo>
                  <a:pt x="111" y="163"/>
                </a:lnTo>
                <a:lnTo>
                  <a:pt x="106" y="161"/>
                </a:lnTo>
                <a:lnTo>
                  <a:pt x="101" y="158"/>
                </a:lnTo>
                <a:lnTo>
                  <a:pt x="99" y="156"/>
                </a:lnTo>
                <a:lnTo>
                  <a:pt x="94" y="153"/>
                </a:lnTo>
                <a:lnTo>
                  <a:pt x="91" y="149"/>
                </a:lnTo>
                <a:lnTo>
                  <a:pt x="87" y="148"/>
                </a:lnTo>
                <a:lnTo>
                  <a:pt x="84" y="142"/>
                </a:lnTo>
                <a:lnTo>
                  <a:pt x="82" y="141"/>
                </a:lnTo>
                <a:lnTo>
                  <a:pt x="80" y="135"/>
                </a:lnTo>
                <a:lnTo>
                  <a:pt x="79" y="132"/>
                </a:lnTo>
                <a:lnTo>
                  <a:pt x="79" y="128"/>
                </a:lnTo>
                <a:lnTo>
                  <a:pt x="77" y="123"/>
                </a:lnTo>
                <a:lnTo>
                  <a:pt x="77" y="118"/>
                </a:lnTo>
                <a:lnTo>
                  <a:pt x="77" y="115"/>
                </a:lnTo>
                <a:lnTo>
                  <a:pt x="77" y="109"/>
                </a:lnTo>
                <a:lnTo>
                  <a:pt x="77" y="102"/>
                </a:lnTo>
                <a:lnTo>
                  <a:pt x="77" y="97"/>
                </a:lnTo>
                <a:lnTo>
                  <a:pt x="79" y="90"/>
                </a:lnTo>
                <a:lnTo>
                  <a:pt x="80" y="85"/>
                </a:lnTo>
                <a:lnTo>
                  <a:pt x="82" y="78"/>
                </a:lnTo>
                <a:lnTo>
                  <a:pt x="84" y="73"/>
                </a:lnTo>
                <a:lnTo>
                  <a:pt x="89" y="68"/>
                </a:lnTo>
                <a:lnTo>
                  <a:pt x="94" y="59"/>
                </a:lnTo>
                <a:lnTo>
                  <a:pt x="98" y="54"/>
                </a:lnTo>
                <a:lnTo>
                  <a:pt x="105" y="50"/>
                </a:lnTo>
                <a:lnTo>
                  <a:pt x="110" y="47"/>
                </a:lnTo>
                <a:lnTo>
                  <a:pt x="113" y="45"/>
                </a:lnTo>
                <a:lnTo>
                  <a:pt x="118" y="43"/>
                </a:lnTo>
                <a:lnTo>
                  <a:pt x="124" y="42"/>
                </a:lnTo>
                <a:lnTo>
                  <a:pt x="129" y="40"/>
                </a:lnTo>
                <a:lnTo>
                  <a:pt x="136" y="40"/>
                </a:lnTo>
                <a:lnTo>
                  <a:pt x="141" y="40"/>
                </a:lnTo>
                <a:lnTo>
                  <a:pt x="146" y="40"/>
                </a:lnTo>
                <a:lnTo>
                  <a:pt x="151" y="42"/>
                </a:lnTo>
                <a:lnTo>
                  <a:pt x="158" y="43"/>
                </a:lnTo>
                <a:lnTo>
                  <a:pt x="162" y="45"/>
                </a:lnTo>
                <a:lnTo>
                  <a:pt x="165" y="49"/>
                </a:lnTo>
                <a:lnTo>
                  <a:pt x="169" y="50"/>
                </a:lnTo>
                <a:lnTo>
                  <a:pt x="172" y="54"/>
                </a:lnTo>
                <a:lnTo>
                  <a:pt x="176" y="56"/>
                </a:lnTo>
                <a:lnTo>
                  <a:pt x="179" y="59"/>
                </a:lnTo>
                <a:lnTo>
                  <a:pt x="181" y="63"/>
                </a:lnTo>
                <a:lnTo>
                  <a:pt x="186" y="64"/>
                </a:lnTo>
                <a:lnTo>
                  <a:pt x="188" y="68"/>
                </a:lnTo>
                <a:lnTo>
                  <a:pt x="190" y="71"/>
                </a:lnTo>
                <a:lnTo>
                  <a:pt x="191" y="75"/>
                </a:lnTo>
                <a:lnTo>
                  <a:pt x="195" y="78"/>
                </a:lnTo>
                <a:lnTo>
                  <a:pt x="195" y="82"/>
                </a:lnTo>
                <a:lnTo>
                  <a:pt x="197" y="87"/>
                </a:lnTo>
                <a:lnTo>
                  <a:pt x="198" y="90"/>
                </a:lnTo>
                <a:lnTo>
                  <a:pt x="200" y="95"/>
                </a:lnTo>
                <a:lnTo>
                  <a:pt x="202" y="101"/>
                </a:lnTo>
                <a:lnTo>
                  <a:pt x="202" y="106"/>
                </a:lnTo>
                <a:lnTo>
                  <a:pt x="203" y="109"/>
                </a:lnTo>
                <a:lnTo>
                  <a:pt x="203" y="115"/>
                </a:lnTo>
                <a:lnTo>
                  <a:pt x="203" y="120"/>
                </a:lnTo>
                <a:lnTo>
                  <a:pt x="203" y="125"/>
                </a:lnTo>
                <a:lnTo>
                  <a:pt x="202" y="132"/>
                </a:lnTo>
                <a:lnTo>
                  <a:pt x="202" y="137"/>
                </a:lnTo>
                <a:lnTo>
                  <a:pt x="200" y="141"/>
                </a:lnTo>
                <a:lnTo>
                  <a:pt x="198" y="148"/>
                </a:lnTo>
                <a:lnTo>
                  <a:pt x="197" y="155"/>
                </a:lnTo>
                <a:lnTo>
                  <a:pt x="193" y="160"/>
                </a:lnTo>
                <a:lnTo>
                  <a:pt x="190" y="163"/>
                </a:lnTo>
                <a:lnTo>
                  <a:pt x="186" y="168"/>
                </a:lnTo>
                <a:lnTo>
                  <a:pt x="181" y="174"/>
                </a:lnTo>
                <a:lnTo>
                  <a:pt x="177" y="179"/>
                </a:lnTo>
                <a:lnTo>
                  <a:pt x="172" y="182"/>
                </a:lnTo>
                <a:lnTo>
                  <a:pt x="167" y="187"/>
                </a:lnTo>
                <a:lnTo>
                  <a:pt x="160" y="191"/>
                </a:lnTo>
                <a:lnTo>
                  <a:pt x="153" y="193"/>
                </a:lnTo>
                <a:lnTo>
                  <a:pt x="150" y="196"/>
                </a:lnTo>
                <a:lnTo>
                  <a:pt x="143" y="198"/>
                </a:lnTo>
                <a:lnTo>
                  <a:pt x="138" y="200"/>
                </a:lnTo>
                <a:lnTo>
                  <a:pt x="129" y="200"/>
                </a:lnTo>
                <a:lnTo>
                  <a:pt x="122" y="201"/>
                </a:lnTo>
                <a:lnTo>
                  <a:pt x="118" y="200"/>
                </a:lnTo>
                <a:lnTo>
                  <a:pt x="113" y="200"/>
                </a:lnTo>
                <a:lnTo>
                  <a:pt x="110" y="200"/>
                </a:lnTo>
                <a:lnTo>
                  <a:pt x="105" y="198"/>
                </a:lnTo>
                <a:lnTo>
                  <a:pt x="98" y="196"/>
                </a:lnTo>
                <a:lnTo>
                  <a:pt x="92" y="193"/>
                </a:lnTo>
                <a:lnTo>
                  <a:pt x="87" y="189"/>
                </a:lnTo>
                <a:lnTo>
                  <a:pt x="82" y="186"/>
                </a:lnTo>
                <a:lnTo>
                  <a:pt x="79" y="184"/>
                </a:lnTo>
                <a:lnTo>
                  <a:pt x="73" y="181"/>
                </a:lnTo>
                <a:lnTo>
                  <a:pt x="68" y="177"/>
                </a:lnTo>
                <a:lnTo>
                  <a:pt x="65" y="172"/>
                </a:lnTo>
                <a:lnTo>
                  <a:pt x="59" y="167"/>
                </a:lnTo>
                <a:lnTo>
                  <a:pt x="58" y="163"/>
                </a:lnTo>
                <a:lnTo>
                  <a:pt x="54" y="158"/>
                </a:lnTo>
                <a:lnTo>
                  <a:pt x="51" y="155"/>
                </a:lnTo>
                <a:lnTo>
                  <a:pt x="47" y="149"/>
                </a:lnTo>
                <a:lnTo>
                  <a:pt x="46" y="146"/>
                </a:lnTo>
                <a:lnTo>
                  <a:pt x="46" y="141"/>
                </a:lnTo>
                <a:lnTo>
                  <a:pt x="44" y="135"/>
                </a:lnTo>
                <a:lnTo>
                  <a:pt x="44" y="130"/>
                </a:lnTo>
                <a:lnTo>
                  <a:pt x="42" y="125"/>
                </a:lnTo>
                <a:lnTo>
                  <a:pt x="42" y="120"/>
                </a:lnTo>
                <a:lnTo>
                  <a:pt x="42" y="111"/>
                </a:lnTo>
                <a:lnTo>
                  <a:pt x="42" y="104"/>
                </a:lnTo>
                <a:lnTo>
                  <a:pt x="42" y="97"/>
                </a:lnTo>
                <a:lnTo>
                  <a:pt x="44" y="92"/>
                </a:lnTo>
                <a:lnTo>
                  <a:pt x="44" y="85"/>
                </a:lnTo>
                <a:lnTo>
                  <a:pt x="46" y="80"/>
                </a:lnTo>
                <a:lnTo>
                  <a:pt x="47" y="73"/>
                </a:lnTo>
                <a:lnTo>
                  <a:pt x="51" y="66"/>
                </a:lnTo>
                <a:lnTo>
                  <a:pt x="52" y="59"/>
                </a:lnTo>
                <a:lnTo>
                  <a:pt x="56" y="52"/>
                </a:lnTo>
                <a:lnTo>
                  <a:pt x="59" y="45"/>
                </a:lnTo>
                <a:lnTo>
                  <a:pt x="65" y="36"/>
                </a:lnTo>
                <a:lnTo>
                  <a:pt x="68" y="31"/>
                </a:lnTo>
                <a:lnTo>
                  <a:pt x="72" y="28"/>
                </a:lnTo>
                <a:lnTo>
                  <a:pt x="79" y="23"/>
                </a:lnTo>
                <a:lnTo>
                  <a:pt x="82" y="19"/>
                </a:lnTo>
                <a:lnTo>
                  <a:pt x="85" y="17"/>
                </a:lnTo>
                <a:lnTo>
                  <a:pt x="91" y="14"/>
                </a:lnTo>
                <a:lnTo>
                  <a:pt x="94" y="12"/>
                </a:lnTo>
                <a:lnTo>
                  <a:pt x="98" y="9"/>
                </a:lnTo>
                <a:lnTo>
                  <a:pt x="105" y="7"/>
                </a:lnTo>
                <a:lnTo>
                  <a:pt x="108" y="5"/>
                </a:lnTo>
                <a:lnTo>
                  <a:pt x="113" y="4"/>
                </a:lnTo>
                <a:lnTo>
                  <a:pt x="118" y="2"/>
                </a:lnTo>
                <a:lnTo>
                  <a:pt x="122" y="2"/>
                </a:lnTo>
                <a:lnTo>
                  <a:pt x="127" y="0"/>
                </a:lnTo>
                <a:lnTo>
                  <a:pt x="132" y="0"/>
                </a:lnTo>
                <a:lnTo>
                  <a:pt x="136" y="0"/>
                </a:lnTo>
                <a:lnTo>
                  <a:pt x="141" y="0"/>
                </a:lnTo>
                <a:lnTo>
                  <a:pt x="144" y="0"/>
                </a:lnTo>
                <a:lnTo>
                  <a:pt x="150" y="2"/>
                </a:lnTo>
                <a:lnTo>
                  <a:pt x="155" y="4"/>
                </a:lnTo>
                <a:lnTo>
                  <a:pt x="160" y="5"/>
                </a:lnTo>
                <a:lnTo>
                  <a:pt x="162" y="7"/>
                </a:lnTo>
                <a:lnTo>
                  <a:pt x="167" y="9"/>
                </a:lnTo>
                <a:lnTo>
                  <a:pt x="170" y="10"/>
                </a:lnTo>
                <a:lnTo>
                  <a:pt x="176" y="12"/>
                </a:lnTo>
                <a:lnTo>
                  <a:pt x="179" y="14"/>
                </a:lnTo>
                <a:lnTo>
                  <a:pt x="183" y="16"/>
                </a:lnTo>
                <a:lnTo>
                  <a:pt x="190" y="17"/>
                </a:lnTo>
                <a:lnTo>
                  <a:pt x="193" y="21"/>
                </a:lnTo>
                <a:lnTo>
                  <a:pt x="198" y="24"/>
                </a:lnTo>
                <a:lnTo>
                  <a:pt x="202" y="28"/>
                </a:lnTo>
                <a:lnTo>
                  <a:pt x="207" y="31"/>
                </a:lnTo>
                <a:lnTo>
                  <a:pt x="212" y="36"/>
                </a:lnTo>
                <a:lnTo>
                  <a:pt x="216" y="43"/>
                </a:lnTo>
                <a:lnTo>
                  <a:pt x="219" y="47"/>
                </a:lnTo>
                <a:lnTo>
                  <a:pt x="221" y="52"/>
                </a:lnTo>
                <a:lnTo>
                  <a:pt x="224" y="57"/>
                </a:lnTo>
                <a:lnTo>
                  <a:pt x="228" y="64"/>
                </a:lnTo>
                <a:lnTo>
                  <a:pt x="231" y="69"/>
                </a:lnTo>
                <a:lnTo>
                  <a:pt x="233" y="76"/>
                </a:lnTo>
                <a:lnTo>
                  <a:pt x="236" y="83"/>
                </a:lnTo>
                <a:lnTo>
                  <a:pt x="240" y="92"/>
                </a:lnTo>
                <a:lnTo>
                  <a:pt x="242" y="101"/>
                </a:lnTo>
                <a:lnTo>
                  <a:pt x="242" y="109"/>
                </a:lnTo>
                <a:lnTo>
                  <a:pt x="242" y="116"/>
                </a:lnTo>
                <a:lnTo>
                  <a:pt x="242" y="125"/>
                </a:lnTo>
                <a:lnTo>
                  <a:pt x="240" y="130"/>
                </a:lnTo>
                <a:lnTo>
                  <a:pt x="240" y="139"/>
                </a:lnTo>
                <a:lnTo>
                  <a:pt x="235" y="146"/>
                </a:lnTo>
                <a:lnTo>
                  <a:pt x="235" y="153"/>
                </a:lnTo>
                <a:lnTo>
                  <a:pt x="231" y="160"/>
                </a:lnTo>
                <a:lnTo>
                  <a:pt x="228" y="167"/>
                </a:lnTo>
                <a:lnTo>
                  <a:pt x="226" y="174"/>
                </a:lnTo>
                <a:lnTo>
                  <a:pt x="223" y="181"/>
                </a:lnTo>
                <a:lnTo>
                  <a:pt x="217" y="186"/>
                </a:lnTo>
                <a:lnTo>
                  <a:pt x="214" y="193"/>
                </a:lnTo>
                <a:lnTo>
                  <a:pt x="207" y="198"/>
                </a:lnTo>
                <a:lnTo>
                  <a:pt x="202" y="203"/>
                </a:lnTo>
                <a:lnTo>
                  <a:pt x="197" y="208"/>
                </a:lnTo>
                <a:lnTo>
                  <a:pt x="191" y="214"/>
                </a:lnTo>
                <a:lnTo>
                  <a:pt x="186" y="219"/>
                </a:lnTo>
                <a:lnTo>
                  <a:pt x="177" y="222"/>
                </a:lnTo>
                <a:lnTo>
                  <a:pt x="170" y="226"/>
                </a:lnTo>
                <a:lnTo>
                  <a:pt x="162" y="227"/>
                </a:lnTo>
                <a:lnTo>
                  <a:pt x="153" y="231"/>
                </a:lnTo>
                <a:lnTo>
                  <a:pt x="144" y="233"/>
                </a:lnTo>
                <a:lnTo>
                  <a:pt x="136" y="234"/>
                </a:lnTo>
                <a:lnTo>
                  <a:pt x="125" y="236"/>
                </a:lnTo>
                <a:lnTo>
                  <a:pt x="115" y="236"/>
                </a:lnTo>
                <a:lnTo>
                  <a:pt x="106" y="234"/>
                </a:lnTo>
                <a:lnTo>
                  <a:pt x="94" y="233"/>
                </a:lnTo>
                <a:lnTo>
                  <a:pt x="84" y="229"/>
                </a:lnTo>
                <a:lnTo>
                  <a:pt x="72" y="226"/>
                </a:lnTo>
                <a:lnTo>
                  <a:pt x="63" y="220"/>
                </a:lnTo>
                <a:lnTo>
                  <a:pt x="52" y="215"/>
                </a:lnTo>
                <a:lnTo>
                  <a:pt x="42" y="208"/>
                </a:lnTo>
                <a:lnTo>
                  <a:pt x="35" y="201"/>
                </a:lnTo>
                <a:lnTo>
                  <a:pt x="28" y="194"/>
                </a:lnTo>
                <a:lnTo>
                  <a:pt x="23" y="186"/>
                </a:lnTo>
                <a:lnTo>
                  <a:pt x="14" y="177"/>
                </a:lnTo>
                <a:lnTo>
                  <a:pt x="11" y="170"/>
                </a:lnTo>
                <a:lnTo>
                  <a:pt x="7" y="161"/>
                </a:lnTo>
                <a:lnTo>
                  <a:pt x="6" y="155"/>
                </a:lnTo>
                <a:lnTo>
                  <a:pt x="2" y="144"/>
                </a:lnTo>
                <a:lnTo>
                  <a:pt x="0" y="134"/>
                </a:lnTo>
                <a:lnTo>
                  <a:pt x="0" y="123"/>
                </a:lnTo>
                <a:lnTo>
                  <a:pt x="0" y="113"/>
                </a:lnTo>
                <a:lnTo>
                  <a:pt x="0" y="102"/>
                </a:lnTo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 flipH="1">
            <a:off x="5114925" y="2698750"/>
            <a:ext cx="1050925" cy="1588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5664200" y="2106613"/>
            <a:ext cx="1588" cy="1184275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1316038" y="3927475"/>
            <a:ext cx="4064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b="1"/>
              <a:t>Idea</a:t>
            </a:r>
            <a:endParaRPr lang="en-US" sz="2000" b="1">
              <a:latin typeface="Arial Narrow" pitchFamily="34" charset="0"/>
            </a:endParaRPr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2986088" y="3927475"/>
            <a:ext cx="1196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b="1"/>
              <a:t>Architecture</a:t>
            </a:r>
            <a:endParaRPr lang="en-US" sz="2000" b="1">
              <a:latin typeface="Arial Narrow" pitchFamily="34" charset="0"/>
            </a:endParaRPr>
          </a:p>
        </p:txBody>
      </p:sp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4962525" y="3927475"/>
            <a:ext cx="13763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b="1"/>
              <a:t>Beta Releases</a:t>
            </a:r>
            <a:endParaRPr lang="en-US" sz="2000" b="1">
              <a:latin typeface="Arial Narrow" pitchFamily="34" charset="0"/>
            </a:endParaRPr>
          </a:p>
        </p:txBody>
      </p:sp>
      <p:sp>
        <p:nvSpPr>
          <p:cNvPr id="47134" name="Rectangle 30"/>
          <p:cNvSpPr>
            <a:spLocks noChangeArrowheads="1"/>
          </p:cNvSpPr>
          <p:nvPr/>
        </p:nvSpPr>
        <p:spPr bwMode="auto">
          <a:xfrm>
            <a:off x="7275513" y="3927475"/>
            <a:ext cx="8794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600" b="1"/>
              <a:t>Products</a:t>
            </a:r>
            <a:endParaRPr lang="en-US" sz="2000" b="1">
              <a:latin typeface="Arial Narrow" pitchFamily="34" charset="0"/>
            </a:endParaRPr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7662863" y="1665288"/>
            <a:ext cx="1587" cy="2066925"/>
          </a:xfrm>
          <a:prstGeom prst="line">
            <a:avLst/>
          </a:prstGeom>
          <a:noFill/>
          <a:ln w="14288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>
            <a:off x="6737350" y="2751138"/>
            <a:ext cx="1757363" cy="1587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>
            <a:off x="2501900" y="1458913"/>
            <a:ext cx="1588" cy="66675"/>
          </a:xfrm>
          <a:prstGeom prst="line">
            <a:avLst/>
          </a:prstGeom>
          <a:noFill/>
          <a:ln w="19050">
            <a:solidFill>
              <a:srgbClr val="007494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>
            <a:off x="2501900" y="1590675"/>
            <a:ext cx="1588" cy="66675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>
            <a:off x="2501900" y="1724025"/>
            <a:ext cx="1588" cy="65088"/>
          </a:xfrm>
          <a:prstGeom prst="line">
            <a:avLst/>
          </a:prstGeom>
          <a:noFill/>
          <a:ln w="19050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>
            <a:off x="2501900" y="1855788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>
            <a:off x="2501900" y="1987550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>
            <a:off x="2501900" y="2120900"/>
            <a:ext cx="1588" cy="65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>
            <a:off x="2501900" y="2252663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2501900" y="2384425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>
            <a:off x="2501900" y="2517775"/>
            <a:ext cx="1588" cy="65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>
            <a:off x="2501900" y="2649538"/>
            <a:ext cx="1588" cy="65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>
            <a:off x="2501900" y="2781300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>
            <a:off x="2501900" y="2913063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>
            <a:off x="2501900" y="3046413"/>
            <a:ext cx="1588" cy="65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>
            <a:off x="2501900" y="3178175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>
            <a:off x="2501900" y="3309938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>
            <a:off x="2501900" y="3443288"/>
            <a:ext cx="1588" cy="65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>
            <a:off x="2501900" y="3575050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>
            <a:off x="2501900" y="3706813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>
            <a:off x="2501900" y="3525838"/>
            <a:ext cx="1588" cy="65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6" name="Line 52"/>
          <p:cNvSpPr>
            <a:spLocks noChangeShapeType="1"/>
          </p:cNvSpPr>
          <p:nvPr/>
        </p:nvSpPr>
        <p:spPr bwMode="auto">
          <a:xfrm>
            <a:off x="2501900" y="3886200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>
            <a:off x="2501900" y="4017963"/>
            <a:ext cx="1588" cy="66675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>
            <a:off x="2501900" y="4149725"/>
            <a:ext cx="1588" cy="66675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>
            <a:off x="4567238" y="1458913"/>
            <a:ext cx="1587" cy="66675"/>
          </a:xfrm>
          <a:prstGeom prst="line">
            <a:avLst/>
          </a:prstGeom>
          <a:noFill/>
          <a:ln w="19050">
            <a:solidFill>
              <a:srgbClr val="007494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>
            <a:off x="4567238" y="1590675"/>
            <a:ext cx="1587" cy="66675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61" name="Line 57"/>
          <p:cNvSpPr>
            <a:spLocks noChangeShapeType="1"/>
          </p:cNvSpPr>
          <p:nvPr/>
        </p:nvSpPr>
        <p:spPr bwMode="auto">
          <a:xfrm>
            <a:off x="4567238" y="1724025"/>
            <a:ext cx="1587" cy="65088"/>
          </a:xfrm>
          <a:prstGeom prst="line">
            <a:avLst/>
          </a:prstGeom>
          <a:noFill/>
          <a:ln w="19050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62" name="Line 58"/>
          <p:cNvSpPr>
            <a:spLocks noChangeShapeType="1"/>
          </p:cNvSpPr>
          <p:nvPr/>
        </p:nvSpPr>
        <p:spPr bwMode="auto">
          <a:xfrm>
            <a:off x="4567238" y="1855788"/>
            <a:ext cx="1587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63" name="Line 59"/>
          <p:cNvSpPr>
            <a:spLocks noChangeShapeType="1"/>
          </p:cNvSpPr>
          <p:nvPr/>
        </p:nvSpPr>
        <p:spPr bwMode="auto">
          <a:xfrm>
            <a:off x="4567238" y="1987550"/>
            <a:ext cx="1587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64" name="Line 60"/>
          <p:cNvSpPr>
            <a:spLocks noChangeShapeType="1"/>
          </p:cNvSpPr>
          <p:nvPr/>
        </p:nvSpPr>
        <p:spPr bwMode="auto">
          <a:xfrm>
            <a:off x="4567238" y="2120900"/>
            <a:ext cx="1587" cy="65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65" name="Line 61"/>
          <p:cNvSpPr>
            <a:spLocks noChangeShapeType="1"/>
          </p:cNvSpPr>
          <p:nvPr/>
        </p:nvSpPr>
        <p:spPr bwMode="auto">
          <a:xfrm>
            <a:off x="4567238" y="2252663"/>
            <a:ext cx="1587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66" name="Line 62"/>
          <p:cNvSpPr>
            <a:spLocks noChangeShapeType="1"/>
          </p:cNvSpPr>
          <p:nvPr/>
        </p:nvSpPr>
        <p:spPr bwMode="auto">
          <a:xfrm>
            <a:off x="4567238" y="2384425"/>
            <a:ext cx="1587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67" name="Line 63"/>
          <p:cNvSpPr>
            <a:spLocks noChangeShapeType="1"/>
          </p:cNvSpPr>
          <p:nvPr/>
        </p:nvSpPr>
        <p:spPr bwMode="auto">
          <a:xfrm>
            <a:off x="4567238" y="2517775"/>
            <a:ext cx="1587" cy="65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68" name="Line 64"/>
          <p:cNvSpPr>
            <a:spLocks noChangeShapeType="1"/>
          </p:cNvSpPr>
          <p:nvPr/>
        </p:nvSpPr>
        <p:spPr bwMode="auto">
          <a:xfrm>
            <a:off x="4567238" y="2649538"/>
            <a:ext cx="1587" cy="65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69" name="Line 65"/>
          <p:cNvSpPr>
            <a:spLocks noChangeShapeType="1"/>
          </p:cNvSpPr>
          <p:nvPr/>
        </p:nvSpPr>
        <p:spPr bwMode="auto">
          <a:xfrm>
            <a:off x="4567238" y="2781300"/>
            <a:ext cx="1587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70" name="Line 66"/>
          <p:cNvSpPr>
            <a:spLocks noChangeShapeType="1"/>
          </p:cNvSpPr>
          <p:nvPr/>
        </p:nvSpPr>
        <p:spPr bwMode="auto">
          <a:xfrm>
            <a:off x="4567238" y="2913063"/>
            <a:ext cx="1587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71" name="Line 67"/>
          <p:cNvSpPr>
            <a:spLocks noChangeShapeType="1"/>
          </p:cNvSpPr>
          <p:nvPr/>
        </p:nvSpPr>
        <p:spPr bwMode="auto">
          <a:xfrm>
            <a:off x="4567238" y="3046413"/>
            <a:ext cx="1587" cy="65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72" name="Line 68"/>
          <p:cNvSpPr>
            <a:spLocks noChangeShapeType="1"/>
          </p:cNvSpPr>
          <p:nvPr/>
        </p:nvSpPr>
        <p:spPr bwMode="auto">
          <a:xfrm>
            <a:off x="4567238" y="3178175"/>
            <a:ext cx="1587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73" name="Line 69"/>
          <p:cNvSpPr>
            <a:spLocks noChangeShapeType="1"/>
          </p:cNvSpPr>
          <p:nvPr/>
        </p:nvSpPr>
        <p:spPr bwMode="auto">
          <a:xfrm>
            <a:off x="4567238" y="3309938"/>
            <a:ext cx="1587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74" name="Line 70"/>
          <p:cNvSpPr>
            <a:spLocks noChangeShapeType="1"/>
          </p:cNvSpPr>
          <p:nvPr/>
        </p:nvSpPr>
        <p:spPr bwMode="auto">
          <a:xfrm>
            <a:off x="4567238" y="3443288"/>
            <a:ext cx="1587" cy="65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75" name="Line 71"/>
          <p:cNvSpPr>
            <a:spLocks noChangeShapeType="1"/>
          </p:cNvSpPr>
          <p:nvPr/>
        </p:nvSpPr>
        <p:spPr bwMode="auto">
          <a:xfrm>
            <a:off x="4567238" y="3575050"/>
            <a:ext cx="1587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76" name="Line 72"/>
          <p:cNvSpPr>
            <a:spLocks noChangeShapeType="1"/>
          </p:cNvSpPr>
          <p:nvPr/>
        </p:nvSpPr>
        <p:spPr bwMode="auto">
          <a:xfrm>
            <a:off x="4567238" y="3706813"/>
            <a:ext cx="1587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77" name="Line 73"/>
          <p:cNvSpPr>
            <a:spLocks noChangeShapeType="1"/>
          </p:cNvSpPr>
          <p:nvPr/>
        </p:nvSpPr>
        <p:spPr bwMode="auto">
          <a:xfrm>
            <a:off x="4567238" y="3525838"/>
            <a:ext cx="1587" cy="65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78" name="Line 74"/>
          <p:cNvSpPr>
            <a:spLocks noChangeShapeType="1"/>
          </p:cNvSpPr>
          <p:nvPr/>
        </p:nvSpPr>
        <p:spPr bwMode="auto">
          <a:xfrm>
            <a:off x="4567238" y="3886200"/>
            <a:ext cx="1587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79" name="Line 75"/>
          <p:cNvSpPr>
            <a:spLocks noChangeShapeType="1"/>
          </p:cNvSpPr>
          <p:nvPr/>
        </p:nvSpPr>
        <p:spPr bwMode="auto">
          <a:xfrm>
            <a:off x="4567238" y="4017963"/>
            <a:ext cx="1587" cy="66675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80" name="Line 76"/>
          <p:cNvSpPr>
            <a:spLocks noChangeShapeType="1"/>
          </p:cNvSpPr>
          <p:nvPr/>
        </p:nvSpPr>
        <p:spPr bwMode="auto">
          <a:xfrm>
            <a:off x="4567238" y="4149725"/>
            <a:ext cx="1587" cy="66675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81" name="Line 77"/>
          <p:cNvSpPr>
            <a:spLocks noChangeShapeType="1"/>
          </p:cNvSpPr>
          <p:nvPr/>
        </p:nvSpPr>
        <p:spPr bwMode="auto">
          <a:xfrm>
            <a:off x="6632575" y="1458913"/>
            <a:ext cx="1588" cy="66675"/>
          </a:xfrm>
          <a:prstGeom prst="line">
            <a:avLst/>
          </a:prstGeom>
          <a:noFill/>
          <a:ln w="19050">
            <a:solidFill>
              <a:srgbClr val="007494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82" name="Line 78"/>
          <p:cNvSpPr>
            <a:spLocks noChangeShapeType="1"/>
          </p:cNvSpPr>
          <p:nvPr/>
        </p:nvSpPr>
        <p:spPr bwMode="auto">
          <a:xfrm>
            <a:off x="6632575" y="1590675"/>
            <a:ext cx="1588" cy="66675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83" name="Line 79"/>
          <p:cNvSpPr>
            <a:spLocks noChangeShapeType="1"/>
          </p:cNvSpPr>
          <p:nvPr/>
        </p:nvSpPr>
        <p:spPr bwMode="auto">
          <a:xfrm>
            <a:off x="6632575" y="1724025"/>
            <a:ext cx="1588" cy="65088"/>
          </a:xfrm>
          <a:prstGeom prst="line">
            <a:avLst/>
          </a:prstGeom>
          <a:noFill/>
          <a:ln w="19050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84" name="Line 80"/>
          <p:cNvSpPr>
            <a:spLocks noChangeShapeType="1"/>
          </p:cNvSpPr>
          <p:nvPr/>
        </p:nvSpPr>
        <p:spPr bwMode="auto">
          <a:xfrm>
            <a:off x="6632575" y="1855788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85" name="Line 81"/>
          <p:cNvSpPr>
            <a:spLocks noChangeShapeType="1"/>
          </p:cNvSpPr>
          <p:nvPr/>
        </p:nvSpPr>
        <p:spPr bwMode="auto">
          <a:xfrm>
            <a:off x="6632575" y="1987550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86" name="Line 82"/>
          <p:cNvSpPr>
            <a:spLocks noChangeShapeType="1"/>
          </p:cNvSpPr>
          <p:nvPr/>
        </p:nvSpPr>
        <p:spPr bwMode="auto">
          <a:xfrm>
            <a:off x="6632575" y="2120900"/>
            <a:ext cx="1588" cy="65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87" name="Line 83"/>
          <p:cNvSpPr>
            <a:spLocks noChangeShapeType="1"/>
          </p:cNvSpPr>
          <p:nvPr/>
        </p:nvSpPr>
        <p:spPr bwMode="auto">
          <a:xfrm>
            <a:off x="6632575" y="2252663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88" name="Line 84"/>
          <p:cNvSpPr>
            <a:spLocks noChangeShapeType="1"/>
          </p:cNvSpPr>
          <p:nvPr/>
        </p:nvSpPr>
        <p:spPr bwMode="auto">
          <a:xfrm>
            <a:off x="6632575" y="2384425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89" name="Line 85"/>
          <p:cNvSpPr>
            <a:spLocks noChangeShapeType="1"/>
          </p:cNvSpPr>
          <p:nvPr/>
        </p:nvSpPr>
        <p:spPr bwMode="auto">
          <a:xfrm>
            <a:off x="6632575" y="2517775"/>
            <a:ext cx="1588" cy="65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90" name="Line 86"/>
          <p:cNvSpPr>
            <a:spLocks noChangeShapeType="1"/>
          </p:cNvSpPr>
          <p:nvPr/>
        </p:nvSpPr>
        <p:spPr bwMode="auto">
          <a:xfrm>
            <a:off x="6632575" y="2649538"/>
            <a:ext cx="1588" cy="65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91" name="Line 87"/>
          <p:cNvSpPr>
            <a:spLocks noChangeShapeType="1"/>
          </p:cNvSpPr>
          <p:nvPr/>
        </p:nvSpPr>
        <p:spPr bwMode="auto">
          <a:xfrm>
            <a:off x="6632575" y="2781300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92" name="Line 88"/>
          <p:cNvSpPr>
            <a:spLocks noChangeShapeType="1"/>
          </p:cNvSpPr>
          <p:nvPr/>
        </p:nvSpPr>
        <p:spPr bwMode="auto">
          <a:xfrm>
            <a:off x="6632575" y="2913063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93" name="Line 89"/>
          <p:cNvSpPr>
            <a:spLocks noChangeShapeType="1"/>
          </p:cNvSpPr>
          <p:nvPr/>
        </p:nvSpPr>
        <p:spPr bwMode="auto">
          <a:xfrm>
            <a:off x="6632575" y="3046413"/>
            <a:ext cx="1588" cy="65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94" name="Line 90"/>
          <p:cNvSpPr>
            <a:spLocks noChangeShapeType="1"/>
          </p:cNvSpPr>
          <p:nvPr/>
        </p:nvSpPr>
        <p:spPr bwMode="auto">
          <a:xfrm>
            <a:off x="6632575" y="3178175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95" name="Line 91"/>
          <p:cNvSpPr>
            <a:spLocks noChangeShapeType="1"/>
          </p:cNvSpPr>
          <p:nvPr/>
        </p:nvSpPr>
        <p:spPr bwMode="auto">
          <a:xfrm>
            <a:off x="6632575" y="3309938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96" name="Line 92"/>
          <p:cNvSpPr>
            <a:spLocks noChangeShapeType="1"/>
          </p:cNvSpPr>
          <p:nvPr/>
        </p:nvSpPr>
        <p:spPr bwMode="auto">
          <a:xfrm>
            <a:off x="6632575" y="3443288"/>
            <a:ext cx="1588" cy="65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97" name="Line 93"/>
          <p:cNvSpPr>
            <a:spLocks noChangeShapeType="1"/>
          </p:cNvSpPr>
          <p:nvPr/>
        </p:nvSpPr>
        <p:spPr bwMode="auto">
          <a:xfrm>
            <a:off x="6632575" y="3575050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98" name="Line 94"/>
          <p:cNvSpPr>
            <a:spLocks noChangeShapeType="1"/>
          </p:cNvSpPr>
          <p:nvPr/>
        </p:nvSpPr>
        <p:spPr bwMode="auto">
          <a:xfrm>
            <a:off x="6632575" y="3706813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99" name="Line 95"/>
          <p:cNvSpPr>
            <a:spLocks noChangeShapeType="1"/>
          </p:cNvSpPr>
          <p:nvPr/>
        </p:nvSpPr>
        <p:spPr bwMode="auto">
          <a:xfrm>
            <a:off x="6632575" y="3525838"/>
            <a:ext cx="1588" cy="65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00" name="Line 96"/>
          <p:cNvSpPr>
            <a:spLocks noChangeShapeType="1"/>
          </p:cNvSpPr>
          <p:nvPr/>
        </p:nvSpPr>
        <p:spPr bwMode="auto">
          <a:xfrm>
            <a:off x="6632575" y="3886200"/>
            <a:ext cx="1588" cy="66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01" name="Line 97"/>
          <p:cNvSpPr>
            <a:spLocks noChangeShapeType="1"/>
          </p:cNvSpPr>
          <p:nvPr/>
        </p:nvSpPr>
        <p:spPr bwMode="auto">
          <a:xfrm>
            <a:off x="6632575" y="4017963"/>
            <a:ext cx="1588" cy="66675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02" name="Line 98"/>
          <p:cNvSpPr>
            <a:spLocks noChangeShapeType="1"/>
          </p:cNvSpPr>
          <p:nvPr/>
        </p:nvSpPr>
        <p:spPr bwMode="auto">
          <a:xfrm>
            <a:off x="6632575" y="4149725"/>
            <a:ext cx="1588" cy="66675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03" name="Freeform 99"/>
          <p:cNvSpPr>
            <a:spLocks/>
          </p:cNvSpPr>
          <p:nvPr/>
        </p:nvSpPr>
        <p:spPr bwMode="auto">
          <a:xfrm>
            <a:off x="5072063" y="2151063"/>
            <a:ext cx="1154112" cy="1104900"/>
          </a:xfrm>
          <a:custGeom>
            <a:avLst/>
            <a:gdLst/>
            <a:ahLst/>
            <a:cxnLst>
              <a:cxn ang="0">
                <a:pos x="440" y="220"/>
              </a:cxn>
              <a:cxn ang="0">
                <a:pos x="491" y="286"/>
              </a:cxn>
              <a:cxn ang="0">
                <a:pos x="501" y="373"/>
              </a:cxn>
              <a:cxn ang="0">
                <a:pos x="472" y="447"/>
              </a:cxn>
              <a:cxn ang="0">
                <a:pos x="423" y="479"/>
              </a:cxn>
              <a:cxn ang="0">
                <a:pos x="366" y="486"/>
              </a:cxn>
              <a:cxn ang="0">
                <a:pos x="307" y="470"/>
              </a:cxn>
              <a:cxn ang="0">
                <a:pos x="258" y="437"/>
              </a:cxn>
              <a:cxn ang="0">
                <a:pos x="232" y="401"/>
              </a:cxn>
              <a:cxn ang="0">
                <a:pos x="220" y="359"/>
              </a:cxn>
              <a:cxn ang="0">
                <a:pos x="218" y="314"/>
              </a:cxn>
              <a:cxn ang="0">
                <a:pos x="225" y="269"/>
              </a:cxn>
              <a:cxn ang="0">
                <a:pos x="239" y="227"/>
              </a:cxn>
              <a:cxn ang="0">
                <a:pos x="262" y="189"/>
              </a:cxn>
              <a:cxn ang="0">
                <a:pos x="310" y="144"/>
              </a:cxn>
              <a:cxn ang="0">
                <a:pos x="406" y="116"/>
              </a:cxn>
              <a:cxn ang="0">
                <a:pos x="505" y="140"/>
              </a:cxn>
              <a:cxn ang="0">
                <a:pos x="581" y="222"/>
              </a:cxn>
              <a:cxn ang="0">
                <a:pos x="602" y="281"/>
              </a:cxn>
              <a:cxn ang="0">
                <a:pos x="609" y="349"/>
              </a:cxn>
              <a:cxn ang="0">
                <a:pos x="602" y="414"/>
              </a:cxn>
              <a:cxn ang="0">
                <a:pos x="569" y="480"/>
              </a:cxn>
              <a:cxn ang="0">
                <a:pos x="522" y="532"/>
              </a:cxn>
              <a:cxn ang="0">
                <a:pos x="475" y="565"/>
              </a:cxn>
              <a:cxn ang="0">
                <a:pos x="409" y="586"/>
              </a:cxn>
              <a:cxn ang="0">
                <a:pos x="321" y="583"/>
              </a:cxn>
              <a:cxn ang="0">
                <a:pos x="237" y="546"/>
              </a:cxn>
              <a:cxn ang="0">
                <a:pos x="171" y="484"/>
              </a:cxn>
              <a:cxn ang="0">
                <a:pos x="130" y="401"/>
              </a:cxn>
              <a:cxn ang="0">
                <a:pos x="116" y="307"/>
              </a:cxn>
              <a:cxn ang="0">
                <a:pos x="130" y="213"/>
              </a:cxn>
              <a:cxn ang="0">
                <a:pos x="168" y="126"/>
              </a:cxn>
              <a:cxn ang="0">
                <a:pos x="236" y="55"/>
              </a:cxn>
              <a:cxn ang="0">
                <a:pos x="324" y="12"/>
              </a:cxn>
              <a:cxn ang="0">
                <a:pos x="421" y="0"/>
              </a:cxn>
              <a:cxn ang="0">
                <a:pos x="518" y="24"/>
              </a:cxn>
              <a:cxn ang="0">
                <a:pos x="593" y="71"/>
              </a:cxn>
              <a:cxn ang="0">
                <a:pos x="654" y="137"/>
              </a:cxn>
              <a:cxn ang="0">
                <a:pos x="699" y="213"/>
              </a:cxn>
              <a:cxn ang="0">
                <a:pos x="723" y="290"/>
              </a:cxn>
              <a:cxn ang="0">
                <a:pos x="727" y="352"/>
              </a:cxn>
              <a:cxn ang="0">
                <a:pos x="718" y="409"/>
              </a:cxn>
              <a:cxn ang="0">
                <a:pos x="699" y="467"/>
              </a:cxn>
              <a:cxn ang="0">
                <a:pos x="666" y="531"/>
              </a:cxn>
              <a:cxn ang="0">
                <a:pos x="621" y="588"/>
              </a:cxn>
              <a:cxn ang="0">
                <a:pos x="588" y="621"/>
              </a:cxn>
              <a:cxn ang="0">
                <a:pos x="546" y="652"/>
              </a:cxn>
              <a:cxn ang="0">
                <a:pos x="480" y="680"/>
              </a:cxn>
              <a:cxn ang="0">
                <a:pos x="402" y="692"/>
              </a:cxn>
              <a:cxn ang="0">
                <a:pos x="291" y="689"/>
              </a:cxn>
              <a:cxn ang="0">
                <a:pos x="187" y="651"/>
              </a:cxn>
              <a:cxn ang="0">
                <a:pos x="104" y="586"/>
              </a:cxn>
              <a:cxn ang="0">
                <a:pos x="38" y="500"/>
              </a:cxn>
              <a:cxn ang="0">
                <a:pos x="5" y="399"/>
              </a:cxn>
              <a:cxn ang="0">
                <a:pos x="1" y="354"/>
              </a:cxn>
              <a:cxn ang="0">
                <a:pos x="0" y="309"/>
              </a:cxn>
            </a:cxnLst>
            <a:rect l="0" t="0" r="r" b="b"/>
            <a:pathLst>
              <a:path w="727" h="696">
                <a:moveTo>
                  <a:pt x="374" y="203"/>
                </a:moveTo>
                <a:lnTo>
                  <a:pt x="394" y="203"/>
                </a:lnTo>
                <a:lnTo>
                  <a:pt x="411" y="206"/>
                </a:lnTo>
                <a:lnTo>
                  <a:pt x="427" y="211"/>
                </a:lnTo>
                <a:lnTo>
                  <a:pt x="440" y="220"/>
                </a:lnTo>
                <a:lnTo>
                  <a:pt x="454" y="229"/>
                </a:lnTo>
                <a:lnTo>
                  <a:pt x="465" y="241"/>
                </a:lnTo>
                <a:lnTo>
                  <a:pt x="475" y="255"/>
                </a:lnTo>
                <a:lnTo>
                  <a:pt x="484" y="270"/>
                </a:lnTo>
                <a:lnTo>
                  <a:pt x="491" y="286"/>
                </a:lnTo>
                <a:lnTo>
                  <a:pt x="496" y="302"/>
                </a:lnTo>
                <a:lnTo>
                  <a:pt x="499" y="319"/>
                </a:lnTo>
                <a:lnTo>
                  <a:pt x="501" y="336"/>
                </a:lnTo>
                <a:lnTo>
                  <a:pt x="501" y="355"/>
                </a:lnTo>
                <a:lnTo>
                  <a:pt x="501" y="373"/>
                </a:lnTo>
                <a:lnTo>
                  <a:pt x="498" y="388"/>
                </a:lnTo>
                <a:lnTo>
                  <a:pt x="494" y="406"/>
                </a:lnTo>
                <a:lnTo>
                  <a:pt x="489" y="421"/>
                </a:lnTo>
                <a:lnTo>
                  <a:pt x="480" y="435"/>
                </a:lnTo>
                <a:lnTo>
                  <a:pt x="472" y="447"/>
                </a:lnTo>
                <a:lnTo>
                  <a:pt x="461" y="458"/>
                </a:lnTo>
                <a:lnTo>
                  <a:pt x="453" y="465"/>
                </a:lnTo>
                <a:lnTo>
                  <a:pt x="444" y="470"/>
                </a:lnTo>
                <a:lnTo>
                  <a:pt x="433" y="475"/>
                </a:lnTo>
                <a:lnTo>
                  <a:pt x="423" y="479"/>
                </a:lnTo>
                <a:lnTo>
                  <a:pt x="413" y="482"/>
                </a:lnTo>
                <a:lnTo>
                  <a:pt x="400" y="484"/>
                </a:lnTo>
                <a:lnTo>
                  <a:pt x="390" y="486"/>
                </a:lnTo>
                <a:lnTo>
                  <a:pt x="378" y="486"/>
                </a:lnTo>
                <a:lnTo>
                  <a:pt x="366" y="486"/>
                </a:lnTo>
                <a:lnTo>
                  <a:pt x="354" y="484"/>
                </a:lnTo>
                <a:lnTo>
                  <a:pt x="341" y="482"/>
                </a:lnTo>
                <a:lnTo>
                  <a:pt x="329" y="479"/>
                </a:lnTo>
                <a:lnTo>
                  <a:pt x="319" y="475"/>
                </a:lnTo>
                <a:lnTo>
                  <a:pt x="307" y="470"/>
                </a:lnTo>
                <a:lnTo>
                  <a:pt x="296" y="465"/>
                </a:lnTo>
                <a:lnTo>
                  <a:pt x="286" y="460"/>
                </a:lnTo>
                <a:lnTo>
                  <a:pt x="276" y="453"/>
                </a:lnTo>
                <a:lnTo>
                  <a:pt x="267" y="446"/>
                </a:lnTo>
                <a:lnTo>
                  <a:pt x="258" y="437"/>
                </a:lnTo>
                <a:lnTo>
                  <a:pt x="250" y="428"/>
                </a:lnTo>
                <a:lnTo>
                  <a:pt x="244" y="423"/>
                </a:lnTo>
                <a:lnTo>
                  <a:pt x="241" y="414"/>
                </a:lnTo>
                <a:lnTo>
                  <a:pt x="236" y="408"/>
                </a:lnTo>
                <a:lnTo>
                  <a:pt x="232" y="401"/>
                </a:lnTo>
                <a:lnTo>
                  <a:pt x="229" y="392"/>
                </a:lnTo>
                <a:lnTo>
                  <a:pt x="225" y="383"/>
                </a:lnTo>
                <a:lnTo>
                  <a:pt x="223" y="376"/>
                </a:lnTo>
                <a:lnTo>
                  <a:pt x="222" y="368"/>
                </a:lnTo>
                <a:lnTo>
                  <a:pt x="220" y="359"/>
                </a:lnTo>
                <a:lnTo>
                  <a:pt x="218" y="350"/>
                </a:lnTo>
                <a:lnTo>
                  <a:pt x="218" y="340"/>
                </a:lnTo>
                <a:lnTo>
                  <a:pt x="218" y="331"/>
                </a:lnTo>
                <a:lnTo>
                  <a:pt x="218" y="322"/>
                </a:lnTo>
                <a:lnTo>
                  <a:pt x="218" y="314"/>
                </a:lnTo>
                <a:lnTo>
                  <a:pt x="218" y="305"/>
                </a:lnTo>
                <a:lnTo>
                  <a:pt x="220" y="296"/>
                </a:lnTo>
                <a:lnTo>
                  <a:pt x="222" y="286"/>
                </a:lnTo>
                <a:lnTo>
                  <a:pt x="222" y="277"/>
                </a:lnTo>
                <a:lnTo>
                  <a:pt x="225" y="269"/>
                </a:lnTo>
                <a:lnTo>
                  <a:pt x="227" y="260"/>
                </a:lnTo>
                <a:lnTo>
                  <a:pt x="229" y="251"/>
                </a:lnTo>
                <a:lnTo>
                  <a:pt x="232" y="243"/>
                </a:lnTo>
                <a:lnTo>
                  <a:pt x="236" y="234"/>
                </a:lnTo>
                <a:lnTo>
                  <a:pt x="239" y="227"/>
                </a:lnTo>
                <a:lnTo>
                  <a:pt x="243" y="218"/>
                </a:lnTo>
                <a:lnTo>
                  <a:pt x="248" y="211"/>
                </a:lnTo>
                <a:lnTo>
                  <a:pt x="251" y="203"/>
                </a:lnTo>
                <a:lnTo>
                  <a:pt x="256" y="196"/>
                </a:lnTo>
                <a:lnTo>
                  <a:pt x="262" y="189"/>
                </a:lnTo>
                <a:lnTo>
                  <a:pt x="267" y="182"/>
                </a:lnTo>
                <a:lnTo>
                  <a:pt x="272" y="175"/>
                </a:lnTo>
                <a:lnTo>
                  <a:pt x="277" y="170"/>
                </a:lnTo>
                <a:lnTo>
                  <a:pt x="293" y="156"/>
                </a:lnTo>
                <a:lnTo>
                  <a:pt x="310" y="144"/>
                </a:lnTo>
                <a:lnTo>
                  <a:pt x="328" y="133"/>
                </a:lnTo>
                <a:lnTo>
                  <a:pt x="347" y="126"/>
                </a:lnTo>
                <a:lnTo>
                  <a:pt x="366" y="119"/>
                </a:lnTo>
                <a:lnTo>
                  <a:pt x="385" y="116"/>
                </a:lnTo>
                <a:lnTo>
                  <a:pt x="406" y="116"/>
                </a:lnTo>
                <a:lnTo>
                  <a:pt x="427" y="116"/>
                </a:lnTo>
                <a:lnTo>
                  <a:pt x="447" y="119"/>
                </a:lnTo>
                <a:lnTo>
                  <a:pt x="466" y="125"/>
                </a:lnTo>
                <a:lnTo>
                  <a:pt x="485" y="132"/>
                </a:lnTo>
                <a:lnTo>
                  <a:pt x="505" y="140"/>
                </a:lnTo>
                <a:lnTo>
                  <a:pt x="524" y="152"/>
                </a:lnTo>
                <a:lnTo>
                  <a:pt x="539" y="166"/>
                </a:lnTo>
                <a:lnTo>
                  <a:pt x="555" y="182"/>
                </a:lnTo>
                <a:lnTo>
                  <a:pt x="569" y="201"/>
                </a:lnTo>
                <a:lnTo>
                  <a:pt x="581" y="222"/>
                </a:lnTo>
                <a:lnTo>
                  <a:pt x="586" y="232"/>
                </a:lnTo>
                <a:lnTo>
                  <a:pt x="591" y="244"/>
                </a:lnTo>
                <a:lnTo>
                  <a:pt x="595" y="257"/>
                </a:lnTo>
                <a:lnTo>
                  <a:pt x="598" y="269"/>
                </a:lnTo>
                <a:lnTo>
                  <a:pt x="602" y="281"/>
                </a:lnTo>
                <a:lnTo>
                  <a:pt x="603" y="295"/>
                </a:lnTo>
                <a:lnTo>
                  <a:pt x="607" y="307"/>
                </a:lnTo>
                <a:lnTo>
                  <a:pt x="607" y="321"/>
                </a:lnTo>
                <a:lnTo>
                  <a:pt x="609" y="335"/>
                </a:lnTo>
                <a:lnTo>
                  <a:pt x="609" y="349"/>
                </a:lnTo>
                <a:lnTo>
                  <a:pt x="609" y="361"/>
                </a:lnTo>
                <a:lnTo>
                  <a:pt x="607" y="375"/>
                </a:lnTo>
                <a:lnTo>
                  <a:pt x="607" y="388"/>
                </a:lnTo>
                <a:lnTo>
                  <a:pt x="603" y="401"/>
                </a:lnTo>
                <a:lnTo>
                  <a:pt x="602" y="414"/>
                </a:lnTo>
                <a:lnTo>
                  <a:pt x="598" y="427"/>
                </a:lnTo>
                <a:lnTo>
                  <a:pt x="593" y="439"/>
                </a:lnTo>
                <a:lnTo>
                  <a:pt x="586" y="453"/>
                </a:lnTo>
                <a:lnTo>
                  <a:pt x="577" y="467"/>
                </a:lnTo>
                <a:lnTo>
                  <a:pt x="569" y="480"/>
                </a:lnTo>
                <a:lnTo>
                  <a:pt x="558" y="493"/>
                </a:lnTo>
                <a:lnTo>
                  <a:pt x="550" y="503"/>
                </a:lnTo>
                <a:lnTo>
                  <a:pt x="541" y="513"/>
                </a:lnTo>
                <a:lnTo>
                  <a:pt x="532" y="524"/>
                </a:lnTo>
                <a:lnTo>
                  <a:pt x="522" y="532"/>
                </a:lnTo>
                <a:lnTo>
                  <a:pt x="513" y="539"/>
                </a:lnTo>
                <a:lnTo>
                  <a:pt x="505" y="548"/>
                </a:lnTo>
                <a:lnTo>
                  <a:pt x="494" y="553"/>
                </a:lnTo>
                <a:lnTo>
                  <a:pt x="485" y="560"/>
                </a:lnTo>
                <a:lnTo>
                  <a:pt x="475" y="565"/>
                </a:lnTo>
                <a:lnTo>
                  <a:pt x="465" y="571"/>
                </a:lnTo>
                <a:lnTo>
                  <a:pt x="456" y="574"/>
                </a:lnTo>
                <a:lnTo>
                  <a:pt x="446" y="578"/>
                </a:lnTo>
                <a:lnTo>
                  <a:pt x="428" y="583"/>
                </a:lnTo>
                <a:lnTo>
                  <a:pt x="409" y="586"/>
                </a:lnTo>
                <a:lnTo>
                  <a:pt x="392" y="588"/>
                </a:lnTo>
                <a:lnTo>
                  <a:pt x="373" y="590"/>
                </a:lnTo>
                <a:lnTo>
                  <a:pt x="355" y="588"/>
                </a:lnTo>
                <a:lnTo>
                  <a:pt x="338" y="586"/>
                </a:lnTo>
                <a:lnTo>
                  <a:pt x="321" y="583"/>
                </a:lnTo>
                <a:lnTo>
                  <a:pt x="303" y="578"/>
                </a:lnTo>
                <a:lnTo>
                  <a:pt x="286" y="572"/>
                </a:lnTo>
                <a:lnTo>
                  <a:pt x="269" y="564"/>
                </a:lnTo>
                <a:lnTo>
                  <a:pt x="253" y="557"/>
                </a:lnTo>
                <a:lnTo>
                  <a:pt x="237" y="546"/>
                </a:lnTo>
                <a:lnTo>
                  <a:pt x="222" y="536"/>
                </a:lnTo>
                <a:lnTo>
                  <a:pt x="208" y="524"/>
                </a:lnTo>
                <a:lnTo>
                  <a:pt x="194" y="512"/>
                </a:lnTo>
                <a:lnTo>
                  <a:pt x="182" y="498"/>
                </a:lnTo>
                <a:lnTo>
                  <a:pt x="171" y="484"/>
                </a:lnTo>
                <a:lnTo>
                  <a:pt x="159" y="468"/>
                </a:lnTo>
                <a:lnTo>
                  <a:pt x="151" y="453"/>
                </a:lnTo>
                <a:lnTo>
                  <a:pt x="142" y="435"/>
                </a:lnTo>
                <a:lnTo>
                  <a:pt x="135" y="420"/>
                </a:lnTo>
                <a:lnTo>
                  <a:pt x="130" y="401"/>
                </a:lnTo>
                <a:lnTo>
                  <a:pt x="125" y="383"/>
                </a:lnTo>
                <a:lnTo>
                  <a:pt x="121" y="364"/>
                </a:lnTo>
                <a:lnTo>
                  <a:pt x="118" y="345"/>
                </a:lnTo>
                <a:lnTo>
                  <a:pt x="116" y="326"/>
                </a:lnTo>
                <a:lnTo>
                  <a:pt x="116" y="307"/>
                </a:lnTo>
                <a:lnTo>
                  <a:pt x="116" y="288"/>
                </a:lnTo>
                <a:lnTo>
                  <a:pt x="118" y="269"/>
                </a:lnTo>
                <a:lnTo>
                  <a:pt x="121" y="250"/>
                </a:lnTo>
                <a:lnTo>
                  <a:pt x="125" y="231"/>
                </a:lnTo>
                <a:lnTo>
                  <a:pt x="130" y="213"/>
                </a:lnTo>
                <a:lnTo>
                  <a:pt x="135" y="194"/>
                </a:lnTo>
                <a:lnTo>
                  <a:pt x="142" y="177"/>
                </a:lnTo>
                <a:lnTo>
                  <a:pt x="149" y="159"/>
                </a:lnTo>
                <a:lnTo>
                  <a:pt x="158" y="142"/>
                </a:lnTo>
                <a:lnTo>
                  <a:pt x="168" y="126"/>
                </a:lnTo>
                <a:lnTo>
                  <a:pt x="178" y="111"/>
                </a:lnTo>
                <a:lnTo>
                  <a:pt x="192" y="95"/>
                </a:lnTo>
                <a:lnTo>
                  <a:pt x="204" y="81"/>
                </a:lnTo>
                <a:lnTo>
                  <a:pt x="220" y="67"/>
                </a:lnTo>
                <a:lnTo>
                  <a:pt x="236" y="55"/>
                </a:lnTo>
                <a:lnTo>
                  <a:pt x="251" y="45"/>
                </a:lnTo>
                <a:lnTo>
                  <a:pt x="269" y="34"/>
                </a:lnTo>
                <a:lnTo>
                  <a:pt x="286" y="26"/>
                </a:lnTo>
                <a:lnTo>
                  <a:pt x="305" y="19"/>
                </a:lnTo>
                <a:lnTo>
                  <a:pt x="324" y="12"/>
                </a:lnTo>
                <a:lnTo>
                  <a:pt x="343" y="7"/>
                </a:lnTo>
                <a:lnTo>
                  <a:pt x="362" y="3"/>
                </a:lnTo>
                <a:lnTo>
                  <a:pt x="381" y="1"/>
                </a:lnTo>
                <a:lnTo>
                  <a:pt x="402" y="0"/>
                </a:lnTo>
                <a:lnTo>
                  <a:pt x="421" y="0"/>
                </a:lnTo>
                <a:lnTo>
                  <a:pt x="442" y="1"/>
                </a:lnTo>
                <a:lnTo>
                  <a:pt x="461" y="5"/>
                </a:lnTo>
                <a:lnTo>
                  <a:pt x="480" y="10"/>
                </a:lnTo>
                <a:lnTo>
                  <a:pt x="499" y="15"/>
                </a:lnTo>
                <a:lnTo>
                  <a:pt x="518" y="24"/>
                </a:lnTo>
                <a:lnTo>
                  <a:pt x="534" y="31"/>
                </a:lnTo>
                <a:lnTo>
                  <a:pt x="550" y="40"/>
                </a:lnTo>
                <a:lnTo>
                  <a:pt x="564" y="50"/>
                </a:lnTo>
                <a:lnTo>
                  <a:pt x="579" y="60"/>
                </a:lnTo>
                <a:lnTo>
                  <a:pt x="593" y="71"/>
                </a:lnTo>
                <a:lnTo>
                  <a:pt x="605" y="83"/>
                </a:lnTo>
                <a:lnTo>
                  <a:pt x="619" y="95"/>
                </a:lnTo>
                <a:lnTo>
                  <a:pt x="631" y="109"/>
                </a:lnTo>
                <a:lnTo>
                  <a:pt x="643" y="123"/>
                </a:lnTo>
                <a:lnTo>
                  <a:pt x="654" y="137"/>
                </a:lnTo>
                <a:lnTo>
                  <a:pt x="664" y="151"/>
                </a:lnTo>
                <a:lnTo>
                  <a:pt x="675" y="166"/>
                </a:lnTo>
                <a:lnTo>
                  <a:pt x="683" y="182"/>
                </a:lnTo>
                <a:lnTo>
                  <a:pt x="692" y="198"/>
                </a:lnTo>
                <a:lnTo>
                  <a:pt x="699" y="213"/>
                </a:lnTo>
                <a:lnTo>
                  <a:pt x="706" y="229"/>
                </a:lnTo>
                <a:lnTo>
                  <a:pt x="711" y="246"/>
                </a:lnTo>
                <a:lnTo>
                  <a:pt x="716" y="262"/>
                </a:lnTo>
                <a:lnTo>
                  <a:pt x="720" y="277"/>
                </a:lnTo>
                <a:lnTo>
                  <a:pt x="723" y="290"/>
                </a:lnTo>
                <a:lnTo>
                  <a:pt x="725" y="302"/>
                </a:lnTo>
                <a:lnTo>
                  <a:pt x="727" y="316"/>
                </a:lnTo>
                <a:lnTo>
                  <a:pt x="727" y="328"/>
                </a:lnTo>
                <a:lnTo>
                  <a:pt x="727" y="340"/>
                </a:lnTo>
                <a:lnTo>
                  <a:pt x="727" y="352"/>
                </a:lnTo>
                <a:lnTo>
                  <a:pt x="725" y="364"/>
                </a:lnTo>
                <a:lnTo>
                  <a:pt x="725" y="375"/>
                </a:lnTo>
                <a:lnTo>
                  <a:pt x="723" y="387"/>
                </a:lnTo>
                <a:lnTo>
                  <a:pt x="720" y="399"/>
                </a:lnTo>
                <a:lnTo>
                  <a:pt x="718" y="409"/>
                </a:lnTo>
                <a:lnTo>
                  <a:pt x="715" y="421"/>
                </a:lnTo>
                <a:lnTo>
                  <a:pt x="711" y="432"/>
                </a:lnTo>
                <a:lnTo>
                  <a:pt x="708" y="442"/>
                </a:lnTo>
                <a:lnTo>
                  <a:pt x="704" y="454"/>
                </a:lnTo>
                <a:lnTo>
                  <a:pt x="699" y="467"/>
                </a:lnTo>
                <a:lnTo>
                  <a:pt x="694" y="480"/>
                </a:lnTo>
                <a:lnTo>
                  <a:pt x="689" y="493"/>
                </a:lnTo>
                <a:lnTo>
                  <a:pt x="682" y="505"/>
                </a:lnTo>
                <a:lnTo>
                  <a:pt x="675" y="517"/>
                </a:lnTo>
                <a:lnTo>
                  <a:pt x="666" y="531"/>
                </a:lnTo>
                <a:lnTo>
                  <a:pt x="657" y="543"/>
                </a:lnTo>
                <a:lnTo>
                  <a:pt x="649" y="555"/>
                </a:lnTo>
                <a:lnTo>
                  <a:pt x="638" y="569"/>
                </a:lnTo>
                <a:lnTo>
                  <a:pt x="628" y="581"/>
                </a:lnTo>
                <a:lnTo>
                  <a:pt x="621" y="588"/>
                </a:lnTo>
                <a:lnTo>
                  <a:pt x="616" y="595"/>
                </a:lnTo>
                <a:lnTo>
                  <a:pt x="609" y="602"/>
                </a:lnTo>
                <a:lnTo>
                  <a:pt x="602" y="609"/>
                </a:lnTo>
                <a:lnTo>
                  <a:pt x="595" y="616"/>
                </a:lnTo>
                <a:lnTo>
                  <a:pt x="588" y="621"/>
                </a:lnTo>
                <a:lnTo>
                  <a:pt x="581" y="628"/>
                </a:lnTo>
                <a:lnTo>
                  <a:pt x="574" y="633"/>
                </a:lnTo>
                <a:lnTo>
                  <a:pt x="567" y="640"/>
                </a:lnTo>
                <a:lnTo>
                  <a:pt x="558" y="645"/>
                </a:lnTo>
                <a:lnTo>
                  <a:pt x="546" y="652"/>
                </a:lnTo>
                <a:lnTo>
                  <a:pt x="532" y="661"/>
                </a:lnTo>
                <a:lnTo>
                  <a:pt x="520" y="666"/>
                </a:lnTo>
                <a:lnTo>
                  <a:pt x="506" y="671"/>
                </a:lnTo>
                <a:lnTo>
                  <a:pt x="492" y="677"/>
                </a:lnTo>
                <a:lnTo>
                  <a:pt x="480" y="680"/>
                </a:lnTo>
                <a:lnTo>
                  <a:pt x="466" y="683"/>
                </a:lnTo>
                <a:lnTo>
                  <a:pt x="453" y="687"/>
                </a:lnTo>
                <a:lnTo>
                  <a:pt x="440" y="689"/>
                </a:lnTo>
                <a:lnTo>
                  <a:pt x="427" y="690"/>
                </a:lnTo>
                <a:lnTo>
                  <a:pt x="402" y="692"/>
                </a:lnTo>
                <a:lnTo>
                  <a:pt x="380" y="694"/>
                </a:lnTo>
                <a:lnTo>
                  <a:pt x="357" y="696"/>
                </a:lnTo>
                <a:lnTo>
                  <a:pt x="335" y="694"/>
                </a:lnTo>
                <a:lnTo>
                  <a:pt x="314" y="692"/>
                </a:lnTo>
                <a:lnTo>
                  <a:pt x="291" y="689"/>
                </a:lnTo>
                <a:lnTo>
                  <a:pt x="270" y="683"/>
                </a:lnTo>
                <a:lnTo>
                  <a:pt x="250" y="678"/>
                </a:lnTo>
                <a:lnTo>
                  <a:pt x="229" y="670"/>
                </a:lnTo>
                <a:lnTo>
                  <a:pt x="208" y="661"/>
                </a:lnTo>
                <a:lnTo>
                  <a:pt x="187" y="651"/>
                </a:lnTo>
                <a:lnTo>
                  <a:pt x="166" y="637"/>
                </a:lnTo>
                <a:lnTo>
                  <a:pt x="151" y="626"/>
                </a:lnTo>
                <a:lnTo>
                  <a:pt x="135" y="614"/>
                </a:lnTo>
                <a:lnTo>
                  <a:pt x="119" y="602"/>
                </a:lnTo>
                <a:lnTo>
                  <a:pt x="104" y="586"/>
                </a:lnTo>
                <a:lnTo>
                  <a:pt x="90" y="572"/>
                </a:lnTo>
                <a:lnTo>
                  <a:pt x="74" y="555"/>
                </a:lnTo>
                <a:lnTo>
                  <a:pt x="62" y="538"/>
                </a:lnTo>
                <a:lnTo>
                  <a:pt x="48" y="519"/>
                </a:lnTo>
                <a:lnTo>
                  <a:pt x="38" y="500"/>
                </a:lnTo>
                <a:lnTo>
                  <a:pt x="27" y="479"/>
                </a:lnTo>
                <a:lnTo>
                  <a:pt x="19" y="456"/>
                </a:lnTo>
                <a:lnTo>
                  <a:pt x="12" y="432"/>
                </a:lnTo>
                <a:lnTo>
                  <a:pt x="7" y="408"/>
                </a:lnTo>
                <a:lnTo>
                  <a:pt x="5" y="399"/>
                </a:lnTo>
                <a:lnTo>
                  <a:pt x="5" y="390"/>
                </a:lnTo>
                <a:lnTo>
                  <a:pt x="3" y="382"/>
                </a:lnTo>
                <a:lnTo>
                  <a:pt x="3" y="373"/>
                </a:lnTo>
                <a:lnTo>
                  <a:pt x="1" y="362"/>
                </a:lnTo>
                <a:lnTo>
                  <a:pt x="1" y="354"/>
                </a:lnTo>
                <a:lnTo>
                  <a:pt x="1" y="345"/>
                </a:lnTo>
                <a:lnTo>
                  <a:pt x="0" y="335"/>
                </a:lnTo>
                <a:lnTo>
                  <a:pt x="0" y="326"/>
                </a:lnTo>
                <a:lnTo>
                  <a:pt x="0" y="317"/>
                </a:lnTo>
                <a:lnTo>
                  <a:pt x="0" y="309"/>
                </a:lnTo>
                <a:lnTo>
                  <a:pt x="0" y="298"/>
                </a:lnTo>
                <a:lnTo>
                  <a:pt x="0" y="290"/>
                </a:lnTo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04" name="Text Box 100"/>
          <p:cNvSpPr txBox="1">
            <a:spLocks noChangeArrowheads="1"/>
          </p:cNvSpPr>
          <p:nvPr/>
        </p:nvSpPr>
        <p:spPr bwMode="auto">
          <a:xfrm>
            <a:off x="669925" y="4608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205" name="Rectangle 101"/>
          <p:cNvSpPr>
            <a:spLocks noChangeArrowheads="1"/>
          </p:cNvSpPr>
          <p:nvPr/>
        </p:nvSpPr>
        <p:spPr bwMode="auto">
          <a:xfrm>
            <a:off x="555625" y="4267200"/>
            <a:ext cx="310197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228600" tIns="228600" rIns="228600" bIns="228600"/>
          <a:lstStyle/>
          <a:p>
            <a:pPr marL="346075" indent="-346075" eaLnBrk="1" hangingPunct="1">
              <a:lnSpc>
                <a:spcPct val="85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>
                <a:latin typeface="Arial Narrow" pitchFamily="34" charset="0"/>
              </a:rPr>
              <a:t>Prototypes</a:t>
            </a:r>
          </a:p>
          <a:p>
            <a:pPr marL="346075" indent="-346075" eaLnBrk="1" hangingPunct="1">
              <a:lnSpc>
                <a:spcPct val="85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 smtClean="0">
                <a:latin typeface="Arial Narrow" pitchFamily="34" charset="0"/>
              </a:rPr>
              <a:t>artifacts</a:t>
            </a:r>
            <a:endParaRPr lang="en-US" sz="2000" dirty="0">
              <a:latin typeface="Arial Narrow" pitchFamily="34" charset="0"/>
            </a:endParaRPr>
          </a:p>
          <a:p>
            <a:pPr marL="346075" indent="-346075" eaLnBrk="1" hangingPunct="1">
              <a:lnSpc>
                <a:spcPct val="85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>
                <a:latin typeface="Arial Narrow" pitchFamily="34" charset="0"/>
              </a:rPr>
              <a:t>Major risk items</a:t>
            </a:r>
          </a:p>
          <a:p>
            <a:pPr marL="346075" indent="-346075" eaLnBrk="1" hangingPunct="1">
              <a:lnSpc>
                <a:spcPct val="85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>
                <a:latin typeface="Arial Narrow" pitchFamily="34" charset="0"/>
              </a:rPr>
              <a:t>Creative, judgment</a:t>
            </a:r>
          </a:p>
          <a:p>
            <a:pPr marL="346075" indent="-346075" eaLnBrk="1" hangingPunct="1">
              <a:lnSpc>
                <a:spcPct val="85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>
                <a:latin typeface="Arial Narrow" pitchFamily="34" charset="0"/>
              </a:rPr>
              <a:t>Business Rules</a:t>
            </a:r>
          </a:p>
          <a:p>
            <a:pPr marL="346075" indent="-346075" eaLnBrk="1" hangingPunct="1">
              <a:lnSpc>
                <a:spcPct val="85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>
                <a:latin typeface="Arial Narrow" pitchFamily="34" charset="0"/>
              </a:rPr>
              <a:t>Stakeholder Vision</a:t>
            </a:r>
          </a:p>
        </p:txBody>
      </p:sp>
      <p:sp>
        <p:nvSpPr>
          <p:cNvPr id="47206" name="Text Box 102"/>
          <p:cNvSpPr txBox="1">
            <a:spLocks noChangeArrowheads="1"/>
          </p:cNvSpPr>
          <p:nvPr/>
        </p:nvSpPr>
        <p:spPr bwMode="auto">
          <a:xfrm>
            <a:off x="5318125" y="468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207" name="Rectangle 103"/>
          <p:cNvSpPr>
            <a:spLocks noChangeArrowheads="1"/>
          </p:cNvSpPr>
          <p:nvPr/>
        </p:nvSpPr>
        <p:spPr bwMode="auto">
          <a:xfrm>
            <a:off x="4665663" y="4267200"/>
            <a:ext cx="40211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228600" tIns="228600" rIns="228600" bIns="228600"/>
          <a:lstStyle/>
          <a:p>
            <a:pPr marL="346075" indent="-346075" algn="r" eaLnBrk="1" hangingPunct="1">
              <a:lnSpc>
                <a:spcPct val="85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>
                <a:latin typeface="Arial Narrow" pitchFamily="34" charset="0"/>
              </a:rPr>
              <a:t>Change managed baselines</a:t>
            </a:r>
          </a:p>
          <a:p>
            <a:pPr marL="346075" indent="-346075" algn="r" eaLnBrk="1" hangingPunct="1">
              <a:lnSpc>
                <a:spcPct val="85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>
                <a:latin typeface="Arial Narrow" pitchFamily="34" charset="0"/>
              </a:rPr>
              <a:t>Elaborate artifacts</a:t>
            </a:r>
          </a:p>
          <a:p>
            <a:pPr marL="346075" indent="-346075" algn="r" eaLnBrk="1" hangingPunct="1">
              <a:lnSpc>
                <a:spcPct val="85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>
                <a:latin typeface="Arial Narrow" pitchFamily="34" charset="0"/>
              </a:rPr>
              <a:t>Low Risk Items</a:t>
            </a:r>
          </a:p>
          <a:p>
            <a:pPr marL="346075" indent="-346075" algn="r" eaLnBrk="1" hangingPunct="1">
              <a:lnSpc>
                <a:spcPct val="85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>
                <a:latin typeface="Arial Narrow" pitchFamily="34" charset="0"/>
              </a:rPr>
              <a:t>Engineering, reasoned </a:t>
            </a:r>
          </a:p>
          <a:p>
            <a:pPr marL="736600" lvl="1" indent="-276225" algn="r" eaLnBrk="1" hangingPunct="1">
              <a:lnSpc>
                <a:spcPct val="85000"/>
              </a:lnSpc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>
                <a:latin typeface="Arial Narrow" pitchFamily="34" charset="0"/>
              </a:rPr>
              <a:t>Well-instrumented processes</a:t>
            </a:r>
          </a:p>
        </p:txBody>
      </p:sp>
      <p:sp>
        <p:nvSpPr>
          <p:cNvPr id="47208" name="Text Box 104"/>
          <p:cNvSpPr txBox="1">
            <a:spLocks noChangeArrowheads="1"/>
          </p:cNvSpPr>
          <p:nvPr/>
        </p:nvSpPr>
        <p:spPr bwMode="auto">
          <a:xfrm>
            <a:off x="7270750" y="61722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‘</a:t>
            </a:r>
            <a:r>
              <a:rPr lang="en-US" dirty="0" err="1"/>
              <a:t>Skewness</a:t>
            </a:r>
            <a:r>
              <a:rPr lang="en-US" dirty="0"/>
              <a:t>:</a:t>
            </a:r>
          </a:p>
        </p:txBody>
      </p:sp>
      <p:sp>
        <p:nvSpPr>
          <p:cNvPr id="47209" name="Text Box 105"/>
          <p:cNvSpPr txBox="1">
            <a:spLocks noChangeArrowheads="1"/>
          </p:cNvSpPr>
          <p:nvPr/>
        </p:nvSpPr>
        <p:spPr bwMode="auto">
          <a:xfrm>
            <a:off x="609600" y="-15875"/>
            <a:ext cx="7893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Spiral Model and the RUP Phases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501650"/>
            <a:ext cx="8226425" cy="717550"/>
          </a:xfrm>
        </p:spPr>
        <p:txBody>
          <a:bodyPr>
            <a:noAutofit/>
          </a:bodyPr>
          <a:lstStyle/>
          <a:p>
            <a:r>
              <a:rPr lang="en-US" sz="3200" b="1" dirty="0"/>
              <a:t>Back to our Process Model (</a:t>
            </a:r>
            <a:r>
              <a:rPr lang="en-US" sz="3200" b="1" dirty="0" smtClean="0"/>
              <a:t>Rational Unified Process)</a:t>
            </a:r>
            <a:endParaRPr lang="en-US" sz="3200" b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219200"/>
            <a:ext cx="8226425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Let’s look more closely at the phases for our process model: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Inception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Elaboration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Construction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Transition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Each phase has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primary objectives,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essential activities, and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primary evaluation criteria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to judge its success at milestone time.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ym typeface="Wingdings" pitchFamily="2" charset="2"/>
              </a:rPr>
              <a:t></a:t>
            </a:r>
            <a:r>
              <a:rPr lang="en-US" sz="2400" dirty="0"/>
              <a:t>Since the </a:t>
            </a:r>
            <a:r>
              <a:rPr lang="en-US" sz="2400" b="1" u="sng" dirty="0"/>
              <a:t>process</a:t>
            </a:r>
            <a:r>
              <a:rPr lang="en-US" sz="2400" dirty="0"/>
              <a:t> that is underpinning our management of software processes and personnel course is the RUP, it is imperative that we </a:t>
            </a:r>
            <a:r>
              <a:rPr lang="en-US" sz="2400" b="1" dirty="0"/>
              <a:t>understand </a:t>
            </a:r>
            <a:r>
              <a:rPr lang="en-US" sz="2400" b="1" u="sng" dirty="0"/>
              <a:t>this</a:t>
            </a:r>
            <a:r>
              <a:rPr lang="en-US" sz="2400" b="1" dirty="0"/>
              <a:t> management process, the RUP, as much as possible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9388-CD39-49CF-BF33-89145B148466}" type="slidenum">
              <a:rPr lang="en-US">
                <a:solidFill>
                  <a:schemeClr val="tx1"/>
                </a:solidFill>
              </a:rPr>
              <a:pPr/>
              <a:t>19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98613"/>
            <a:ext cx="8686800" cy="49545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/>
              <a:t>On one hand,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Do we spend far </a:t>
            </a:r>
            <a:r>
              <a:rPr lang="en-US" sz="2400" u="sng"/>
              <a:t>too much time</a:t>
            </a:r>
            <a:r>
              <a:rPr lang="en-US" sz="2400"/>
              <a:t> on analyses and paper studies?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Do we delay actually doing the builds:  the development baselines?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Very easy to do…  Some feel in general that this is true…</a:t>
            </a:r>
          </a:p>
          <a:p>
            <a:pPr>
              <a:lnSpc>
                <a:spcPct val="80000"/>
              </a:lnSpc>
            </a:pPr>
            <a:r>
              <a:rPr lang="en-US" sz="2800"/>
              <a:t>On the other hand,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Do we </a:t>
            </a:r>
            <a:r>
              <a:rPr lang="en-US" sz="2400" u="sng"/>
              <a:t>jump into designs and coding</a:t>
            </a:r>
            <a:r>
              <a:rPr lang="en-US" sz="2400"/>
              <a:t>, and hack the heck out of an application in attempts to get it to work?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Lots of people think we do this too….</a:t>
            </a:r>
          </a:p>
          <a:p>
            <a:pPr>
              <a:lnSpc>
                <a:spcPct val="80000"/>
              </a:lnSpc>
            </a:pPr>
            <a:r>
              <a:rPr lang="en-US" sz="2800"/>
              <a:t>Class discuss: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What do you do?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What do you think corporations think they do?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ECC-532B-4DE3-80BA-062AC13DF13D}" type="slidenum">
              <a:rPr lang="en-US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6413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Inception Phase (</a:t>
            </a:r>
            <a:r>
              <a:rPr lang="en-US" sz="4000" dirty="0" smtClean="0"/>
              <a:t>1)</a:t>
            </a:r>
            <a:endParaRPr lang="en-US" sz="40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48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1" u="sng"/>
              <a:t>Overriding Goal</a:t>
            </a:r>
            <a:r>
              <a:rPr lang="en-US" sz="2800"/>
              <a:t>:  achieve concurrence among stakeholders on life-cycle objectives for the project (milestone:  LCO)</a:t>
            </a:r>
          </a:p>
          <a:p>
            <a:pPr>
              <a:lnSpc>
                <a:spcPct val="80000"/>
              </a:lnSpc>
            </a:pPr>
            <a:r>
              <a:rPr lang="en-US" sz="2800" b="1" u="sng"/>
              <a:t>Primary Objectives</a:t>
            </a:r>
            <a:r>
              <a:rPr lang="en-US" sz="2800"/>
              <a:t>: (by end of phase…)</a:t>
            </a:r>
          </a:p>
          <a:p>
            <a:pPr lvl="1">
              <a:lnSpc>
                <a:spcPct val="80000"/>
              </a:lnSpc>
            </a:pPr>
            <a:r>
              <a:rPr lang="en-US" sz="2400" u="sng"/>
              <a:t>Establish project software scope and boundary conditions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Includes operational concept, acceptance criteria, and a clear understanding of what is and what is not intended in the product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Identify </a:t>
            </a:r>
            <a:r>
              <a:rPr lang="en-US" sz="2400" u="sng"/>
              <a:t>critical use cases</a:t>
            </a:r>
            <a:r>
              <a:rPr lang="en-US" sz="2400"/>
              <a:t> (core functionalities) of system and the </a:t>
            </a:r>
            <a:r>
              <a:rPr lang="en-US" sz="2400" u="sng"/>
              <a:t>primary scenarios</a:t>
            </a:r>
            <a:r>
              <a:rPr lang="en-US" sz="2400"/>
              <a:t> that will drive the activities</a:t>
            </a:r>
          </a:p>
          <a:p>
            <a:pPr lvl="1">
              <a:lnSpc>
                <a:spcPct val="80000"/>
              </a:lnSpc>
            </a:pPr>
            <a:r>
              <a:rPr lang="en-US" sz="2400" u="sng"/>
              <a:t>Demonstrate</a:t>
            </a:r>
            <a:r>
              <a:rPr lang="en-US" sz="2400"/>
              <a:t> </a:t>
            </a:r>
            <a:r>
              <a:rPr lang="en-US" sz="2400" u="sng"/>
              <a:t>at least one candidate architecture</a:t>
            </a:r>
            <a:r>
              <a:rPr lang="en-US" sz="2400"/>
              <a:t> against some of the primary scenarios (walk through it…)</a:t>
            </a:r>
          </a:p>
          <a:p>
            <a:pPr lvl="1">
              <a:lnSpc>
                <a:spcPct val="80000"/>
              </a:lnSpc>
            </a:pPr>
            <a:r>
              <a:rPr lang="en-US" sz="2400" u="sng"/>
              <a:t>Estimate the cost and schedule</a:t>
            </a:r>
            <a:r>
              <a:rPr lang="en-US" sz="2400"/>
              <a:t> for the entire project (including detailed estimates for the elaboration phase)</a:t>
            </a:r>
          </a:p>
          <a:p>
            <a:pPr lvl="1">
              <a:lnSpc>
                <a:spcPct val="80000"/>
              </a:lnSpc>
            </a:pPr>
            <a:r>
              <a:rPr lang="en-US" sz="2400" u="sng"/>
              <a:t>Estimate potential risks</a:t>
            </a:r>
            <a:r>
              <a:rPr lang="en-US" sz="2400"/>
              <a:t> (sources of unpredictability)</a:t>
            </a:r>
          </a:p>
          <a:p>
            <a:pPr>
              <a:lnSpc>
                <a:spcPct val="80000"/>
              </a:lnSpc>
            </a:pPr>
            <a:r>
              <a:rPr lang="en-US" sz="2800"/>
              <a:t>Know These!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492C-A733-4F89-BFDF-D72E31F7A954}" type="slidenum">
              <a:rPr lang="en-US">
                <a:solidFill>
                  <a:schemeClr val="tx1"/>
                </a:solidFill>
              </a:rPr>
              <a:pPr/>
              <a:t>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410200" y="3810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52400"/>
            <a:ext cx="8226425" cy="838200"/>
          </a:xfrm>
        </p:spPr>
        <p:txBody>
          <a:bodyPr/>
          <a:lstStyle/>
          <a:p>
            <a:r>
              <a:rPr lang="en-US" dirty="0"/>
              <a:t>Inception Phase (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143000"/>
            <a:ext cx="8226425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Essential Activities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Develop Project Scope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Capture requirements and concept of operations </a:t>
            </a:r>
            <a:r>
              <a:rPr lang="en-US" sz="1800">
                <a:sym typeface="Wingdings" pitchFamily="2" charset="2"/>
              </a:rPr>
              <a:t> </a:t>
            </a:r>
            <a:r>
              <a:rPr lang="en-US" sz="1800" b="1">
                <a:sym typeface="Wingdings" pitchFamily="2" charset="2"/>
              </a:rPr>
              <a:t>repository</a:t>
            </a:r>
            <a:endParaRPr lang="en-US" sz="1800" b="1"/>
          </a:p>
          <a:p>
            <a:pPr lvl="3">
              <a:lnSpc>
                <a:spcPct val="80000"/>
              </a:lnSpc>
            </a:pPr>
            <a:r>
              <a:rPr lang="en-US" sz="1600"/>
              <a:t>Describes users’ view of the requirements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Repository contains information used to define problem space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Repository must contain information to capture acceptance criteria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Develop a Candidate Architecture and Demonstrate it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Repository contains enough information to </a:t>
            </a:r>
            <a:r>
              <a:rPr lang="en-US" sz="1800" u="sng"/>
              <a:t>demonstrate</a:t>
            </a:r>
            <a:r>
              <a:rPr lang="en-US" sz="1800"/>
              <a:t> at least a single candidate architecture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This might be at a very high level, such as deployment level;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A general layered architecture may also be demonstrated.  </a:t>
            </a:r>
          </a:p>
          <a:p>
            <a:pPr lvl="3">
              <a:lnSpc>
                <a:spcPct val="80000"/>
              </a:lnSpc>
            </a:pPr>
            <a:r>
              <a:rPr lang="en-US" sz="1600"/>
              <a:t>But considerable Requirements have not yet been done and almost NO Analysis and Design have been undertaken. 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 Repository must include enough data to support make/buy decisions so that cost, schedule, resources can be ‘costed out.’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Planning and Preparing the Business Case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Risk management strategies, staffing, general iteration plans, </a:t>
            </a:r>
            <a:r>
              <a:rPr lang="en-US" sz="1800" b="1" u="sng"/>
              <a:t>cost/schedule/profitability tradeoffs</a:t>
            </a:r>
            <a:r>
              <a:rPr lang="en-US" sz="1800"/>
              <a:t> are all evaluated.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Environmental (Infrastructure) support is defined.</a:t>
            </a:r>
          </a:p>
          <a:p>
            <a:pPr lvl="2">
              <a:lnSpc>
                <a:spcPct val="80000"/>
              </a:lnSpc>
            </a:pPr>
            <a:r>
              <a:rPr lang="en-US" sz="1800" b="1" u="sng"/>
              <a:t>ROI, market share</a:t>
            </a:r>
            <a:r>
              <a:rPr lang="en-US" sz="1800"/>
              <a:t>, etc.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5F77-1ABD-43BE-9C80-76DC7FFB795E}" type="slidenum">
              <a:rPr lang="en-US">
                <a:solidFill>
                  <a:schemeClr val="tx1"/>
                </a:solidFill>
              </a:rPr>
              <a:pPr/>
              <a:t>21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6425" cy="1143000"/>
          </a:xfrm>
        </p:spPr>
        <p:txBody>
          <a:bodyPr/>
          <a:lstStyle/>
          <a:p>
            <a:r>
              <a:rPr lang="en-US" dirty="0"/>
              <a:t>Elaboration Phase (</a:t>
            </a:r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b="1" dirty="0"/>
              <a:t>Clearly the most important phase!  Overriding goals are several, varied, and critical!</a:t>
            </a:r>
          </a:p>
          <a:p>
            <a:pPr lvl="1">
              <a:lnSpc>
                <a:spcPct val="80000"/>
              </a:lnSpc>
            </a:pPr>
            <a:r>
              <a:rPr lang="en-US" sz="2000" b="1" u="sng" dirty="0">
                <a:sym typeface="Wingdings" pitchFamily="2" charset="2"/>
              </a:rPr>
              <a:t>  </a:t>
            </a:r>
            <a:r>
              <a:rPr lang="en-US" sz="2000" b="1" u="sng" dirty="0"/>
              <a:t>At end of phase</a:t>
            </a:r>
            <a:r>
              <a:rPr lang="en-US" sz="2000" dirty="0"/>
              <a:t>: 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engineering is complete,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almost all use cases are designed (certainly all critical use cases and flows),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a prototype for gathering requirements and to demonstrate proof of concept is accommodated, and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an analysis model is constructed, and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a baseline executable architecture is established and demonstrated.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Risks have to have been addressed and strategies understood;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Business Rules have been subscribed to closely;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Cost and schedule are acceptable and predictable and updated, if necessary,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Stakeholder acceptance is achieved (the vision is realized in the artifacts), etc. and 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We have stability…    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ym typeface="Wingdings" pitchFamily="2" charset="2"/>
              </a:rPr>
              <a:t>  </a:t>
            </a:r>
            <a:r>
              <a:rPr lang="en-US" sz="2000" dirty="0"/>
              <a:t>We want to </a:t>
            </a:r>
            <a:r>
              <a:rPr lang="en-US" sz="2000" b="1" u="sng" dirty="0"/>
              <a:t>graduate</a:t>
            </a:r>
            <a:r>
              <a:rPr lang="en-US" sz="2000" dirty="0"/>
              <a:t> from a low-cost effort into a full-blown production process, where costs are maxed and personnel are </a:t>
            </a:r>
            <a:r>
              <a:rPr lang="en-US" sz="2000" u="sng" dirty="0"/>
              <a:t>on staff</a:t>
            </a:r>
            <a:r>
              <a:rPr lang="en-US" sz="2000" dirty="0"/>
              <a:t>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7A1DF-B96D-471D-BAE1-951F7BD2E90F}" type="slidenum">
              <a:rPr lang="en-US">
                <a:solidFill>
                  <a:schemeClr val="tx1"/>
                </a:solidFill>
              </a:rPr>
              <a:pPr/>
              <a:t>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6248400" y="3810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381000" y="27432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AutoShape 6"/>
          <p:cNvSpPr>
            <a:spLocks/>
          </p:cNvSpPr>
          <p:nvPr/>
        </p:nvSpPr>
        <p:spPr bwMode="auto">
          <a:xfrm>
            <a:off x="762000" y="2057400"/>
            <a:ext cx="76200" cy="1905000"/>
          </a:xfrm>
          <a:prstGeom prst="leftBrace">
            <a:avLst>
              <a:gd name="adj1" fmla="val 20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Elaboration Phase (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688388" cy="5029200"/>
          </a:xfrm>
        </p:spPr>
        <p:txBody>
          <a:bodyPr/>
          <a:lstStyle/>
          <a:p>
            <a:r>
              <a:rPr lang="en-US" b="1">
                <a:sym typeface="Wingdings" pitchFamily="2" charset="2"/>
              </a:rPr>
              <a:t>  </a:t>
            </a:r>
            <a:r>
              <a:rPr lang="en-US" b="1"/>
              <a:t>Primary Objectives (at end of phase…)</a:t>
            </a:r>
          </a:p>
          <a:p>
            <a:pPr lvl="1"/>
            <a:r>
              <a:rPr lang="en-US" b="1" u="sng"/>
              <a:t>Base-lining</a:t>
            </a:r>
            <a:r>
              <a:rPr lang="en-US"/>
              <a:t> the architecture asap (establishing configuration management procedures…for tracking all artifacts!</a:t>
            </a:r>
          </a:p>
          <a:p>
            <a:pPr lvl="1"/>
            <a:r>
              <a:rPr lang="en-US" b="1" u="sng"/>
              <a:t>Base-lining</a:t>
            </a:r>
            <a:r>
              <a:rPr lang="en-US"/>
              <a:t> the Vision.  It is now ‘solid’ and accommodated in the artifacts so far.</a:t>
            </a:r>
          </a:p>
          <a:p>
            <a:pPr lvl="1"/>
            <a:r>
              <a:rPr lang="en-US" b="1" u="sng"/>
              <a:t>Base-lining</a:t>
            </a:r>
            <a:r>
              <a:rPr lang="en-US"/>
              <a:t> a detailed plan for Construction</a:t>
            </a:r>
          </a:p>
          <a:p>
            <a:pPr lvl="1"/>
            <a:r>
              <a:rPr lang="en-US" b="1" u="sng"/>
              <a:t>Demonstrating</a:t>
            </a:r>
            <a:r>
              <a:rPr lang="en-US"/>
              <a:t> the baseline architecture such that it clearly supports the vision – at, of course, reasonable cost in reasonably time.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14EA-B60E-4828-A46D-1E3F17EAA1C5}" type="slidenum">
              <a:rPr lang="en-US">
                <a:solidFill>
                  <a:schemeClr val="tx1"/>
                </a:solidFill>
              </a:rPr>
              <a:pPr/>
              <a:t>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76200" y="35052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/>
          </p:cNvSpPr>
          <p:nvPr/>
        </p:nvSpPr>
        <p:spPr bwMode="auto">
          <a:xfrm>
            <a:off x="457200" y="2209800"/>
            <a:ext cx="228600" cy="4038600"/>
          </a:xfrm>
          <a:prstGeom prst="leftBrace">
            <a:avLst>
              <a:gd name="adj1" fmla="val 14722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Phase (</a:t>
            </a:r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98613"/>
            <a:ext cx="8839200" cy="44973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u="sng"/>
              <a:t>Great mindset change</a:t>
            </a:r>
            <a:r>
              <a:rPr lang="en-US" sz="2800"/>
              <a:t>:  now interested in producing a deployable product!   </a:t>
            </a:r>
            <a:r>
              <a:rPr lang="en-US" sz="2000"/>
              <a:t>(</a:t>
            </a:r>
            <a:r>
              <a:rPr lang="en-US" sz="2000" b="1" u="sng"/>
              <a:t>implementation</a:t>
            </a:r>
            <a:r>
              <a:rPr lang="en-US" sz="200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iterate, iterate…, integrate/assess/plan as we go.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longer ‘engineering;’  rather, production!!!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Need to </a:t>
            </a:r>
            <a:r>
              <a:rPr lang="en-US" sz="2800" b="1" u="sng"/>
              <a:t>manage resources, control operations</a:t>
            </a:r>
            <a:r>
              <a:rPr lang="en-US" sz="2800"/>
              <a:t> to optimize costs, schedules, and quality.</a:t>
            </a:r>
          </a:p>
          <a:p>
            <a:pPr>
              <a:lnSpc>
                <a:spcPct val="90000"/>
              </a:lnSpc>
            </a:pPr>
            <a:r>
              <a:rPr lang="en-US" sz="2800"/>
              <a:t>Emphasis on the </a:t>
            </a:r>
            <a:r>
              <a:rPr lang="en-US" sz="2800" b="1" u="sng"/>
              <a:t>development</a:t>
            </a:r>
            <a:r>
              <a:rPr lang="en-US" sz="2800"/>
              <a:t> of intellectual property shifts to the reality of </a:t>
            </a:r>
            <a:r>
              <a:rPr lang="en-US" sz="2800" b="1" u="sng"/>
              <a:t>usable products</a:t>
            </a:r>
            <a:r>
              <a:rPr lang="en-US" sz="2800"/>
              <a:t>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65FD-2A78-4393-BAB7-0519FB57666D}" type="slidenum">
              <a:rPr lang="en-US">
                <a:solidFill>
                  <a:schemeClr val="tx1"/>
                </a:solidFill>
              </a:rPr>
              <a:pPr/>
              <a:t>24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152400" y="21336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Phase (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598613"/>
            <a:ext cx="8535987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One very nice attribute in Construction: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Parallel development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Based on architecture…do homework up front!!!!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Accelerates delivery of deployable releases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Downside:  complicates project management and synchronization of teams, integration, and workflow.</a:t>
            </a:r>
          </a:p>
          <a:p>
            <a:pPr lvl="1">
              <a:lnSpc>
                <a:spcPct val="90000"/>
              </a:lnSpc>
            </a:pPr>
            <a:r>
              <a:rPr lang="en-US" u="sng" dirty="0"/>
              <a:t>Architecture</a:t>
            </a:r>
            <a:r>
              <a:rPr lang="en-US" dirty="0"/>
              <a:t> will drive this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 good architecture will support parallel development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Emphasized during Elaboration – planning for Construction.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96E6-2D2C-4AC9-8B65-92F0781DA232}" type="slidenum">
              <a:rPr lang="en-US">
                <a:solidFill>
                  <a:schemeClr val="tx1"/>
                </a:solidFill>
              </a:rPr>
              <a:pPr/>
              <a:t>25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76200" y="16764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228600" y="22098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304800" y="41910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Phase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Phase concludes when the baseline realizes the original vision and we are ready to put it in the users’ hands.</a:t>
            </a:r>
          </a:p>
          <a:p>
            <a:pPr>
              <a:lnSpc>
                <a:spcPct val="90000"/>
              </a:lnSpc>
            </a:pPr>
            <a:r>
              <a:rPr lang="en-US" sz="2800"/>
              <a:t>Might be end of project development or starting point for next cycle, </a:t>
            </a:r>
            <a:r>
              <a:rPr lang="en-US" sz="2800" b="1" u="sng"/>
              <a:t>or starting point for next version of deployable version...</a:t>
            </a:r>
          </a:p>
          <a:p>
            <a:pPr>
              <a:lnSpc>
                <a:spcPct val="90000"/>
              </a:lnSpc>
            </a:pPr>
            <a:r>
              <a:rPr lang="en-US" sz="2800"/>
              <a:t>Might be forwarding ‘whole shooting match’ over to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maintenance group or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third party for future work…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7F10-C4FB-4E40-B53A-714FADD9F2DC}" type="slidenum">
              <a:rPr lang="en-US">
                <a:solidFill>
                  <a:schemeClr val="tx1"/>
                </a:solidFill>
              </a:rPr>
              <a:pPr/>
              <a:t>26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152400" y="35052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Phase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u="sng" dirty="0"/>
              <a:t>Transition is not uncomplicated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May involve several iterations including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Beta1,  </a:t>
            </a:r>
            <a:r>
              <a:rPr lang="en-US" sz="2400" dirty="0" smtClean="0"/>
              <a:t>beta2, testing </a:t>
            </a:r>
            <a:r>
              <a:rPr lang="en-US" sz="2400" dirty="0"/>
              <a:t>and ‘levels’ of releases (all releases may not be </a:t>
            </a:r>
            <a:r>
              <a:rPr lang="en-US" sz="2400" dirty="0" smtClean="0"/>
              <a:t>equal)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Custom software?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Conversion software?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Development of user documentation,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User training, especially in initial use of product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Web-X; on developer’s site;  on client’s site.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Who pays for what?  How does this work?  Millions!!!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Usability problems and tuning,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(Un)solicited feedback, and more….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990F-1DD9-4983-9310-1E608FB336D1}" type="slidenum">
              <a:rPr lang="en-US">
                <a:solidFill>
                  <a:schemeClr val="tx1"/>
                </a:solidFill>
              </a:rPr>
              <a:pPr/>
              <a:t>27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76200" y="16002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1066800" y="32004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609600" y="40386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609600" y="50292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609600" y="54102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Phase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/>
              <a:t>Essential Activities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“Synchronization and integration of concurrent construction increments into </a:t>
            </a:r>
            <a:r>
              <a:rPr lang="en-US" sz="2400" b="1" u="sng"/>
              <a:t>consistent deployable baselines</a:t>
            </a:r>
            <a:r>
              <a:rPr lang="en-US" sz="2400"/>
              <a:t>” – ensure all flows…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sym typeface="Wingdings" pitchFamily="2" charset="2"/>
              </a:rPr>
              <a:t></a:t>
            </a:r>
            <a:r>
              <a:rPr lang="en-US" sz="2400" b="1"/>
              <a:t>Installation / Conversion</a:t>
            </a:r>
          </a:p>
          <a:p>
            <a:pPr lvl="2">
              <a:lnSpc>
                <a:spcPct val="80000"/>
              </a:lnSpc>
            </a:pPr>
            <a:r>
              <a:rPr lang="en-US" sz="2000" b="1"/>
              <a:t>Cut over (complete switch to new application)</a:t>
            </a:r>
          </a:p>
          <a:p>
            <a:pPr lvl="2">
              <a:lnSpc>
                <a:spcPct val="80000"/>
              </a:lnSpc>
            </a:pPr>
            <a:r>
              <a:rPr lang="en-US" sz="2000" b="1"/>
              <a:t>Run in parallel, or </a:t>
            </a:r>
          </a:p>
          <a:p>
            <a:pPr lvl="2">
              <a:lnSpc>
                <a:spcPct val="80000"/>
              </a:lnSpc>
            </a:pPr>
            <a:r>
              <a:rPr lang="en-US" sz="2000" b="1"/>
              <a:t>Phased…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Assessment against vision and acceptance criteria.</a:t>
            </a:r>
          </a:p>
          <a:p>
            <a:pPr>
              <a:lnSpc>
                <a:spcPct val="80000"/>
              </a:lnSpc>
            </a:pPr>
            <a:r>
              <a:rPr lang="en-US" sz="2800"/>
              <a:t>Evaluation Criteria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Is user satisfied?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Are actual expenditures reasonably close to planned expenditures?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3B4C2-6921-4061-BF3D-72F6D7F0C0DD}" type="slidenum">
              <a:rPr lang="en-US">
                <a:solidFill>
                  <a:schemeClr val="tx1"/>
                </a:solidFill>
              </a:rPr>
              <a:pPr/>
              <a:t>28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33400" y="30480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533400" y="52578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- </a:t>
            </a:r>
            <a:r>
              <a:rPr lang="en-US" u="sng"/>
              <a:t>Know These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295400"/>
            <a:ext cx="8226425" cy="5334000"/>
          </a:xfrm>
        </p:spPr>
        <p:txBody>
          <a:bodyPr>
            <a:normAutofit/>
          </a:bodyPr>
          <a:lstStyle/>
          <a:p>
            <a:r>
              <a:rPr lang="en-US" sz="2800"/>
              <a:t>Recognize each phase has one or more iterations</a:t>
            </a:r>
          </a:p>
          <a:p>
            <a:r>
              <a:rPr lang="en-US" sz="2800"/>
              <a:t>Phases end with major milestones;  (Know these!)</a:t>
            </a:r>
          </a:p>
          <a:p>
            <a:r>
              <a:rPr lang="en-US" sz="2800"/>
              <a:t>Iterations within phases have minor milestones.</a:t>
            </a:r>
          </a:p>
          <a:p>
            <a:pPr lvl="1"/>
            <a:r>
              <a:rPr lang="en-US" sz="2400"/>
              <a:t>Each have deliverable(s) and undergoes assessment against criteria</a:t>
            </a:r>
          </a:p>
          <a:p>
            <a:pPr lvl="1"/>
            <a:r>
              <a:rPr lang="en-US" sz="2400"/>
              <a:t>Each iteration entails a sequence of activities that culminate in a minor milestones or major milestones (if iteration ends phase) </a:t>
            </a:r>
          </a:p>
          <a:p>
            <a:pPr lvl="1"/>
            <a:r>
              <a:rPr lang="en-US" sz="2400"/>
              <a:t>Scope and results of iterations are captured via artifacts produced.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D05B-E822-495E-A42F-9F269892F81B}" type="slidenum">
              <a:rPr lang="en-US">
                <a:solidFill>
                  <a:schemeClr val="tx1"/>
                </a:solidFill>
              </a:rPr>
              <a:pPr/>
              <a:t>29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717550"/>
          </a:xfrm>
        </p:spPr>
        <p:txBody>
          <a:bodyPr>
            <a:normAutofit/>
          </a:bodyPr>
          <a:lstStyle/>
          <a:p>
            <a:r>
              <a:rPr lang="en-US" sz="4000"/>
              <a:t>Introductory Statement: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98613"/>
            <a:ext cx="8839200" cy="4497387"/>
          </a:xfrm>
        </p:spPr>
        <p:txBody>
          <a:bodyPr>
            <a:normAutofit/>
          </a:bodyPr>
          <a:lstStyle/>
          <a:p>
            <a:r>
              <a:rPr lang="en-US" sz="2800"/>
              <a:t>Walker Royce feels that we need </a:t>
            </a:r>
            <a:r>
              <a:rPr lang="en-US" sz="2800" u="sng"/>
              <a:t>BALANCE </a:t>
            </a:r>
            <a:r>
              <a:rPr lang="en-US" sz="2800"/>
              <a:t> between research and development (R&amp;D) and production activities</a:t>
            </a:r>
          </a:p>
          <a:p>
            <a:r>
              <a:rPr lang="en-US" sz="2800"/>
              <a:t>Need some kind of balance </a:t>
            </a:r>
            <a:r>
              <a:rPr lang="en-US" sz="2800" u="sng"/>
              <a:t>between</a:t>
            </a:r>
            <a:r>
              <a:rPr lang="en-US" sz="2800"/>
              <a:t>:</a:t>
            </a:r>
          </a:p>
          <a:p>
            <a:pPr lvl="1"/>
            <a:r>
              <a:rPr lang="en-US" sz="2400"/>
              <a:t>Concentrating on </a:t>
            </a:r>
            <a:r>
              <a:rPr lang="en-US" sz="2400" b="1"/>
              <a:t>capturing and modeling</a:t>
            </a:r>
            <a:r>
              <a:rPr lang="en-US" sz="2400"/>
              <a:t>  </a:t>
            </a:r>
            <a:r>
              <a:rPr lang="en-US" sz="2400" u="sng"/>
              <a:t>functionality</a:t>
            </a:r>
            <a:r>
              <a:rPr lang="en-US" sz="2400"/>
              <a:t> and</a:t>
            </a:r>
          </a:p>
          <a:p>
            <a:pPr lvl="1"/>
            <a:r>
              <a:rPr lang="en-US" sz="2400" b="1" u="sng"/>
              <a:t>Building</a:t>
            </a:r>
            <a:r>
              <a:rPr lang="en-US" sz="2400"/>
              <a:t> a robust </a:t>
            </a:r>
            <a:r>
              <a:rPr lang="en-US" sz="2400" u="sng"/>
              <a:t>product</a:t>
            </a:r>
            <a:r>
              <a:rPr lang="en-US" sz="2400"/>
              <a:t> that </a:t>
            </a:r>
            <a:r>
              <a:rPr lang="en-US" sz="2400" u="sng"/>
              <a:t>has</a:t>
            </a:r>
            <a:r>
              <a:rPr lang="en-US" sz="2400"/>
              <a:t> the performance, reliability, and scalability customers desire….</a:t>
            </a:r>
          </a:p>
          <a:p>
            <a:r>
              <a:rPr lang="en-US" sz="2800"/>
              <a:t>We are after a development life-cycle BALANCE…</a:t>
            </a:r>
          </a:p>
          <a:p>
            <a:endParaRPr lang="en-US" sz="280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E616-7891-4E2A-9090-FD0134F2EE6D}" type="slidenum">
              <a:rPr lang="en-US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Summary (continued) – Know!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Major </a:t>
            </a:r>
            <a:r>
              <a:rPr lang="en-US" sz="2400"/>
              <a:t>Milestones  (</a:t>
            </a:r>
            <a:r>
              <a:rPr lang="en-US" sz="2400" b="1" u="sng"/>
              <a:t>phase</a:t>
            </a:r>
            <a:r>
              <a:rPr lang="en-US" sz="2400"/>
              <a:t> end):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Approved by stakeholders</a:t>
            </a:r>
          </a:p>
          <a:p>
            <a:pPr lvl="1">
              <a:lnSpc>
                <a:spcPct val="90000"/>
              </a:lnSpc>
            </a:pPr>
            <a:r>
              <a:rPr lang="en-US" sz="2000" b="1" u="sng"/>
              <a:t>Map</a:t>
            </a:r>
            <a:r>
              <a:rPr lang="en-US" sz="2000"/>
              <a:t> to significant management/business </a:t>
            </a:r>
            <a:r>
              <a:rPr lang="en-US" sz="2000" b="1" u="sng"/>
              <a:t>decisions</a:t>
            </a:r>
            <a:r>
              <a:rPr lang="en-US" sz="2000"/>
              <a:t> rather than to completion of a specific software development activity.</a:t>
            </a:r>
          </a:p>
          <a:p>
            <a:pPr>
              <a:lnSpc>
                <a:spcPct val="90000"/>
              </a:lnSpc>
            </a:pPr>
            <a:r>
              <a:rPr lang="en-US" sz="2400" b="1"/>
              <a:t>Minor </a:t>
            </a:r>
            <a:r>
              <a:rPr lang="en-US" sz="2400"/>
              <a:t>milestones (</a:t>
            </a:r>
            <a:r>
              <a:rPr lang="en-US" sz="2400" b="1" u="sng"/>
              <a:t>iteration</a:t>
            </a:r>
            <a:r>
              <a:rPr lang="en-US" sz="2400"/>
              <a:t> end):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Approved internally and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Realized by artifacts / new versions of artifacts in repository; 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internal synchronization,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internal assessment,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Additional planning take place…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‘Executable’ releases  (not necessary deployable…)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EB23-98F8-4D7B-905F-1F794F32FD45}" type="slidenum">
              <a:rPr lang="en-US">
                <a:solidFill>
                  <a:schemeClr val="tx1"/>
                </a:solidFill>
              </a:rPr>
              <a:pPr/>
              <a:t>30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228600" y="21336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228600" y="37338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3050"/>
            <a:ext cx="8915400" cy="641350"/>
          </a:xfrm>
        </p:spPr>
        <p:txBody>
          <a:bodyPr>
            <a:normAutofit/>
          </a:bodyPr>
          <a:lstStyle/>
          <a:p>
            <a:pPr marL="173038"/>
            <a:r>
              <a:rPr lang="en-US" sz="3200"/>
              <a:t>Lessons Learned – Organizational Change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34475" cy="5791200"/>
          </a:xfrm>
        </p:spPr>
        <p:txBody>
          <a:bodyPr>
            <a:normAutofit lnSpcReduction="10000"/>
          </a:bodyPr>
          <a:lstStyle/>
          <a:p>
            <a:pPr marL="346075" indent="-346075">
              <a:lnSpc>
                <a:spcPct val="75000"/>
              </a:lnSpc>
            </a:pPr>
            <a:r>
              <a:rPr lang="en-US" sz="2800"/>
              <a:t>Middle management is where the war is won</a:t>
            </a:r>
          </a:p>
          <a:p>
            <a:pPr marL="736600" lvl="1" indent="-276225">
              <a:lnSpc>
                <a:spcPct val="75000"/>
              </a:lnSpc>
            </a:pPr>
            <a:r>
              <a:rPr lang="en-US" sz="2400"/>
              <a:t>Championed by respected leaders who </a:t>
            </a:r>
            <a:r>
              <a:rPr lang="en-US" sz="2400" u="sng"/>
              <a:t>own the plan</a:t>
            </a:r>
            <a:r>
              <a:rPr lang="en-US" sz="2400"/>
              <a:t> and execution.  </a:t>
            </a:r>
          </a:p>
          <a:p>
            <a:pPr marL="736600" lvl="1" indent="-276225">
              <a:lnSpc>
                <a:spcPct val="75000"/>
              </a:lnSpc>
            </a:pPr>
            <a:r>
              <a:rPr lang="en-US" sz="2400"/>
              <a:t>Project Management:  Can be immense pressures from above (Sr. Management) and different sets of problems/issues from below (actual developers)</a:t>
            </a:r>
          </a:p>
          <a:p>
            <a:pPr marL="346075" indent="-346075">
              <a:lnSpc>
                <a:spcPct val="75000"/>
              </a:lnSpc>
            </a:pPr>
            <a:r>
              <a:rPr lang="en-US" sz="2800"/>
              <a:t>ROI on first implementation</a:t>
            </a:r>
          </a:p>
          <a:p>
            <a:pPr marL="736600" lvl="1" indent="-276225">
              <a:lnSpc>
                <a:spcPct val="75000"/>
              </a:lnSpc>
            </a:pPr>
            <a:r>
              <a:rPr lang="en-US" sz="2400"/>
              <a:t>Disruption costs must be absorbable in the benefit</a:t>
            </a:r>
          </a:p>
          <a:p>
            <a:pPr marL="346075" indent="-346075">
              <a:lnSpc>
                <a:spcPct val="75000"/>
              </a:lnSpc>
            </a:pPr>
            <a:r>
              <a:rPr lang="en-US" sz="2800"/>
              <a:t>Implemented on business critical project</a:t>
            </a:r>
          </a:p>
          <a:p>
            <a:pPr marL="736600" lvl="1" indent="-276225">
              <a:lnSpc>
                <a:spcPct val="75000"/>
              </a:lnSpc>
            </a:pPr>
            <a:r>
              <a:rPr lang="en-US" sz="2400"/>
              <a:t>This is where the A-players are</a:t>
            </a:r>
          </a:p>
          <a:p>
            <a:pPr marL="346075" indent="-346075">
              <a:lnSpc>
                <a:spcPct val="75000"/>
              </a:lnSpc>
            </a:pPr>
            <a:r>
              <a:rPr lang="en-US" sz="2800"/>
              <a:t>Success breeds success – (like the NFL)</a:t>
            </a:r>
          </a:p>
          <a:p>
            <a:pPr marL="736600" lvl="1" indent="-276225">
              <a:lnSpc>
                <a:spcPct val="75000"/>
              </a:lnSpc>
            </a:pPr>
            <a:r>
              <a:rPr lang="en-US" sz="2400"/>
              <a:t>First increment needs to be ambitious, but realistic</a:t>
            </a:r>
          </a:p>
          <a:p>
            <a:pPr marL="346075" indent="-346075">
              <a:lnSpc>
                <a:spcPct val="75000"/>
              </a:lnSpc>
            </a:pPr>
            <a:r>
              <a:rPr lang="en-US" sz="2800" b="1" u="sng"/>
              <a:t>Results drive incentives</a:t>
            </a:r>
          </a:p>
          <a:p>
            <a:pPr marL="736600" lvl="1" indent="-276225">
              <a:lnSpc>
                <a:spcPct val="75000"/>
              </a:lnSpc>
            </a:pPr>
            <a:r>
              <a:rPr lang="en-US" sz="2400"/>
              <a:t>Such as: </a:t>
            </a:r>
            <a:r>
              <a:rPr lang="en-US" sz="2400" b="1"/>
              <a:t>milestone demonstrations, release timeliness, release content, etc</a:t>
            </a:r>
          </a:p>
          <a:p>
            <a:pPr marL="736600" lvl="1" indent="-276225">
              <a:lnSpc>
                <a:spcPct val="75000"/>
              </a:lnSpc>
            </a:pPr>
            <a:r>
              <a:rPr lang="en-US" sz="2400"/>
              <a:t>Not: processes, methods, expended energy, reuse, audits, meetings, subjective assessments, document production,…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19A03-7DD5-4005-88EC-9782F533A300}" type="slidenum">
              <a:rPr lang="en-US">
                <a:solidFill>
                  <a:schemeClr val="tx1"/>
                </a:solidFill>
              </a:rPr>
              <a:pPr/>
              <a:t>31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1143000"/>
          </a:xfrm>
        </p:spPr>
        <p:txBody>
          <a:bodyPr/>
          <a:lstStyle/>
          <a:p>
            <a:r>
              <a:rPr lang="en-US"/>
              <a:t>Finer Granularity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598613"/>
            <a:ext cx="8226425" cy="4954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Further, we need a </a:t>
            </a:r>
            <a:r>
              <a:rPr lang="en-US" sz="2800" b="1" u="sng"/>
              <a:t>process</a:t>
            </a:r>
            <a:r>
              <a:rPr lang="en-US" sz="2800"/>
              <a:t> that supports this </a:t>
            </a:r>
            <a:r>
              <a:rPr lang="en-US" sz="2800" b="1" u="sng"/>
              <a:t>balance.</a:t>
            </a:r>
            <a:r>
              <a:rPr lang="en-US" sz="2800" b="1"/>
              <a:t>  </a:t>
            </a:r>
          </a:p>
          <a:p>
            <a:pPr>
              <a:lnSpc>
                <a:spcPct val="80000"/>
              </a:lnSpc>
            </a:pPr>
            <a:r>
              <a:rPr lang="en-US" sz="2800"/>
              <a:t>Need this stated more precisely:   </a:t>
            </a:r>
          </a:p>
          <a:p>
            <a:pPr>
              <a:lnSpc>
                <a:spcPct val="80000"/>
              </a:lnSpc>
            </a:pPr>
            <a:r>
              <a:rPr lang="en-US" sz="2800">
                <a:sym typeface="Wingdings" pitchFamily="2" charset="2"/>
              </a:rPr>
              <a:t>  </a:t>
            </a:r>
            <a:r>
              <a:rPr lang="en-US" sz="2800"/>
              <a:t>Need a process to help balance: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Planning, capturing, and modeling </a:t>
            </a:r>
            <a:r>
              <a:rPr lang="en-US" sz="2400" b="1"/>
              <a:t>requirements</a:t>
            </a:r>
            <a:r>
              <a:rPr lang="en-US" sz="2400"/>
              <a:t> and establishing a </a:t>
            </a:r>
            <a:r>
              <a:rPr lang="en-US" sz="2400" b="1"/>
              <a:t>baseline architecture</a:t>
            </a:r>
            <a:r>
              <a:rPr lang="en-US" sz="2400"/>
              <a:t>, </a:t>
            </a:r>
          </a:p>
          <a:p>
            <a:pPr>
              <a:lnSpc>
                <a:spcPct val="80000"/>
              </a:lnSpc>
            </a:pPr>
            <a:r>
              <a:rPr lang="en-US" sz="2800"/>
              <a:t>with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Continuous assessment, measuring </a:t>
            </a:r>
            <a:r>
              <a:rPr lang="en-US" sz="2400" b="1"/>
              <a:t>risk</a:t>
            </a:r>
            <a:r>
              <a:rPr lang="en-US" sz="2400"/>
              <a:t>,  and </a:t>
            </a:r>
            <a:r>
              <a:rPr lang="en-US" sz="2400" b="1"/>
              <a:t>testing</a:t>
            </a:r>
            <a:r>
              <a:rPr lang="en-US" sz="2400"/>
              <a:t> to ensure progress and quality </a:t>
            </a:r>
          </a:p>
          <a:p>
            <a:pPr>
              <a:lnSpc>
                <a:spcPct val="80000"/>
              </a:lnSpc>
            </a:pPr>
            <a:r>
              <a:rPr lang="en-US" sz="2800"/>
              <a:t>with </a:t>
            </a:r>
          </a:p>
          <a:p>
            <a:pPr lvl="1">
              <a:lnSpc>
                <a:spcPct val="80000"/>
              </a:lnSpc>
            </a:pPr>
            <a:r>
              <a:rPr lang="en-US" sz="2400" u="sng"/>
              <a:t>Evolution and </a:t>
            </a:r>
            <a:r>
              <a:rPr lang="en-US" sz="2400" b="1" u="sng"/>
              <a:t>verification</a:t>
            </a:r>
            <a:r>
              <a:rPr lang="en-US" sz="2400"/>
              <a:t> of the application’s functionality through series of </a:t>
            </a:r>
            <a:r>
              <a:rPr lang="en-US" sz="2400" b="1"/>
              <a:t>customer demonstrations and ultimate validation</a:t>
            </a:r>
            <a:r>
              <a:rPr lang="en-US" sz="2400"/>
              <a:t>.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B2F6-B999-4CEB-8CCC-1E191F92F42A}" type="slidenum">
              <a:rPr lang="en-US">
                <a:solidFill>
                  <a:schemeClr val="tx1"/>
                </a:solidFill>
              </a:rPr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Engineering and Production Stages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598613"/>
            <a:ext cx="8459787" cy="44973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Royce claims to achieve the ROI for software development, we need to use a ‘</a:t>
            </a:r>
            <a:r>
              <a:rPr lang="en-US" sz="2800" b="1" u="sng"/>
              <a:t>manufacturing</a:t>
            </a:r>
            <a:r>
              <a:rPr lang="en-US" sz="2800" b="1"/>
              <a:t> </a:t>
            </a:r>
            <a:r>
              <a:rPr lang="en-US" sz="2800" b="1" u="sng"/>
              <a:t>process</a:t>
            </a:r>
            <a:r>
              <a:rPr lang="en-US" sz="2800"/>
              <a:t>’ that is </a:t>
            </a:r>
            <a:r>
              <a:rPr lang="en-US" sz="2800" b="1" u="sng"/>
              <a:t>characterized</a:t>
            </a:r>
            <a:r>
              <a:rPr lang="en-US" sz="2800"/>
              <a:t> by the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 lvl="1">
              <a:lnSpc>
                <a:spcPct val="90000"/>
              </a:lnSpc>
            </a:pPr>
            <a:r>
              <a:rPr lang="en-US" sz="2400"/>
              <a:t>highest utilization of automated development tools and 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use of component-based approaches to development.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He likens a desirable software process to a manufacturing process: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EDD6-5894-44F5-BB33-093E14B580F7}" type="slidenum">
              <a:rPr lang="en-US">
                <a:solidFill>
                  <a:schemeClr val="tx1"/>
                </a:solidFill>
              </a:rPr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641350"/>
          </a:xfrm>
        </p:spPr>
        <p:txBody>
          <a:bodyPr>
            <a:normAutofit fontScale="90000"/>
          </a:bodyPr>
          <a:lstStyle/>
          <a:p>
            <a:r>
              <a:rPr lang="en-US" sz="4000"/>
              <a:t>Engineering and Production Stages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219200"/>
            <a:ext cx="8226425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He breaks all activities down into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Engineering and Production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u="sng" dirty="0"/>
          </a:p>
          <a:p>
            <a:pPr>
              <a:lnSpc>
                <a:spcPct val="90000"/>
              </a:lnSpc>
            </a:pPr>
            <a:r>
              <a:rPr lang="en-US" sz="2800" u="sng" dirty="0"/>
              <a:t>Engineering work</a:t>
            </a:r>
            <a:r>
              <a:rPr lang="en-US" sz="2800" dirty="0"/>
              <a:t>:   This centers on risk reduction, prototyping, establishing architectural baseline, assessment, analysis, design, and planning…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Implies a s</a:t>
            </a:r>
            <a:r>
              <a:rPr lang="en-US" sz="2400" dirty="0"/>
              <a:t>maller team up front.</a:t>
            </a:r>
          </a:p>
          <a:p>
            <a:pPr>
              <a:lnSpc>
                <a:spcPct val="90000"/>
              </a:lnSpc>
            </a:pPr>
            <a:r>
              <a:rPr lang="en-US" sz="2800" u="sng" dirty="0"/>
              <a:t>Production work</a:t>
            </a:r>
            <a:r>
              <a:rPr lang="en-US" sz="2800" dirty="0"/>
              <a:t>:  programming and unit test, system and integration testing, demonstrations, assessment, </a:t>
            </a:r>
            <a:r>
              <a:rPr lang="en-US" sz="2800" dirty="0" smtClean="0"/>
              <a:t>base-lining configuration</a:t>
            </a:r>
            <a:r>
              <a:rPr lang="en-US" sz="2800" dirty="0"/>
              <a:t>, and releases;  operations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Note that production includes operations…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3C8A-0996-4DAB-B62F-FFDDC89ADCCE}" type="slidenum">
              <a:rPr lang="en-US">
                <a:solidFill>
                  <a:schemeClr val="tx1"/>
                </a:solidFill>
              </a:rPr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76200"/>
            <a:ext cx="8226425" cy="1143000"/>
          </a:xfrm>
        </p:spPr>
        <p:txBody>
          <a:bodyPr/>
          <a:lstStyle/>
          <a:p>
            <a:r>
              <a:rPr lang="en-US"/>
              <a:t>Two Stages:  Far Too Abstract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8915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BUT</a:t>
            </a:r>
            <a:r>
              <a:rPr lang="en-US" sz="2000" dirty="0" smtClean="0"/>
              <a:t>, he </a:t>
            </a:r>
            <a:r>
              <a:rPr lang="en-US" sz="2000" dirty="0"/>
              <a:t>argues a life cycle of two stages is </a:t>
            </a:r>
            <a:r>
              <a:rPr lang="en-US" sz="2000" b="1" u="sng" dirty="0"/>
              <a:t>far too abstract</a:t>
            </a:r>
            <a:r>
              <a:rPr lang="en-US" sz="2000" dirty="0"/>
              <a:t> to track the many detailed activities – all with actors, activities, and artifacts….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So, he maps </a:t>
            </a:r>
            <a:r>
              <a:rPr lang="en-US" sz="1800" b="1" dirty="0" smtClean="0"/>
              <a:t>Rational Unified Process</a:t>
            </a:r>
            <a:r>
              <a:rPr lang="en-US" sz="1800" dirty="0" smtClean="0"/>
              <a:t> (</a:t>
            </a:r>
            <a:r>
              <a:rPr lang="en-US" sz="1800" b="1" dirty="0" smtClean="0"/>
              <a:t>RUP</a:t>
            </a:r>
            <a:r>
              <a:rPr lang="en-US" sz="1800" dirty="0" smtClean="0"/>
              <a:t>)</a:t>
            </a:r>
            <a:r>
              <a:rPr lang="en-US" sz="2000" dirty="0" smtClean="0"/>
              <a:t> </a:t>
            </a:r>
            <a:r>
              <a:rPr lang="en-US" sz="2000" dirty="0"/>
              <a:t>Phases into these more comprehensive phases.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Enter:  Engineering Phase = Inception and Elaboration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Enter:  Production Phase = Construction and </a:t>
            </a:r>
            <a:r>
              <a:rPr lang="en-US" sz="2000" dirty="0" smtClean="0"/>
              <a:t>Transition</a:t>
            </a:r>
          </a:p>
          <a:p>
            <a:pPr>
              <a:lnSpc>
                <a:spcPct val="80000"/>
              </a:lnSpc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Engineering, i.e., Inception and Elaboration, focuses on the concept (idea) of the application and its architectural components (analysis and preliminary design – perhaps a wee bit of detailed design)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Artifacts are established and base-lined;  (Configurations…)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Production, i.e., Construction and Transition, focuses on programming, testing, releases and converting / establishing operational capabilities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Implies that artifacts from earlier stage (engineering) more difficult to change as activities more ‘downstream activities’ occur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5C42-E6E3-42EC-8C47-851E726D3974}" type="slidenum">
              <a:rPr lang="en-US">
                <a:solidFill>
                  <a:schemeClr val="tx1"/>
                </a:solidFill>
              </a:rPr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25450"/>
            <a:ext cx="8226425" cy="717550"/>
          </a:xfrm>
        </p:spPr>
        <p:txBody>
          <a:bodyPr>
            <a:normAutofit/>
          </a:bodyPr>
          <a:lstStyle/>
          <a:p>
            <a:r>
              <a:rPr lang="en-US" sz="4000" dirty="0"/>
              <a:t>Spiral Model - Overview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295400"/>
            <a:ext cx="8226425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Spiral Model is another incremental model.</a:t>
            </a:r>
          </a:p>
          <a:p>
            <a:pPr>
              <a:lnSpc>
                <a:spcPct val="80000"/>
              </a:lnSpc>
            </a:pPr>
            <a:r>
              <a:rPr lang="en-US" b="1" dirty="0"/>
              <a:t>Embraces</a:t>
            </a:r>
            <a:r>
              <a:rPr lang="en-US" dirty="0"/>
              <a:t> (well known for these:)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prototyping,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iterative software development, and</a:t>
            </a:r>
          </a:p>
          <a:p>
            <a:pPr lvl="1">
              <a:lnSpc>
                <a:spcPct val="80000"/>
              </a:lnSpc>
            </a:pPr>
            <a:r>
              <a:rPr lang="en-US" b="1" u="sng" dirty="0"/>
              <a:t>risk</a:t>
            </a:r>
            <a:r>
              <a:rPr lang="en-US" dirty="0"/>
              <a:t> assessment.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Model is graphed like a </a:t>
            </a:r>
            <a:r>
              <a:rPr lang="en-US" sz="2800" b="1" u="sng" dirty="0"/>
              <a:t>spiral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Development can be halted at the end of any cycle…depending </a:t>
            </a:r>
            <a:r>
              <a:rPr lang="en-US" sz="2800" b="1" u="sng" dirty="0"/>
              <a:t>on evaluation of previous ‘cycle</a:t>
            </a:r>
            <a:r>
              <a:rPr lang="en-US" sz="2800" b="1" u="sng" dirty="0" smtClean="0"/>
              <a:t>.’</a:t>
            </a:r>
          </a:p>
          <a:p>
            <a:pPr lvl="1">
              <a:lnSpc>
                <a:spcPct val="80000"/>
              </a:lnSpc>
              <a:buNone/>
            </a:pPr>
            <a:endParaRPr lang="en-US" sz="2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0DA5E-F6E9-4B1E-BEE9-CAB942950221}" type="slidenum">
              <a:rPr lang="en-US">
                <a:solidFill>
                  <a:schemeClr val="tx1"/>
                </a:solidFill>
              </a:rPr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Spiral Model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Very much a Risks-Driven Approach</a:t>
            </a:r>
          </a:p>
          <a:p>
            <a:r>
              <a:rPr lang="en-US" sz="2800">
                <a:effectLst/>
              </a:rPr>
              <a:t>Different idea of software development.</a:t>
            </a:r>
          </a:p>
          <a:p>
            <a:r>
              <a:rPr lang="en-US" sz="2800">
                <a:effectLst/>
              </a:rPr>
              <a:t>  How does this project affect the developers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/>
              </a:rPr>
              <a:t>      and the clients?</a:t>
            </a:r>
          </a:p>
          <a:p>
            <a:r>
              <a:rPr lang="en-US" sz="2800">
                <a:effectLst/>
              </a:rPr>
              <a:t>  How does each step in the project affect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/>
              </a:rPr>
              <a:t>      its overall development?</a:t>
            </a:r>
          </a:p>
          <a:p>
            <a:r>
              <a:rPr lang="en-US" sz="2800">
                <a:effectLst/>
              </a:rPr>
              <a:t>   Not used in previous development models.</a:t>
            </a:r>
          </a:p>
          <a:p>
            <a:pPr lvl="1"/>
            <a:r>
              <a:rPr lang="en-US" sz="2400">
                <a:effectLst/>
              </a:rPr>
              <a:t>They were usually code-driven or document-driven.</a:t>
            </a:r>
          </a:p>
          <a:p>
            <a:endParaRPr lang="en-US" sz="280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660C-B111-4027-9C9D-A46A02C5429B}" type="slidenum">
              <a:rPr lang="en-US">
                <a:solidFill>
                  <a:schemeClr val="tx1"/>
                </a:solidFill>
              </a:rPr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</TotalTime>
  <Words>2035</Words>
  <Application>Microsoft Office PowerPoint</Application>
  <PresentationFormat>On-screen Show (4:3)</PresentationFormat>
  <Paragraphs>367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Chapter 5</vt:lpstr>
      <vt:lpstr>Introduction</vt:lpstr>
      <vt:lpstr>Introductory Statement:</vt:lpstr>
      <vt:lpstr>Finer Granularity</vt:lpstr>
      <vt:lpstr>Engineering and Production Stages</vt:lpstr>
      <vt:lpstr>Engineering and Production Stages</vt:lpstr>
      <vt:lpstr>Two Stages:  Far Too Abstract</vt:lpstr>
      <vt:lpstr>Spiral Model - Overview</vt:lpstr>
      <vt:lpstr>Spiral Model</vt:lpstr>
      <vt:lpstr>Previous Software Process Models</vt:lpstr>
      <vt:lpstr>Stagewise &amp; Waterfall </vt:lpstr>
      <vt:lpstr>Stagewise</vt:lpstr>
      <vt:lpstr>Waterfall Model</vt:lpstr>
      <vt:lpstr>PowerPoint Presentation</vt:lpstr>
      <vt:lpstr>Evolutionary Development</vt:lpstr>
      <vt:lpstr>PowerPoint Presentation</vt:lpstr>
      <vt:lpstr>Spiral Model - Overview</vt:lpstr>
      <vt:lpstr>PowerPoint Presentation</vt:lpstr>
      <vt:lpstr>Back to our Process Model (Rational Unified Process)</vt:lpstr>
      <vt:lpstr>Inception Phase (1)</vt:lpstr>
      <vt:lpstr>Inception Phase (2)</vt:lpstr>
      <vt:lpstr>Elaboration Phase (1)</vt:lpstr>
      <vt:lpstr>Elaboration Phase (2)</vt:lpstr>
      <vt:lpstr>Construction Phase (1)</vt:lpstr>
      <vt:lpstr>Construction Phase (2)</vt:lpstr>
      <vt:lpstr>Transition Phase</vt:lpstr>
      <vt:lpstr>Transition Phase</vt:lpstr>
      <vt:lpstr>Transition Phase</vt:lpstr>
      <vt:lpstr>Summary - Know These</vt:lpstr>
      <vt:lpstr>Summary (continued) – Know!</vt:lpstr>
      <vt:lpstr>Lessons Learned – Organizational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bob</dc:creator>
  <cp:lastModifiedBy>M Graan Khan</cp:lastModifiedBy>
  <cp:revision>133</cp:revision>
  <dcterms:created xsi:type="dcterms:W3CDTF">2004-02-25T13:50:23Z</dcterms:created>
  <dcterms:modified xsi:type="dcterms:W3CDTF">2014-10-03T14:14:32Z</dcterms:modified>
</cp:coreProperties>
</file>