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37E62C-4230-4978-B8E3-B7A82EF6DB39}" type="datetimeFigureOut">
              <a:rPr lang="da-DK" smtClean="0"/>
              <a:t>28-09-2012</a:t>
            </a:fld>
            <a:endParaRPr lang="da-D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AAE405-654C-47E2-8D61-97F892EDB38E}" type="slidenum">
              <a:rPr lang="da-DK" smtClean="0"/>
              <a:t>‹#›</a:t>
            </a:fld>
            <a:endParaRPr lang="da-D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C++ Programming Basics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980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Integer Variables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Integer variables represent integer numbers like 1,30,000 and  - 26</a:t>
            </a:r>
          </a:p>
          <a:p>
            <a:r>
              <a:rPr lang="da-DK" dirty="0" smtClean="0"/>
              <a:t>The amount of memory occupied by integers is system dependent </a:t>
            </a:r>
          </a:p>
          <a:p>
            <a:pPr lvl="1"/>
            <a:r>
              <a:rPr lang="da-DK" dirty="0" smtClean="0"/>
              <a:t>32 bit system such as windows allows </a:t>
            </a:r>
            <a:r>
              <a:rPr lang="da-DK" i="1" dirty="0" smtClean="0"/>
              <a:t> int to occupy 4 bytes</a:t>
            </a:r>
            <a:endParaRPr lang="da-DK" dirty="0" smtClean="0"/>
          </a:p>
          <a:p>
            <a:pPr marL="484632" indent="-457200"/>
            <a:r>
              <a:rPr lang="da-DK" dirty="0" smtClean="0"/>
              <a:t>Ranges occupied by various types are listed in header file LIMITS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45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Character Variables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Type </a:t>
            </a:r>
            <a:r>
              <a:rPr lang="da-DK" i="1" dirty="0" smtClean="0"/>
              <a:t>char </a:t>
            </a:r>
            <a:r>
              <a:rPr lang="da-DK" dirty="0" smtClean="0"/>
              <a:t>stores integer having range from -128 to 127</a:t>
            </a:r>
          </a:p>
          <a:p>
            <a:r>
              <a:rPr lang="da-DK" dirty="0" smtClean="0"/>
              <a:t>Occupy only 1 byte of memory</a:t>
            </a:r>
          </a:p>
          <a:p>
            <a:r>
              <a:rPr lang="da-DK" dirty="0" smtClean="0"/>
              <a:t>Commonly use to store ASCII characters such as ‘a’, ‘B’, ‘$’, ‘3’ etc</a:t>
            </a:r>
          </a:p>
          <a:p>
            <a:r>
              <a:rPr lang="da-DK" b="1" dirty="0" smtClean="0"/>
              <a:t>Character Constants</a:t>
            </a:r>
            <a:r>
              <a:rPr lang="da-DK" dirty="0" smtClean="0"/>
              <a:t> vs String Constant</a:t>
            </a:r>
          </a:p>
          <a:p>
            <a:pPr lvl="1"/>
            <a:r>
              <a:rPr lang="da-DK" dirty="0" smtClean="0"/>
              <a:t>Character constant is translated into equivalent in ASCII code e.g. Constant ‘a’ will be translated into 97</a:t>
            </a:r>
          </a:p>
          <a:p>
            <a:r>
              <a:rPr lang="da-DK" b="1" dirty="0" smtClean="0"/>
              <a:t>Escape Squences</a:t>
            </a:r>
          </a:p>
          <a:p>
            <a:pPr lvl="1"/>
            <a:r>
              <a:rPr lang="da-DK" dirty="0" smtClean="0"/>
              <a:t>\ causes an </a:t>
            </a:r>
            <a:r>
              <a:rPr lang="da-DK" i="1" dirty="0" smtClean="0"/>
              <a:t>escape </a:t>
            </a:r>
            <a:r>
              <a:rPr lang="da-DK" dirty="0" smtClean="0"/>
              <a:t> from normal way character are interpreted</a:t>
            </a:r>
          </a:p>
          <a:p>
            <a:pPr lvl="1"/>
            <a:r>
              <a:rPr lang="da-DK" dirty="0" smtClean="0"/>
              <a:t>\ t, \ n, \ \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360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Input with cin&gt;&gt;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Keyword cin in an object defined in C++ to correspond to standard input stream.</a:t>
            </a:r>
          </a:p>
          <a:p>
            <a:r>
              <a:rPr lang="da-DK" dirty="0" smtClean="0"/>
              <a:t>&gt;&gt; is the extraction or get from operator</a:t>
            </a:r>
          </a:p>
          <a:p>
            <a:pPr marL="0" indent="0">
              <a:buNone/>
            </a:pPr>
            <a:r>
              <a:rPr lang="da-DK" dirty="0" smtClean="0"/>
              <a:t>#include&lt;iostream&gt;</a:t>
            </a:r>
          </a:p>
          <a:p>
            <a:pPr marL="0" indent="0">
              <a:buNone/>
            </a:pPr>
            <a:r>
              <a:rPr lang="da-DK" dirty="0" smtClean="0"/>
              <a:t>Using namespace std;</a:t>
            </a:r>
          </a:p>
          <a:p>
            <a:pPr marL="0" indent="0">
              <a:buNone/>
            </a:pPr>
            <a:r>
              <a:rPr lang="da-DK" dirty="0" smtClean="0"/>
              <a:t>Int  main()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int ftemp;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cout &lt;&lt;”Enter temperature in fahrenheit: ”;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cin&gt;&gt;ftemp;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int ctemp = (ftemp – 32) * 5/9;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cout&lt;&lt;”Equivalent in Celsius is: ”;&lt;&lt;ctemp&lt;&lt;‘\n’;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return 0;</a:t>
            </a:r>
          </a:p>
          <a:p>
            <a:pPr marL="0" indent="0">
              <a:buNone/>
            </a:pPr>
            <a:r>
              <a:rPr lang="da-DK" dirty="0" smtClean="0"/>
              <a:t>}</a:t>
            </a:r>
            <a:endParaRPr lang="da-DK" dirty="0"/>
          </a:p>
        </p:txBody>
      </p:sp>
      <p:sp>
        <p:nvSpPr>
          <p:cNvPr id="4" name="Rectangle 3"/>
          <p:cNvSpPr/>
          <p:nvPr/>
        </p:nvSpPr>
        <p:spPr>
          <a:xfrm>
            <a:off x="1403648" y="4625426"/>
            <a:ext cx="1728192" cy="288032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Floating Point Types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Floating point variables represent numbers with decimal place e.g. 3.1415927, 0.0000635 and -10.2</a:t>
            </a:r>
          </a:p>
          <a:p>
            <a:r>
              <a:rPr lang="da-DK" b="1" dirty="0" smtClean="0"/>
              <a:t>Float</a:t>
            </a:r>
          </a:p>
          <a:p>
            <a:pPr lvl="1"/>
            <a:r>
              <a:rPr lang="da-DK" dirty="0" smtClean="0"/>
              <a:t>Stores number in range 3.4  x 10 </a:t>
            </a:r>
            <a:r>
              <a:rPr lang="da-DK" baseline="30000" dirty="0" smtClean="0"/>
              <a:t>-38  </a:t>
            </a:r>
            <a:r>
              <a:rPr lang="da-DK" dirty="0" smtClean="0"/>
              <a:t> to 3.4  </a:t>
            </a:r>
            <a:r>
              <a:rPr lang="da-DK" dirty="0"/>
              <a:t>x 10 </a:t>
            </a:r>
            <a:r>
              <a:rPr lang="da-DK" baseline="30000" dirty="0" smtClean="0"/>
              <a:t>38 </a:t>
            </a:r>
          </a:p>
          <a:p>
            <a:pPr lvl="1"/>
            <a:r>
              <a:rPr lang="da-DK" dirty="0" smtClean="0"/>
              <a:t>Seven digits precision</a:t>
            </a:r>
          </a:p>
          <a:p>
            <a:pPr marL="484632" indent="-457200"/>
            <a:r>
              <a:rPr lang="da-DK" b="1" dirty="0" smtClean="0"/>
              <a:t>Double </a:t>
            </a:r>
          </a:p>
          <a:p>
            <a:pPr marL="850392" lvl="1" indent="-457200"/>
            <a:r>
              <a:rPr lang="da-DK" dirty="0" smtClean="0"/>
              <a:t>8 bytes of storage and handles number in range from 1.7  </a:t>
            </a:r>
            <a:r>
              <a:rPr lang="da-DK" dirty="0"/>
              <a:t>x 10 </a:t>
            </a:r>
            <a:r>
              <a:rPr lang="da-DK" baseline="30000" dirty="0"/>
              <a:t>-</a:t>
            </a:r>
            <a:r>
              <a:rPr lang="da-DK" baseline="30000" dirty="0" smtClean="0"/>
              <a:t>308  </a:t>
            </a:r>
            <a:r>
              <a:rPr lang="da-DK" dirty="0" smtClean="0"/>
              <a:t> </a:t>
            </a:r>
            <a:r>
              <a:rPr lang="da-DK" dirty="0"/>
              <a:t>to </a:t>
            </a:r>
            <a:r>
              <a:rPr lang="da-DK" dirty="0" smtClean="0"/>
              <a:t>1.7  </a:t>
            </a:r>
            <a:r>
              <a:rPr lang="da-DK" dirty="0"/>
              <a:t>x 10 </a:t>
            </a:r>
            <a:r>
              <a:rPr lang="da-DK" baseline="30000" dirty="0" smtClean="0"/>
              <a:t>308 </a:t>
            </a:r>
          </a:p>
          <a:p>
            <a:pPr marL="850392" lvl="1" indent="-457200"/>
            <a:r>
              <a:rPr lang="da-DK" dirty="0" smtClean="0"/>
              <a:t>15 digits precision</a:t>
            </a:r>
          </a:p>
        </p:txBody>
      </p:sp>
    </p:spTree>
    <p:extLst>
      <p:ext uri="{BB962C8B-B14F-4D97-AF65-F5344CB8AC3E}">
        <p14:creationId xmlns:p14="http://schemas.microsoft.com/office/powerpoint/2010/main" val="564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Constants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Const Qualifier </a:t>
            </a:r>
          </a:p>
          <a:p>
            <a:pPr lvl="1"/>
            <a:r>
              <a:rPr lang="da-DK" dirty="0"/>
              <a:t>c</a:t>
            </a:r>
            <a:r>
              <a:rPr lang="da-DK" dirty="0" smtClean="0"/>
              <a:t>onst float PI = 3.14159F; // type const float</a:t>
            </a:r>
          </a:p>
          <a:p>
            <a:pPr marL="484632" indent="-457200"/>
            <a:r>
              <a:rPr lang="da-DK" dirty="0" smtClean="0"/>
              <a:t>Value of variable will not change throughout the program</a:t>
            </a:r>
          </a:p>
          <a:p>
            <a:r>
              <a:rPr lang="da-DK" dirty="0" smtClean="0"/>
              <a:t> #define Directive</a:t>
            </a:r>
          </a:p>
          <a:p>
            <a:pPr lvl="1"/>
            <a:r>
              <a:rPr lang="da-DK" dirty="0" smtClean="0"/>
              <a:t>Can also be specified using #define directive</a:t>
            </a:r>
          </a:p>
          <a:p>
            <a:pPr lvl="1"/>
            <a:r>
              <a:rPr lang="da-DK" dirty="0" smtClean="0"/>
              <a:t>#define PI 3.14159</a:t>
            </a:r>
          </a:p>
          <a:p>
            <a:pPr lvl="1"/>
            <a:r>
              <a:rPr lang="da-DK" dirty="0" smtClean="0"/>
              <a:t>PI will be replaced by its value throughout the program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81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Variable Type Summary</a:t>
            </a:r>
            <a:endParaRPr lang="da-D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264623"/>
              </p:ext>
            </p:extLst>
          </p:nvPr>
        </p:nvGraphicFramePr>
        <p:xfrm>
          <a:off x="467542" y="1853012"/>
          <a:ext cx="8424940" cy="45942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106235"/>
                <a:gridCol w="2106235"/>
                <a:gridCol w="2106235"/>
                <a:gridCol w="2106235"/>
              </a:tblGrid>
              <a:tr h="175577">
                <a:tc>
                  <a:txBody>
                    <a:bodyPr/>
                    <a:lstStyle/>
                    <a:p>
                      <a:r>
                        <a:rPr lang="da-DK" sz="1200" smtClean="0"/>
                        <a:t>Name</a:t>
                      </a:r>
                      <a:endParaRPr lang="da-DK" sz="1200" dirty="0"/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Description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Size*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Range*</a:t>
                      </a:r>
                    </a:p>
                  </a:txBody>
                  <a:tcPr marL="43894" marR="43894" marT="21947" marB="21947" anchor="ctr"/>
                </a:tc>
              </a:tr>
              <a:tr h="307261">
                <a:tc>
                  <a:txBody>
                    <a:bodyPr/>
                    <a:lstStyle/>
                    <a:p>
                      <a:r>
                        <a:rPr lang="da-DK" sz="1200"/>
                        <a:t>char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Character or small integer.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1byte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signed: -128 to 127</a:t>
                      </a:r>
                      <a:br>
                        <a:rPr lang="en-US" sz="1200"/>
                      </a:br>
                      <a:r>
                        <a:rPr lang="en-US" sz="1200"/>
                        <a:t>unsigned: 0 to 255</a:t>
                      </a:r>
                    </a:p>
                  </a:txBody>
                  <a:tcPr marL="43894" marR="43894" marT="21947" marB="21947" anchor="ctr"/>
                </a:tc>
              </a:tr>
              <a:tr h="570627">
                <a:tc>
                  <a:txBody>
                    <a:bodyPr/>
                    <a:lstStyle/>
                    <a:p>
                      <a:r>
                        <a:rPr lang="da-DK" sz="1200"/>
                        <a:t>short int (short)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Short Integer.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2bytes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signed: -32768 to 32767</a:t>
                      </a:r>
                      <a:br>
                        <a:rPr lang="en-US" sz="1200"/>
                      </a:br>
                      <a:r>
                        <a:rPr lang="en-US" sz="1200"/>
                        <a:t>unsigned: 0 to 65535</a:t>
                      </a:r>
                    </a:p>
                  </a:txBody>
                  <a:tcPr marL="43894" marR="43894" marT="21947" marB="21947" anchor="ctr"/>
                </a:tc>
              </a:tr>
              <a:tr h="702310">
                <a:tc>
                  <a:txBody>
                    <a:bodyPr/>
                    <a:lstStyle/>
                    <a:p>
                      <a:r>
                        <a:rPr lang="da-DK" sz="1200"/>
                        <a:t>int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Integer.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4bytes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signed: -2147483648 to 2147483647</a:t>
                      </a:r>
                      <a:br>
                        <a:rPr lang="en-US" sz="1200"/>
                      </a:br>
                      <a:r>
                        <a:rPr lang="en-US" sz="1200"/>
                        <a:t>unsigned: 0 to 4294967295</a:t>
                      </a:r>
                    </a:p>
                  </a:txBody>
                  <a:tcPr marL="43894" marR="43894" marT="21947" marB="21947" anchor="ctr"/>
                </a:tc>
              </a:tr>
              <a:tr h="702310">
                <a:tc>
                  <a:txBody>
                    <a:bodyPr/>
                    <a:lstStyle/>
                    <a:p>
                      <a:r>
                        <a:rPr lang="da-DK" sz="1200"/>
                        <a:t>long int (long)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Long integer.</a:t>
                      </a:r>
                      <a:endParaRPr lang="da-DK" sz="1200" dirty="0"/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4bytes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signed: -2147483648 to 2147483647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unsigned: 0 to 4294967295</a:t>
                      </a:r>
                    </a:p>
                  </a:txBody>
                  <a:tcPr marL="43894" marR="43894" marT="21947" marB="21947" anchor="ctr"/>
                </a:tc>
              </a:tr>
              <a:tr h="570627">
                <a:tc>
                  <a:txBody>
                    <a:bodyPr/>
                    <a:lstStyle/>
                    <a:p>
                      <a:r>
                        <a:rPr lang="da-DK" sz="1200"/>
                        <a:t>bool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Boolean value. It can take one of two values: true or false.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1byte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true or false</a:t>
                      </a:r>
                    </a:p>
                  </a:txBody>
                  <a:tcPr marL="43894" marR="43894" marT="21947" marB="21947" anchor="ctr"/>
                </a:tc>
              </a:tr>
              <a:tr h="307261">
                <a:tc>
                  <a:txBody>
                    <a:bodyPr/>
                    <a:lstStyle/>
                    <a:p>
                      <a:r>
                        <a:rPr lang="da-DK" sz="1200"/>
                        <a:t>float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Floating point number.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4bytes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+/- 3.4e +/- 38 (~7 digits)</a:t>
                      </a:r>
                    </a:p>
                  </a:txBody>
                  <a:tcPr marL="43894" marR="43894" marT="21947" marB="21947" anchor="ctr"/>
                </a:tc>
              </a:tr>
              <a:tr h="438944">
                <a:tc>
                  <a:txBody>
                    <a:bodyPr/>
                    <a:lstStyle/>
                    <a:p>
                      <a:r>
                        <a:rPr lang="da-DK" sz="1200"/>
                        <a:t>double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Double precision floating point number.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8bytes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+/- 1.7e +/- 308 (~15 digits)</a:t>
                      </a:r>
                    </a:p>
                  </a:txBody>
                  <a:tcPr marL="43894" marR="43894" marT="21947" marB="21947" anchor="ctr"/>
                </a:tc>
              </a:tr>
              <a:tr h="438944">
                <a:tc>
                  <a:txBody>
                    <a:bodyPr/>
                    <a:lstStyle/>
                    <a:p>
                      <a:r>
                        <a:rPr lang="da-DK" sz="1200"/>
                        <a:t>long double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Long double precision floating point number.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8bytes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+/- 1.7e +/- 308 (~15 digits)</a:t>
                      </a:r>
                    </a:p>
                  </a:txBody>
                  <a:tcPr marL="43894" marR="43894" marT="21947" marB="21947" anchor="ctr"/>
                </a:tc>
              </a:tr>
              <a:tr h="175577">
                <a:tc>
                  <a:txBody>
                    <a:bodyPr/>
                    <a:lstStyle/>
                    <a:p>
                      <a:r>
                        <a:rPr lang="da-DK" sz="1200"/>
                        <a:t>wchar_t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Wide character.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/>
                        <a:t>2 or 4 bytes</a:t>
                      </a:r>
                    </a:p>
                  </a:txBody>
                  <a:tcPr marL="43894" marR="43894" marT="21947" marB="21947" anchor="ctr"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 wide character</a:t>
                      </a:r>
                    </a:p>
                  </a:txBody>
                  <a:tcPr marL="43894" marR="43894" marT="21947" marB="2194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Setw and endl Manipulator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Manipulators are used with insertion operator (&lt;&lt;) to modify or manipulate the way data is displayed</a:t>
            </a:r>
          </a:p>
          <a:p>
            <a:r>
              <a:rPr lang="da-DK" dirty="0" smtClean="0"/>
              <a:t>Endl manipulator for new line </a:t>
            </a:r>
          </a:p>
          <a:p>
            <a:r>
              <a:rPr lang="da-DK" dirty="0" smtClean="0"/>
              <a:t>setw() manipulator causes the number(string) that follows it in the stream to be printed within a field </a:t>
            </a:r>
            <a:r>
              <a:rPr lang="da-DK" i="1" dirty="0" smtClean="0"/>
              <a:t>n </a:t>
            </a:r>
            <a:r>
              <a:rPr lang="da-DK" dirty="0" smtClean="0"/>
              <a:t>characters wide</a:t>
            </a:r>
          </a:p>
          <a:p>
            <a:r>
              <a:rPr lang="da-DK" i="1" dirty="0" smtClean="0"/>
              <a:t>n </a:t>
            </a:r>
            <a:r>
              <a:rPr lang="da-DK" dirty="0" smtClean="0"/>
              <a:t>is argument to setw(n)</a:t>
            </a:r>
          </a:p>
          <a:p>
            <a:r>
              <a:rPr lang="da-DK" dirty="0" smtClean="0"/>
              <a:t>Right justified</a:t>
            </a:r>
          </a:p>
          <a:p>
            <a:r>
              <a:rPr lang="da-DK" dirty="0" smtClean="0"/>
              <a:t>IOMANIP header file used for these manipulators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15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Type Conversion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Automatic Conversion</a:t>
            </a:r>
          </a:p>
          <a:p>
            <a:pPr lvl="1" algn="just"/>
            <a:r>
              <a:rPr lang="da-DK" dirty="0" smtClean="0"/>
              <a:t>When two operands of different data types are encountered in the same expression ,the lower type variable is converted to the type of higher type variable.</a:t>
            </a:r>
          </a:p>
          <a:p>
            <a:pPr algn="just"/>
            <a:r>
              <a:rPr lang="da-DK" dirty="0" smtClean="0"/>
              <a:t>Casts ?</a:t>
            </a:r>
          </a:p>
        </p:txBody>
      </p:sp>
    </p:spTree>
    <p:extLst>
      <p:ext uri="{BB962C8B-B14F-4D97-AF65-F5344CB8AC3E}">
        <p14:creationId xmlns:p14="http://schemas.microsoft.com/office/powerpoint/2010/main" val="241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Arithmetic Operators</a:t>
            </a:r>
            <a:endParaRPr lang="da-D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559833"/>
              </p:ext>
            </p:extLst>
          </p:nvPr>
        </p:nvGraphicFramePr>
        <p:xfrm>
          <a:off x="323528" y="1988840"/>
          <a:ext cx="8208912" cy="2286000"/>
        </p:xfrm>
        <a:graphic>
          <a:graphicData uri="http://schemas.openxmlformats.org/drawingml/2006/table">
            <a:tbl>
              <a:tblPr/>
              <a:tblGrid>
                <a:gridCol w="1440161"/>
                <a:gridCol w="6768751"/>
              </a:tblGrid>
              <a:tr h="331237">
                <a:tc>
                  <a:txBody>
                    <a:bodyPr/>
                    <a:lstStyle/>
                    <a:p>
                      <a:r>
                        <a:rPr lang="da-DK" sz="2400" dirty="0"/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/>
                        <a:t>addition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da-DK" sz="24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subtraction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da-DK" sz="2400"/>
                        <a:t>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/>
                        <a:t>multiplication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da-DK" sz="2400"/>
                        <a:t>/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division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da-DK" sz="2400" dirty="0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Modulo/Remainder</a:t>
                      </a:r>
                      <a:endParaRPr lang="da-DK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Arithmetic Assignment Operator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Combines an arithmetic operator and an assignment operator and eliminate repeated operand</a:t>
            </a:r>
          </a:p>
          <a:p>
            <a:pPr lvl="1"/>
            <a:r>
              <a:rPr lang="da-DK" i="1" dirty="0" smtClean="0"/>
              <a:t>total = total + items</a:t>
            </a:r>
            <a:r>
              <a:rPr lang="da-DK" dirty="0" smtClean="0"/>
              <a:t> 	can be writen  as 	</a:t>
            </a:r>
            <a:r>
              <a:rPr lang="da-DK" i="1" dirty="0" smtClean="0"/>
              <a:t>total+=items</a:t>
            </a:r>
          </a:p>
          <a:p>
            <a:pPr marL="484632" indent="-457200"/>
            <a:r>
              <a:rPr lang="da-DK" b="1" dirty="0" smtClean="0"/>
              <a:t>Increment Operator</a:t>
            </a:r>
          </a:p>
          <a:p>
            <a:pPr marL="850392" lvl="1" indent="-457200"/>
            <a:r>
              <a:rPr lang="da-DK" dirty="0" smtClean="0"/>
              <a:t>Add 1 to the value of  an existing variable</a:t>
            </a:r>
          </a:p>
          <a:p>
            <a:pPr marL="850392" lvl="1" indent="-457200"/>
            <a:r>
              <a:rPr lang="da-DK" dirty="0" smtClean="0"/>
              <a:t>E.g. </a:t>
            </a:r>
            <a:r>
              <a:rPr lang="da-DK" dirty="0"/>
              <a:t>c</a:t>
            </a:r>
            <a:r>
              <a:rPr lang="da-DK" dirty="0" smtClean="0"/>
              <a:t>ount = count +1  // adds 1 to count</a:t>
            </a:r>
          </a:p>
          <a:p>
            <a:pPr marL="1124712" lvl="2" indent="-457200"/>
            <a:r>
              <a:rPr lang="da-DK" dirty="0" smtClean="0"/>
              <a:t>Count +=1; // adds 1 to count</a:t>
            </a:r>
          </a:p>
          <a:p>
            <a:pPr marL="1124712" lvl="2" indent="-457200"/>
            <a:r>
              <a:rPr lang="da-DK" dirty="0" smtClean="0"/>
              <a:t>++count; 	// adds 1 to count</a:t>
            </a:r>
            <a:endParaRPr lang="da-DK" dirty="0"/>
          </a:p>
          <a:p>
            <a:pPr marL="393192" lvl="1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8352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Overview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898776" cy="4389120"/>
          </a:xfrm>
        </p:spPr>
        <p:txBody>
          <a:bodyPr>
            <a:normAutofit fontScale="62500" lnSpcReduction="20000"/>
          </a:bodyPr>
          <a:lstStyle/>
          <a:p>
            <a:r>
              <a:rPr lang="da-DK" sz="3500" dirty="0" smtClean="0"/>
              <a:t>Basic Program Construction</a:t>
            </a:r>
          </a:p>
          <a:p>
            <a:r>
              <a:rPr lang="da-DK" sz="3500" dirty="0" smtClean="0"/>
              <a:t>Output using </a:t>
            </a:r>
            <a:r>
              <a:rPr lang="da-DK" sz="3500" i="1" dirty="0" smtClean="0"/>
              <a:t>cout</a:t>
            </a:r>
          </a:p>
          <a:p>
            <a:r>
              <a:rPr lang="da-DK" sz="3500" dirty="0" smtClean="0"/>
              <a:t>Directives</a:t>
            </a:r>
          </a:p>
          <a:p>
            <a:r>
              <a:rPr lang="da-DK" sz="3500" dirty="0" smtClean="0"/>
              <a:t>Comments</a:t>
            </a:r>
          </a:p>
          <a:p>
            <a:r>
              <a:rPr lang="da-DK" sz="3500" dirty="0" smtClean="0"/>
              <a:t>Integer Variables</a:t>
            </a:r>
          </a:p>
          <a:p>
            <a:r>
              <a:rPr lang="da-DK" sz="3500" dirty="0" smtClean="0"/>
              <a:t>Character Variables</a:t>
            </a:r>
          </a:p>
          <a:p>
            <a:r>
              <a:rPr lang="da-DK" sz="3500" dirty="0" smtClean="0"/>
              <a:t>Input using </a:t>
            </a:r>
            <a:r>
              <a:rPr lang="da-DK" sz="3500" i="1" dirty="0" smtClean="0"/>
              <a:t>cin</a:t>
            </a:r>
          </a:p>
          <a:p>
            <a:r>
              <a:rPr lang="da-DK" sz="3500" dirty="0" smtClean="0"/>
              <a:t>Floating Point Types</a:t>
            </a:r>
          </a:p>
          <a:p>
            <a:r>
              <a:rPr lang="da-DK" sz="3500" dirty="0" smtClean="0"/>
              <a:t>Type </a:t>
            </a:r>
            <a:r>
              <a:rPr lang="da-DK" sz="3500" i="1" dirty="0" smtClean="0"/>
              <a:t>bool</a:t>
            </a:r>
          </a:p>
          <a:p>
            <a:r>
              <a:rPr lang="da-DK" sz="3500" dirty="0" smtClean="0"/>
              <a:t>Endl and setw Manipulators</a:t>
            </a:r>
          </a:p>
          <a:p>
            <a:r>
              <a:rPr lang="da-DK" sz="3500" dirty="0" smtClean="0"/>
              <a:t>Type Conversion</a:t>
            </a:r>
          </a:p>
          <a:p>
            <a:r>
              <a:rPr lang="da-DK" sz="3500" dirty="0" smtClean="0"/>
              <a:t>Arithmatic Operators</a:t>
            </a:r>
          </a:p>
          <a:p>
            <a:r>
              <a:rPr lang="da-DK" sz="3500" dirty="0" smtClean="0"/>
              <a:t>Libaray Functions</a:t>
            </a:r>
          </a:p>
          <a:p>
            <a:pPr marL="0" indent="0">
              <a:buNone/>
            </a:pPr>
            <a:endParaRPr lang="da-DK" i="1" dirty="0" smtClean="0"/>
          </a:p>
          <a:p>
            <a:endParaRPr lang="da-D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40424" y="1772816"/>
            <a:ext cx="4024064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i="1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12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Cont’d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Increment operator can be used in two ways</a:t>
            </a:r>
          </a:p>
          <a:p>
            <a:r>
              <a:rPr lang="da-DK" dirty="0" smtClean="0"/>
              <a:t>Prefix </a:t>
            </a:r>
          </a:p>
          <a:p>
            <a:pPr lvl="1"/>
            <a:r>
              <a:rPr lang="da-DK" dirty="0" smtClean="0"/>
              <a:t>Operator preceeds the variable</a:t>
            </a:r>
          </a:p>
          <a:p>
            <a:pPr lvl="1"/>
            <a:r>
              <a:rPr lang="da-DK" dirty="0" smtClean="0"/>
              <a:t>TotalWeight = avgWeight * ++count;</a:t>
            </a:r>
          </a:p>
          <a:p>
            <a:r>
              <a:rPr lang="da-DK" dirty="0" smtClean="0"/>
              <a:t>Postfix</a:t>
            </a:r>
          </a:p>
          <a:p>
            <a:pPr lvl="1"/>
            <a:r>
              <a:rPr lang="da-DK" dirty="0" smtClean="0"/>
              <a:t>Operator follows variable</a:t>
            </a:r>
          </a:p>
          <a:p>
            <a:pPr lvl="1"/>
            <a:r>
              <a:rPr lang="da-DK" dirty="0" smtClean="0"/>
              <a:t>totalWeight = avgWeight * count++;</a:t>
            </a:r>
          </a:p>
          <a:p>
            <a:r>
              <a:rPr lang="da-DK" dirty="0" smtClean="0"/>
              <a:t>Decrement Operator (--)</a:t>
            </a:r>
          </a:p>
          <a:p>
            <a:pPr lvl="1"/>
            <a:r>
              <a:rPr lang="da-DK" dirty="0" smtClean="0"/>
              <a:t>Same as increment but subtracts 1 from its operand</a:t>
            </a:r>
          </a:p>
          <a:p>
            <a:pPr lvl="1"/>
            <a:r>
              <a:rPr lang="da-DK" dirty="0" smtClean="0"/>
              <a:t>Can be used in both prefix and post fix forms</a:t>
            </a:r>
          </a:p>
          <a:p>
            <a:pPr lvl="1"/>
            <a:endParaRPr lang="da-DK" dirty="0" smtClean="0"/>
          </a:p>
          <a:p>
            <a:pPr marL="393192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96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Library Functions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Many activities in C++ are carried out by library functions</a:t>
            </a:r>
          </a:p>
          <a:p>
            <a:r>
              <a:rPr lang="da-DK" dirty="0" smtClean="0"/>
              <a:t>Performs file access, mathematical computation and data conversions </a:t>
            </a:r>
          </a:p>
          <a:p>
            <a:pPr lvl="1"/>
            <a:r>
              <a:rPr lang="da-DK" dirty="0" smtClean="0"/>
              <a:t>E.g. Sqrt(number) is libaray function in </a:t>
            </a:r>
            <a:r>
              <a:rPr lang="da-DK" b="1" dirty="0" smtClean="0"/>
              <a:t>cmath </a:t>
            </a:r>
            <a:r>
              <a:rPr lang="da-DK" dirty="0" smtClean="0"/>
              <a:t>header file</a:t>
            </a:r>
          </a:p>
          <a:p>
            <a:pPr marL="484632" indent="-457200"/>
            <a:r>
              <a:rPr lang="da-DK" b="1" dirty="0" smtClean="0"/>
              <a:t>Header File</a:t>
            </a:r>
          </a:p>
          <a:p>
            <a:pPr marL="850392" lvl="1" indent="-457200"/>
            <a:r>
              <a:rPr lang="da-DK" dirty="0" smtClean="0"/>
              <a:t>File that contain declaration of any library functions used</a:t>
            </a:r>
          </a:p>
          <a:p>
            <a:pPr marL="850392" lvl="1" indent="-457200"/>
            <a:r>
              <a:rPr lang="da-DK" dirty="0" smtClean="0"/>
              <a:t>E.g. #include &lt;cmath&gt; header file of SQRT() function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15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Library files vs Header files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Library files contain actual machine-executable code for functions</a:t>
            </a:r>
          </a:p>
          <a:p>
            <a:r>
              <a:rPr lang="da-DK" dirty="0" smtClean="0"/>
              <a:t>Have .lib file extension</a:t>
            </a:r>
          </a:p>
          <a:p>
            <a:r>
              <a:rPr lang="da-DK" dirty="0" smtClean="0"/>
              <a:t>Sqrt() function is part of library files</a:t>
            </a:r>
          </a:p>
          <a:p>
            <a:r>
              <a:rPr lang="da-DK" dirty="0" smtClean="0"/>
              <a:t>Automatically extracted from by the linker</a:t>
            </a:r>
          </a:p>
          <a:p>
            <a:r>
              <a:rPr lang="da-DK" dirty="0" smtClean="0"/>
              <a:t>Header files contain  information for particular group of functions</a:t>
            </a:r>
          </a:p>
          <a:p>
            <a:r>
              <a:rPr lang="da-DK" dirty="0" smtClean="0"/>
              <a:t>Two Ways to use #include</a:t>
            </a:r>
          </a:p>
          <a:p>
            <a:pPr lvl="1"/>
            <a:r>
              <a:rPr lang="da-DK" dirty="0" smtClean="0"/>
              <a:t>#include ”myheader.h” // search in current directory</a:t>
            </a:r>
          </a:p>
          <a:p>
            <a:pPr lvl="1"/>
            <a:r>
              <a:rPr lang="da-DK" dirty="0" smtClean="0"/>
              <a:t>#include&lt;cmath&gt;</a:t>
            </a:r>
          </a:p>
          <a:p>
            <a:pPr lvl="1"/>
            <a:r>
              <a:rPr lang="da-DK" dirty="0" smtClean="0"/>
              <a:t>Search for particular header file in INCLUDE directory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58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704850"/>
            <a:ext cx="8604448" cy="1143000"/>
          </a:xfrm>
        </p:spPr>
        <p:txBody>
          <a:bodyPr/>
          <a:lstStyle/>
          <a:p>
            <a:r>
              <a:rPr lang="da-DK" dirty="0" smtClean="0"/>
              <a:t>Basic Program Construction</a:t>
            </a:r>
            <a:endParaRPr lang="da-DK" dirty="0"/>
          </a:p>
        </p:txBody>
      </p:sp>
      <p:sp>
        <p:nvSpPr>
          <p:cNvPr id="4" name="Rectangle 3"/>
          <p:cNvSpPr/>
          <p:nvPr/>
        </p:nvSpPr>
        <p:spPr>
          <a:xfrm>
            <a:off x="395536" y="2132857"/>
            <a:ext cx="7992888" cy="180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#include &lt;iostream&gt;</a:t>
            </a:r>
          </a:p>
          <a:p>
            <a:r>
              <a:rPr lang="da-DK" dirty="0" smtClean="0"/>
              <a:t>int main()</a:t>
            </a:r>
          </a:p>
          <a:p>
            <a:r>
              <a:rPr lang="da-DK" dirty="0" smtClean="0"/>
              <a:t>{</a:t>
            </a:r>
          </a:p>
          <a:p>
            <a:r>
              <a:rPr lang="da-DK" dirty="0" smtClean="0"/>
              <a:t>	cout&lt;&lt;” Every age has a language of its own\n ”;</a:t>
            </a:r>
          </a:p>
          <a:p>
            <a:r>
              <a:rPr lang="da-DK" dirty="0" smtClean="0"/>
              <a:t>	return 0;</a:t>
            </a:r>
          </a:p>
          <a:p>
            <a:r>
              <a:rPr lang="da-DK" dirty="0" smtClean="0"/>
              <a:t>}</a:t>
            </a:r>
            <a:endParaRPr lang="da-DK" dirty="0"/>
          </a:p>
        </p:txBody>
      </p:sp>
      <p:sp>
        <p:nvSpPr>
          <p:cNvPr id="5" name="Rectangle 4"/>
          <p:cNvSpPr/>
          <p:nvPr/>
        </p:nvSpPr>
        <p:spPr>
          <a:xfrm>
            <a:off x="547936" y="4293096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a-DK" dirty="0" smtClean="0"/>
              <a:t>Fucntion Name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dirty="0" smtClean="0"/>
              <a:t>Braces and Function Body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dirty="0" smtClean="0"/>
              <a:t>Program state 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dirty="0" smtClean="0"/>
              <a:t>White spaces: ignored by compiler such as spaces, carriage returns, linefeeds, tabs</a:t>
            </a:r>
          </a:p>
        </p:txBody>
      </p:sp>
    </p:spTree>
    <p:extLst>
      <p:ext uri="{BB962C8B-B14F-4D97-AF65-F5344CB8AC3E}">
        <p14:creationId xmlns:p14="http://schemas.microsoft.com/office/powerpoint/2010/main" val="334820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Always start with main()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Program entry point</a:t>
            </a:r>
          </a:p>
          <a:p>
            <a:r>
              <a:rPr lang="da-DK" dirty="0" smtClean="0"/>
              <a:t>Control always goes to main() before excuting other functions</a:t>
            </a:r>
          </a:p>
          <a:p>
            <a:r>
              <a:rPr lang="da-DK" dirty="0"/>
              <a:t> </a:t>
            </a:r>
            <a:r>
              <a:rPr lang="da-DK" dirty="0" smtClean="0"/>
              <a:t>main() function may also contain calls to other stand </a:t>
            </a:r>
            <a:r>
              <a:rPr lang="en-US" dirty="0" smtClean="0"/>
              <a:t>alone</a:t>
            </a:r>
            <a:r>
              <a:rPr lang="da-DK" dirty="0" smtClean="0"/>
              <a:t> functions and member functions in various objects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42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Output using Cout&lt;&lt;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Cout is an object predefined in C++ corresposnds to the standard output stream</a:t>
            </a:r>
          </a:p>
          <a:p>
            <a:r>
              <a:rPr lang="da-DK" dirty="0" smtClean="0"/>
              <a:t>Standard output stream flows to the screen display</a:t>
            </a:r>
          </a:p>
          <a:p>
            <a:r>
              <a:rPr lang="da-DK" dirty="0" smtClean="0"/>
              <a:t>Cout&lt;&lt;”Every age has a language of its own \n”;</a:t>
            </a:r>
          </a:p>
          <a:p>
            <a:r>
              <a:rPr lang="da-DK" dirty="0" smtClean="0"/>
              <a:t>&lt;&lt; Operator is called insertion or </a:t>
            </a:r>
            <a:r>
              <a:rPr lang="da-DK" i="1" dirty="0" smtClean="0"/>
              <a:t>put to </a:t>
            </a:r>
            <a:r>
              <a:rPr lang="da-DK" dirty="0" smtClean="0"/>
              <a:t>operator</a:t>
            </a:r>
          </a:p>
          <a:p>
            <a:r>
              <a:rPr lang="da-DK" i="1" dirty="0" smtClean="0"/>
              <a:t>String Constant</a:t>
            </a:r>
            <a:r>
              <a:rPr lang="da-DK" dirty="0" smtClean="0"/>
              <a:t> is array of characters and retains its value throughout the program existance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880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Directives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Preprocessor Directives</a:t>
            </a:r>
          </a:p>
          <a:p>
            <a:pPr lvl="1"/>
            <a:r>
              <a:rPr lang="da-DK" dirty="0" smtClean="0"/>
              <a:t>It is instruction to the compiler</a:t>
            </a:r>
          </a:p>
          <a:p>
            <a:pPr lvl="1"/>
            <a:r>
              <a:rPr lang="da-DK" dirty="0" smtClean="0"/>
              <a:t>A part of compiler called preprocessor deals with directives before it begin real compilation process.</a:t>
            </a:r>
          </a:p>
          <a:p>
            <a:pPr lvl="1"/>
            <a:r>
              <a:rPr lang="da-DK" dirty="0" smtClean="0"/>
              <a:t>E.g. #include &lt;iostream.h&gt;</a:t>
            </a:r>
          </a:p>
          <a:p>
            <a:pPr lvl="1"/>
            <a:r>
              <a:rPr lang="da-DK" b="1" dirty="0" smtClean="0"/>
              <a:t>#include </a:t>
            </a:r>
            <a:r>
              <a:rPr lang="da-DK" dirty="0" smtClean="0"/>
              <a:t>tells compiler to insert another file into source file</a:t>
            </a:r>
          </a:p>
          <a:p>
            <a:pPr lvl="1"/>
            <a:r>
              <a:rPr lang="da-DK" dirty="0" smtClean="0"/>
              <a:t>Same as pasting a block of text into a document with your word processor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20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Directives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Using Directive</a:t>
            </a:r>
          </a:p>
          <a:p>
            <a:pPr lvl="1"/>
            <a:r>
              <a:rPr lang="da-DK" dirty="0" smtClean="0"/>
              <a:t>C++ program is divided into namespaces</a:t>
            </a:r>
          </a:p>
          <a:p>
            <a:pPr lvl="1"/>
            <a:r>
              <a:rPr lang="da-DK" dirty="0" smtClean="0"/>
              <a:t>A namespace is part of the program in which certain names are recognized; outside namespace they are unknown</a:t>
            </a:r>
          </a:p>
          <a:p>
            <a:pPr lvl="1"/>
            <a:r>
              <a:rPr lang="da-DK" dirty="0" smtClean="0"/>
              <a:t>E.g. Using namespace std;</a:t>
            </a:r>
          </a:p>
          <a:p>
            <a:pPr lvl="2"/>
            <a:r>
              <a:rPr lang="da-DK" dirty="0" smtClean="0"/>
              <a:t>All program statements within std namespace</a:t>
            </a:r>
          </a:p>
          <a:p>
            <a:pPr lvl="1"/>
            <a:r>
              <a:rPr lang="da-DK" dirty="0" smtClean="0"/>
              <a:t>Used when working in multifiles environment</a:t>
            </a:r>
          </a:p>
          <a:p>
            <a:pPr lvl="1"/>
            <a:r>
              <a:rPr lang="da-DK" dirty="0" smtClean="0"/>
              <a:t>If not using directive then we need to add </a:t>
            </a:r>
          </a:p>
          <a:p>
            <a:pPr lvl="2"/>
            <a:r>
              <a:rPr lang="da-DK" dirty="0" smtClean="0"/>
              <a:t>Std::cout&lt;&lt;”Hello World”;</a:t>
            </a:r>
          </a:p>
        </p:txBody>
      </p:sp>
    </p:spTree>
    <p:extLst>
      <p:ext uri="{BB962C8B-B14F-4D97-AF65-F5344CB8AC3E}">
        <p14:creationId xmlns:p14="http://schemas.microsoft.com/office/powerpoint/2010/main" val="15427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Comments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Helps in understanding code: Optional</a:t>
            </a:r>
          </a:p>
          <a:p>
            <a:r>
              <a:rPr lang="da-DK" dirty="0" smtClean="0"/>
              <a:t>Syntax</a:t>
            </a:r>
          </a:p>
          <a:p>
            <a:pPr lvl="1"/>
            <a:r>
              <a:rPr lang="da-DK" dirty="0" smtClean="0"/>
              <a:t>// single line comment</a:t>
            </a:r>
          </a:p>
          <a:p>
            <a:pPr lvl="1"/>
            <a:r>
              <a:rPr lang="da-DK" dirty="0" smtClean="0"/>
              <a:t>/*this is multiline comment*/</a:t>
            </a:r>
          </a:p>
          <a:p>
            <a:r>
              <a:rPr lang="da-DK" dirty="0" smtClean="0"/>
              <a:t>Can be inserted anywhere in program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35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Variables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Variable has symbolic name and can have varity of values</a:t>
            </a:r>
          </a:p>
          <a:p>
            <a:r>
              <a:rPr lang="da-DK" dirty="0" smtClean="0"/>
              <a:t>Variables are located in particular location in computer memory</a:t>
            </a:r>
          </a:p>
          <a:p>
            <a:r>
              <a:rPr lang="da-DK" dirty="0" smtClean="0"/>
              <a:t>Declaration introduce variable’s name and specify its type such as </a:t>
            </a:r>
            <a:r>
              <a:rPr lang="da-DK" i="1" dirty="0" smtClean="0"/>
              <a:t>int</a:t>
            </a:r>
          </a:p>
          <a:p>
            <a:pPr lvl="1"/>
            <a:r>
              <a:rPr lang="da-DK" i="1" dirty="0" smtClean="0"/>
              <a:t>Int a;</a:t>
            </a:r>
          </a:p>
          <a:p>
            <a:pPr lvl="1"/>
            <a:r>
              <a:rPr lang="da-DK" i="1" dirty="0" smtClean="0"/>
              <a:t>Long num;</a:t>
            </a:r>
          </a:p>
          <a:p>
            <a:r>
              <a:rPr lang="da-DK" dirty="0" smtClean="0"/>
              <a:t>Definition introduce intialization of variable</a:t>
            </a:r>
          </a:p>
          <a:p>
            <a:pPr lvl="1"/>
            <a:r>
              <a:rPr lang="da-DK" dirty="0" smtClean="0"/>
              <a:t>Int a = 10;</a:t>
            </a:r>
          </a:p>
          <a:p>
            <a:r>
              <a:rPr lang="da-DK" dirty="0" smtClean="0"/>
              <a:t>Identifer vs keyword</a:t>
            </a:r>
          </a:p>
          <a:p>
            <a:r>
              <a:rPr lang="da-DK" dirty="0" smtClean="0"/>
              <a:t>Assignment statements</a:t>
            </a:r>
          </a:p>
          <a:p>
            <a:pPr lvl="1"/>
            <a:r>
              <a:rPr lang="da-DK" dirty="0"/>
              <a:t>v</a:t>
            </a:r>
            <a:r>
              <a:rPr lang="da-DK" dirty="0" smtClean="0"/>
              <a:t>ar1 = 20;</a:t>
            </a:r>
          </a:p>
          <a:p>
            <a:pPr lvl="1"/>
            <a:r>
              <a:rPr lang="da-DK" dirty="0"/>
              <a:t>v</a:t>
            </a:r>
            <a:r>
              <a:rPr lang="da-DK" dirty="0" smtClean="0"/>
              <a:t>ar2 = var1 + 10;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24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477</TotalTime>
  <Words>1100</Words>
  <Application>Microsoft Office PowerPoint</Application>
  <PresentationFormat>On-screen Show (4:3)</PresentationFormat>
  <Paragraphs>213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C++ Programming Basics</vt:lpstr>
      <vt:lpstr>Overview</vt:lpstr>
      <vt:lpstr>Basic Program Construction</vt:lpstr>
      <vt:lpstr>Always start with main()</vt:lpstr>
      <vt:lpstr>Output using Cout&lt;&lt;</vt:lpstr>
      <vt:lpstr>Directives</vt:lpstr>
      <vt:lpstr>Directives</vt:lpstr>
      <vt:lpstr>Comments</vt:lpstr>
      <vt:lpstr>Variables</vt:lpstr>
      <vt:lpstr>Integer Variables</vt:lpstr>
      <vt:lpstr>Character Variables</vt:lpstr>
      <vt:lpstr>Input with cin&gt;&gt;</vt:lpstr>
      <vt:lpstr>Floating Point Types</vt:lpstr>
      <vt:lpstr>Constants</vt:lpstr>
      <vt:lpstr>Variable Type Summary</vt:lpstr>
      <vt:lpstr>Setw and endl Manipulator</vt:lpstr>
      <vt:lpstr>Type Conversion</vt:lpstr>
      <vt:lpstr>Arithmetic Operators</vt:lpstr>
      <vt:lpstr>Arithmetic Assignment Operator</vt:lpstr>
      <vt:lpstr>Cont’d</vt:lpstr>
      <vt:lpstr>Library Functions</vt:lpstr>
      <vt:lpstr>Library files vs Header files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Programming Basics</dc:title>
  <dc:creator>Rizwan</dc:creator>
  <cp:lastModifiedBy>Rizwan</cp:lastModifiedBy>
  <cp:revision>39</cp:revision>
  <dcterms:created xsi:type="dcterms:W3CDTF">2012-02-16T10:22:45Z</dcterms:created>
  <dcterms:modified xsi:type="dcterms:W3CDTF">2012-09-28T19:48:19Z</dcterms:modified>
</cp:coreProperties>
</file>