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8" r:id="rId3"/>
    <p:sldId id="259" r:id="rId4"/>
    <p:sldId id="257" r:id="rId5"/>
    <p:sldId id="284" r:id="rId6"/>
    <p:sldId id="258" r:id="rId7"/>
    <p:sldId id="262" r:id="rId8"/>
    <p:sldId id="263" r:id="rId9"/>
    <p:sldId id="264" r:id="rId10"/>
    <p:sldId id="269" r:id="rId11"/>
    <p:sldId id="270" r:id="rId12"/>
    <p:sldId id="271" r:id="rId13"/>
    <p:sldId id="265" r:id="rId14"/>
    <p:sldId id="266" r:id="rId15"/>
    <p:sldId id="267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1" autoAdjust="0"/>
    <p:restoredTop sz="94660"/>
  </p:normalViewPr>
  <p:slideViewPr>
    <p:cSldViewPr>
      <p:cViewPr varScale="1">
        <p:scale>
          <a:sx n="72" d="100"/>
          <a:sy n="72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hardware.redha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gif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Welcome to Linux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RedHat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9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Unleashed 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 descr="redhat-logo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7529" y="2689860"/>
            <a:ext cx="1295400" cy="1424940"/>
          </a:xfrm>
          <a:prstGeom prst="rect">
            <a:avLst/>
          </a:prstGeom>
        </p:spPr>
      </p:pic>
      <p:pic>
        <p:nvPicPr>
          <p:cNvPr id="6" name="Picture 5" descr="linu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895600"/>
            <a:ext cx="2172929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06963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command                       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	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 of Linux Command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linux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800100" y="2170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800894" y="2932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3200400"/>
            <a:ext cx="1443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Command to print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1981200"/>
            <a:ext cx="1064715" cy="2966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r>
              <a:rPr lang="en-US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LPR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    </a:t>
            </a:r>
            <a:r>
              <a:rPr lang="en-US" dirty="0" err="1" smtClean="0"/>
              <a:t>lpr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3" name="Picture 22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057400"/>
            <a:ext cx="476250" cy="381000"/>
          </a:xfrm>
          <a:prstGeom prst="rect">
            <a:avLst/>
          </a:prstGeom>
        </p:spPr>
      </p:pic>
      <p:pic>
        <p:nvPicPr>
          <p:cNvPr id="24" name="Picture 23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14800"/>
            <a:ext cx="476250" cy="381000"/>
          </a:xfrm>
          <a:prstGeom prst="rect">
            <a:avLst/>
          </a:prstGeom>
        </p:spPr>
      </p:pic>
      <p:pic>
        <p:nvPicPr>
          <p:cNvPr id="25" name="Picture 24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657600"/>
            <a:ext cx="476250" cy="381000"/>
          </a:xfrm>
          <a:prstGeom prst="rect">
            <a:avLst/>
          </a:prstGeom>
        </p:spPr>
      </p:pic>
      <p:pic>
        <p:nvPicPr>
          <p:cNvPr id="26" name="Picture 25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276600"/>
            <a:ext cx="476250" cy="381000"/>
          </a:xfrm>
          <a:prstGeom prst="rect">
            <a:avLst/>
          </a:prstGeom>
        </p:spPr>
      </p:pic>
      <p:pic>
        <p:nvPicPr>
          <p:cNvPr id="27" name="Picture 26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819400"/>
            <a:ext cx="476250" cy="381000"/>
          </a:xfrm>
          <a:prstGeom prst="rect">
            <a:avLst/>
          </a:prstGeom>
        </p:spPr>
      </p:pic>
      <p:pic>
        <p:nvPicPr>
          <p:cNvPr id="28" name="Picture 27" descr="red-cross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438400"/>
            <a:ext cx="476250" cy="381000"/>
          </a:xfrm>
          <a:prstGeom prst="rect">
            <a:avLst/>
          </a:prstGeom>
        </p:spPr>
      </p:pic>
      <p:pic>
        <p:nvPicPr>
          <p:cNvPr id="29" name="Picture 28" descr="green-check-ic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4546600"/>
            <a:ext cx="609600" cy="4064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429000" y="1600200"/>
            <a:ext cx="263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Correct and incorrect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Structure of command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command  [{-}option(s)]     [command argument(s)]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-P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 proposal.txt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 of Linux Command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linux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800100" y="30099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020094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687094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800894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18506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687094" y="3694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4038600"/>
            <a:ext cx="1443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Command to print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1176" y="4038600"/>
            <a:ext cx="20810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   Option pointing towards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   a printer name 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247106" y="4076700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3600" y="4648200"/>
            <a:ext cx="15327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Name of the printer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3886200"/>
            <a:ext cx="2090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The file name which will be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Printed out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Structure of command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command  [{-}option(s)]   [{-}option argument(s)]   [command argument(s)]</a:t>
            </a:r>
          </a:p>
          <a:p>
            <a:pPr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lpr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-P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apr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-n 3                  proposal.txt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 of Linux Command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linux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800100" y="30099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020094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847305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7047706" y="3009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800894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18506" y="37711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847305" y="3694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7049294" y="3694906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4038600"/>
            <a:ext cx="1443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Command to print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1176" y="4038600"/>
            <a:ext cx="20810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   Option pointing towards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   a printer name 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247106" y="4076700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3600" y="4648200"/>
            <a:ext cx="15327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Name of the printer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8808" y="4038600"/>
            <a:ext cx="24609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 Option use for number of copies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to be printed out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0608" y="3962400"/>
            <a:ext cx="20906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The file name which will be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Printed out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3847306" y="4075906"/>
            <a:ext cx="1143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01208" y="4648200"/>
            <a:ext cx="24144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Three copies will be printed out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Basic Commands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linux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commands are case sensitive and only small caps run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Content Placeholder 7" descr="text fil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752600"/>
            <a:ext cx="5449569" cy="3319462"/>
          </a:xfrm>
        </p:spPr>
      </p:pic>
      <p:sp>
        <p:nvSpPr>
          <p:cNvPr id="9" name="TextBox 8"/>
          <p:cNvSpPr txBox="1"/>
          <p:nvPr/>
        </p:nvSpPr>
        <p:spPr>
          <a:xfrm>
            <a:off x="609600" y="914400"/>
            <a:ext cx="14141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less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zless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 lvl="1">
              <a:buFont typeface="Arial" pitchFamily="34" charset="0"/>
              <a:buChar char="•"/>
            </a:pP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029200"/>
            <a:ext cx="4578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Out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put of less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will display first few lines of a text file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587425"/>
            <a:ext cx="5323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Out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put of 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zless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will display first few lines of a zipped text file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Keyboard action after the command less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enter button action </a:t>
            </a:r>
          </a:p>
          <a:p>
            <a:pPr lvl="1">
              <a:buNone/>
            </a:pP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Basic Commands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All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linux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commands are case sensitive and only small caps run</a:t>
            </a:r>
            <a:endParaRPr lang="en-US" sz="2200" dirty="0"/>
          </a:p>
        </p:txBody>
      </p:sp>
      <p:pic>
        <p:nvPicPr>
          <p:cNvPr id="4" name="Picture 3" descr="text file en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76400"/>
            <a:ext cx="5562600" cy="3238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181600"/>
            <a:ext cx="8430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Output: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will display next line, (line number 11 is visible ,moving line by line)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Keyboard action after the command less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Space bar button action </a:t>
            </a:r>
          </a:p>
          <a:p>
            <a:pPr lvl="1">
              <a:buNone/>
            </a:pP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Basic Commands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181600"/>
            <a:ext cx="71272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Output: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will display next page, (line number 12 to 20 are visible 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moving page by page)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6" descr="text file space b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00200"/>
            <a:ext cx="5715000" cy="35718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Some Basic Commands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914400"/>
            <a:ext cx="1717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man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date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029200"/>
            <a:ext cx="7468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Out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put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Will display complete manuals how to use the date command ‘the 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date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command is used to show or set system date and time’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Content Placeholder 6" descr="man dat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447800"/>
            <a:ext cx="5798981" cy="3657600"/>
          </a:xfrm>
        </p:spPr>
      </p:pic>
      <p:sp>
        <p:nvSpPr>
          <p:cNvPr id="6" name="TextBox 5"/>
          <p:cNvSpPr txBox="1"/>
          <p:nvPr/>
        </p:nvSpPr>
        <p:spPr>
          <a:xfrm>
            <a:off x="4495800" y="6019800"/>
            <a:ext cx="3373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Linux manuals are also kept on </a:t>
            </a:r>
          </a:p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2">
                    <a:lumMod val="25000"/>
                  </a:schemeClr>
                </a:solidFill>
              </a:rPr>
              <a:t>usr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/share/doc</a:t>
            </a: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650" y="6038850"/>
            <a:ext cx="514350" cy="5143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228600"/>
            <a:ext cx="7467600" cy="5778691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2438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>Chapter 2</a:t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Preparing to Install Red Hat</a:t>
            </a:r>
            <a:b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Linux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5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Business Consideration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Type of business (Small or Large)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Financial Cost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Compatibility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Specific objective of installation 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System Consideration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Hardware/Software 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On a net work or stand alone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Level of security requirements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Storage (backup plan)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User Consideration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Special training for User and Administrators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Number and type of Users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Does the public needs to know (Backend activities on server)</a:t>
            </a:r>
          </a:p>
          <a:p>
            <a:pPr lvl="1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rgbClr val="00FF00"/>
                </a:solidFill>
              </a:rPr>
              <a:t>Refer to table 2.1 page 30-31</a:t>
            </a: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Planning the Red Hat Linux deployment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3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Key factors to consider</a:t>
            </a:r>
          </a:p>
          <a:p>
            <a:pPr marL="736092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Preparation </a:t>
            </a:r>
          </a:p>
          <a:p>
            <a:pPr marL="736092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Pre-configuration</a:t>
            </a:r>
          </a:p>
          <a:p>
            <a:pPr marL="973836" lvl="2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Linux provide pre-configured installation scripts for development , workstations , ecommerce and server needs- only the required software will be installed . </a:t>
            </a:r>
          </a:p>
          <a:p>
            <a:pPr marL="736092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Ensuring Correct installation </a:t>
            </a:r>
          </a:p>
          <a:p>
            <a:pPr marL="736092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Appropriate Hardware</a:t>
            </a:r>
          </a:p>
          <a:p>
            <a:pPr marL="736092" lvl="1" indent="-34290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36092" lvl="1" indent="-34290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800" b="1" dirty="0" smtClean="0">
              <a:solidFill>
                <a:srgbClr val="00FF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Planning the Red Hat Linux Installation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228600"/>
            <a:ext cx="7467600" cy="5778691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2438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>Chapter 1</a:t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Introducing Red Hat Linux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Minimum Hardware Requirements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Pentium CPU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650 MB hard disk space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64MB RAM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Installation Choice provided by Linux installer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Workstation:  minimum 2.2 GB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Personal desktop:  minimum 2 GB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Server:   350 MB to 5GB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Custom:  500MB to 5GB</a:t>
            </a:r>
          </a:p>
          <a:p>
            <a:pPr marL="624078" indent="-514350">
              <a:lnSpc>
                <a:spcPct val="120000"/>
              </a:lnSpc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</a:t>
            </a: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To get the most out of your hardware,</a:t>
            </a:r>
          </a:p>
          <a:p>
            <a:pPr marL="624078" indent="-514350">
              <a:lnSpc>
                <a:spcPct val="120000"/>
              </a:lnSpc>
              <a:buNone/>
            </a:pPr>
            <a:r>
              <a:rPr lang="en-US" sz="17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don’t install any more software that required</a:t>
            </a:r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736092" lvl="1" indent="-34290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800" b="1" dirty="0" smtClean="0">
              <a:solidFill>
                <a:srgbClr val="00FF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Hardware Requirements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4" name="Picture 3" descr="icons-3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276350"/>
            <a:ext cx="2543175" cy="1695450"/>
          </a:xfrm>
          <a:prstGeom prst="rect">
            <a:avLst/>
          </a:prstGeom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5943600"/>
            <a:ext cx="6858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Some USB devices</a:t>
            </a:r>
          </a:p>
          <a:p>
            <a:pPr marL="736092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Wireless-  Many 802.11b wireless USB network adapters</a:t>
            </a:r>
          </a:p>
          <a:p>
            <a:pPr marL="736092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Scanner-  Many Canon ,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Visioneer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and HP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marL="736092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Webcams- Some Creative and Logitech </a:t>
            </a:r>
          </a:p>
          <a:p>
            <a:pPr marL="736092" lvl="1" indent="-34290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     </a:t>
            </a:r>
          </a:p>
          <a:p>
            <a:pPr marL="736092" lvl="1" indent="-34290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    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If a driver isn’t available, you have a few options, you can     </a:t>
            </a:r>
          </a:p>
          <a:p>
            <a:pPr marL="736092" lvl="1" indent="-34290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           download the driver’s source code and build the driver your self.</a:t>
            </a:r>
          </a:p>
          <a:p>
            <a:pPr marL="736092" lvl="1" indent="-342900"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           You can also check hardware compatibility </a:t>
            </a:r>
            <a:r>
              <a:rPr lang="en-US" sz="1800" dirty="0" smtClean="0">
                <a:solidFill>
                  <a:srgbClr val="00B0F0"/>
                </a:solidFill>
                <a:hlinkClick r:id="rId2"/>
              </a:rPr>
              <a:t>http://hardware.redhat.com</a:t>
            </a:r>
            <a:endParaRPr lang="en-US" sz="1800" dirty="0" smtClean="0">
              <a:solidFill>
                <a:srgbClr val="00B0F0"/>
              </a:solidFill>
            </a:endParaRPr>
          </a:p>
          <a:p>
            <a:pPr marL="736092" lvl="1" indent="-342900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            </a:t>
            </a:r>
            <a:r>
              <a:rPr lang="en-US" sz="1800" dirty="0" smtClean="0">
                <a:solidFill>
                  <a:schemeClr val="accent3"/>
                </a:solidFill>
              </a:rPr>
              <a:t>/hcl/genpage2.cgi?pagename=hcl&amp;view=advsearch#form</a:t>
            </a:r>
          </a:p>
          <a:p>
            <a:pPr marL="736092" lvl="1" indent="-342900">
              <a:lnSpc>
                <a:spcPct val="150000"/>
              </a:lnSpc>
              <a:buNone/>
            </a:pP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736092" lvl="1" indent="-342900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FF00"/>
                </a:solidFill>
              </a:rPr>
              <a:t>                                   Refer to table 2.2 page 41-43 for the checklist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36092" lvl="1" indent="-342900">
              <a:lnSpc>
                <a:spcPct val="150000"/>
              </a:lnSpc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36092" lvl="1" indent="-34290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36092" lvl="1" indent="-34290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800" b="1" dirty="0" smtClean="0">
              <a:solidFill>
                <a:srgbClr val="00FF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Problematic devices during Installation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4" name="Picture 3" descr="confused-character-300x3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533400"/>
            <a:ext cx="1200150" cy="1200150"/>
          </a:xfrm>
          <a:prstGeom prst="rect">
            <a:avLst/>
          </a:prstGeom>
        </p:spPr>
      </p:pic>
      <p:pic>
        <p:nvPicPr>
          <p:cNvPr id="5" name="Picture 4" descr="3cdcab91d9bb76e45289d9c0fb54f37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4290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RedHat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Linux Installation Methods</a:t>
            </a:r>
          </a:p>
          <a:p>
            <a:pPr marL="624078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CD-ROM-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Using the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cd-rom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drive. </a:t>
            </a:r>
          </a:p>
          <a:p>
            <a:pPr marL="624078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DOS-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By using LOADIN, by running DOS batch file,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autoboot</a:t>
            </a:r>
            <a:r>
              <a:rPr lang="en-US" sz="1800" smtClean="0">
                <a:solidFill>
                  <a:schemeClr val="bg2">
                    <a:lumMod val="50000"/>
                  </a:schemeClr>
                </a:solidFill>
              </a:rPr>
              <a:t>. bat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624078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NETWORK FILE SYSTEM-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installing from a remote hard drive.</a:t>
            </a:r>
          </a:p>
          <a:p>
            <a:pPr marL="624078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FILE TRANSFER PROTOCAL-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installing from a remote server.  </a:t>
            </a:r>
          </a:p>
          <a:p>
            <a:pPr marL="624078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HYPERTEXT TRANSPORT PROTOCAL-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installing from a website.</a:t>
            </a:r>
          </a:p>
          <a:p>
            <a:pPr marL="624078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INSTALLING VIA A INTERNET-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same as point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c,d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and e.</a:t>
            </a:r>
          </a:p>
          <a:p>
            <a:pPr marL="624078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HARD DRIVE PARTITION-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Copying and installing from a partition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PREINSTALLED MEDIA- Install Linux on a different hard drive and then transfer the hard drive to your system .</a:t>
            </a:r>
          </a:p>
          <a:p>
            <a:pPr marL="736092" lvl="1" indent="-342900">
              <a:buNone/>
            </a:pP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800" b="1" dirty="0" smtClean="0">
              <a:solidFill>
                <a:srgbClr val="00FF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Preparing for the Install Process</a:t>
            </a:r>
            <a:endParaRPr lang="en-US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To create a bootable floppy which can be helpful in future 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Command: 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dd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Complete command will be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Command: 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dd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if=/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mnt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cdrom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/images/boot.img  of=/dev/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fdo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bs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=1440k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36092" lvl="1" indent="-342900"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  </a:t>
            </a:r>
            <a:r>
              <a:rPr lang="en-US" sz="1200" dirty="0" smtClean="0">
                <a:solidFill>
                  <a:srgbClr val="FF0000"/>
                </a:solidFill>
              </a:rPr>
              <a:t>command to create        copying floppy image                                             floppy drive path      speed</a:t>
            </a:r>
          </a:p>
          <a:p>
            <a:pPr marL="736092" lvl="1" indent="-34290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                 bootable floppy                 from </a:t>
            </a:r>
            <a:r>
              <a:rPr lang="en-US" sz="1200" dirty="0" err="1" smtClean="0">
                <a:solidFill>
                  <a:srgbClr val="FF0000"/>
                </a:solidFill>
              </a:rPr>
              <a:t>cdrom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800" b="1" dirty="0" smtClean="0">
              <a:solidFill>
                <a:srgbClr val="00FF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Creating a bootable disk </a:t>
            </a:r>
            <a:endParaRPr 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713706" y="3619500"/>
            <a:ext cx="381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391694" y="3618706"/>
            <a:ext cx="381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7047706" y="3618706"/>
            <a:ext cx="381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8192294" y="3542506"/>
            <a:ext cx="381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Before installation partitioning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softwares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DM9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Partition Magic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During installation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Native root (Its must and basic)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Swap (Its must and basic, its double the size of your RAM size)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Boot (Its optional , minimum 100 MB space)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home (Its optional 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/opt (Its optional 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tmp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(Its optional 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usr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(Its optional 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var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(Its optional 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800" b="1" dirty="0" smtClean="0">
              <a:solidFill>
                <a:srgbClr val="00FF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Partitioning before and during installation </a:t>
            </a:r>
            <a:endParaRPr lang="en-US" sz="3600" dirty="0"/>
          </a:p>
        </p:txBody>
      </p:sp>
      <p:pic>
        <p:nvPicPr>
          <p:cNvPr id="4" name="Picture 3" descr="gparted-ic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175" y="1066800"/>
            <a:ext cx="2009625" cy="146032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smtClean="0">
                <a:solidFill>
                  <a:schemeClr val="bg2">
                    <a:lumMod val="25000"/>
                  </a:schemeClr>
                </a:solidFill>
              </a:rPr>
              <a:t>   You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can install both operating systems on your system , the Golden rule is first install windows and then Linux </a:t>
            </a:r>
          </a:p>
          <a:p>
            <a:pPr>
              <a:lnSpc>
                <a:spcPct val="150000"/>
              </a:lnSpc>
            </a:pP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800" b="1" dirty="0" smtClean="0">
              <a:solidFill>
                <a:srgbClr val="00FF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First               Second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         Dual operating systems</a:t>
            </a:r>
            <a:endParaRPr lang="en-US" sz="3600" dirty="0"/>
          </a:p>
        </p:txBody>
      </p:sp>
      <p:pic>
        <p:nvPicPr>
          <p:cNvPr id="5" name="Picture 4" descr="windown_flag_42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362200"/>
            <a:ext cx="2438400" cy="2438400"/>
          </a:xfrm>
          <a:prstGeom prst="rect">
            <a:avLst/>
          </a:prstGeom>
        </p:spPr>
      </p:pic>
      <p:pic>
        <p:nvPicPr>
          <p:cNvPr id="6" name="Picture 5" descr="linux_tux_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799" y="2619375"/>
            <a:ext cx="1524001" cy="180975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6172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The command  </a:t>
            </a:r>
            <a:r>
              <a:rPr lang="en-US" sz="1800" dirty="0" smtClean="0">
                <a:solidFill>
                  <a:schemeClr val="accent2"/>
                </a:solidFill>
              </a:rPr>
              <a:t>mount </a:t>
            </a:r>
          </a:p>
          <a:p>
            <a:pPr>
              <a:lnSpc>
                <a:spcPct val="150000"/>
              </a:lnSpc>
            </a:pP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None/>
            </a:pPr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After joining or mounting, you can read the data from the CD but you can not eject it.           </a:t>
            </a:r>
          </a:p>
          <a:p>
            <a:pPr>
              <a:lnSpc>
                <a:spcPct val="150000"/>
              </a:lnSpc>
            </a:pP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The command </a:t>
            </a:r>
            <a:r>
              <a:rPr lang="en-US" sz="1800" dirty="0" err="1" smtClean="0">
                <a:solidFill>
                  <a:schemeClr val="accent2"/>
                </a:solidFill>
              </a:rPr>
              <a:t>umount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After un mounting you can not read the data from the CD but can now eject it.           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  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1800" b="1" dirty="0" smtClean="0">
              <a:solidFill>
                <a:srgbClr val="00FF00"/>
              </a:solidFill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         Mounting and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unmounting</a:t>
            </a:r>
            <a:endParaRPr lang="en-US" sz="3600" dirty="0"/>
          </a:p>
        </p:txBody>
      </p:sp>
      <p:pic>
        <p:nvPicPr>
          <p:cNvPr id="7" name="Picture 6" descr="Me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857984"/>
            <a:ext cx="1066800" cy="687015"/>
          </a:xfrm>
          <a:prstGeom prst="rect">
            <a:avLst/>
          </a:prstGeom>
        </p:spPr>
      </p:pic>
      <p:pic>
        <p:nvPicPr>
          <p:cNvPr id="8" name="Picture 7" descr="unmer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505200"/>
            <a:ext cx="9906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Kickstart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 installation </a:t>
            </a:r>
            <a:r>
              <a:rPr lang="en-US" sz="1800" dirty="0" err="1" smtClean="0">
                <a:solidFill>
                  <a:schemeClr val="bg2">
                    <a:lumMod val="25000"/>
                  </a:schemeClr>
                </a:solidFill>
              </a:rPr>
              <a:t>metiond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Create a configuration file that will help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kickstart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to take input from.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User the </a:t>
            </a:r>
            <a:r>
              <a:rPr lang="en-US" sz="1400" dirty="0" err="1" smtClean="0">
                <a:solidFill>
                  <a:schemeClr val="bg2">
                    <a:lumMod val="50000"/>
                  </a:schemeClr>
                </a:solidFill>
              </a:rPr>
              <a:t>kickstart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command to let the system do the automatic partition </a:t>
            </a:r>
            <a:r>
              <a:rPr lang="en-US" sz="1400" dirty="0" smtClean="0">
                <a:solidFill>
                  <a:srgbClr val="FF0000"/>
                </a:solidFill>
              </a:rPr>
              <a:t>(/</a:t>
            </a:r>
            <a:r>
              <a:rPr lang="en-US" sz="1400" dirty="0" err="1" smtClean="0">
                <a:solidFill>
                  <a:srgbClr val="FF0000"/>
                </a:solidFill>
              </a:rPr>
              <a:t>usr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</a:rPr>
              <a:t>sbin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</a:rPr>
              <a:t>ksconfig</a:t>
            </a:r>
            <a:r>
              <a:rPr lang="en-US" sz="1400" dirty="0" smtClean="0">
                <a:solidFill>
                  <a:srgbClr val="FF0000"/>
                </a:solidFill>
              </a:rPr>
              <a:t>).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Select the appropriate options in the dialogue box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A file by the name ks.cfg will be created , copy it on a floppy.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400" dirty="0" smtClean="0">
                <a:solidFill>
                  <a:schemeClr val="accent2"/>
                </a:solidFill>
              </a:rPr>
              <a:t>mount  /</a:t>
            </a:r>
            <a:r>
              <a:rPr lang="en-US" sz="1400" dirty="0" err="1" smtClean="0">
                <a:solidFill>
                  <a:schemeClr val="accent2"/>
                </a:solidFill>
              </a:rPr>
              <a:t>mnt</a:t>
            </a:r>
            <a:r>
              <a:rPr lang="en-US" sz="1400" dirty="0" smtClean="0">
                <a:solidFill>
                  <a:schemeClr val="accent2"/>
                </a:solidFill>
              </a:rPr>
              <a:t>/floppy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accent2"/>
                </a:solidFill>
              </a:rPr>
              <a:t>     cp  ks.cfg  /</a:t>
            </a:r>
            <a:r>
              <a:rPr lang="en-US" sz="1400" dirty="0" err="1" smtClean="0">
                <a:solidFill>
                  <a:schemeClr val="accent2"/>
                </a:solidFill>
              </a:rPr>
              <a:t>mnt</a:t>
            </a:r>
            <a:r>
              <a:rPr lang="en-US" sz="1400" dirty="0" smtClean="0">
                <a:solidFill>
                  <a:schemeClr val="accent2"/>
                </a:solidFill>
              </a:rPr>
              <a:t>/floppy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accent2"/>
                </a:solidFill>
              </a:rPr>
              <a:t>     </a:t>
            </a:r>
            <a:r>
              <a:rPr lang="en-US" sz="1400" dirty="0" err="1" smtClean="0">
                <a:solidFill>
                  <a:schemeClr val="accent2"/>
                </a:solidFill>
              </a:rPr>
              <a:t>linux</a:t>
            </a:r>
            <a:r>
              <a:rPr lang="en-US" sz="1400" dirty="0" smtClean="0">
                <a:solidFill>
                  <a:schemeClr val="accent2"/>
                </a:solidFill>
              </a:rPr>
              <a:t>  </a:t>
            </a:r>
            <a:r>
              <a:rPr lang="en-US" sz="1400" dirty="0" err="1" smtClean="0">
                <a:solidFill>
                  <a:schemeClr val="accent2"/>
                </a:solidFill>
              </a:rPr>
              <a:t>ks</a:t>
            </a:r>
            <a:r>
              <a:rPr lang="en-US" sz="1400" dirty="0" smtClean="0">
                <a:solidFill>
                  <a:schemeClr val="accent2"/>
                </a:solidFill>
              </a:rPr>
              <a:t>=floppy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accent2"/>
                </a:solidFill>
              </a:rPr>
              <a:t>     </a:t>
            </a:r>
            <a:r>
              <a:rPr lang="en-US" sz="1400" dirty="0" err="1" smtClean="0">
                <a:solidFill>
                  <a:schemeClr val="accent2"/>
                </a:solidFill>
              </a:rPr>
              <a:t>umount</a:t>
            </a:r>
            <a:r>
              <a:rPr lang="en-US" sz="1400" dirty="0" smtClean="0">
                <a:solidFill>
                  <a:schemeClr val="accent2"/>
                </a:solidFill>
              </a:rPr>
              <a:t> /</a:t>
            </a:r>
            <a:r>
              <a:rPr lang="en-US" sz="1400" dirty="0" err="1" smtClean="0">
                <a:solidFill>
                  <a:schemeClr val="accent2"/>
                </a:solidFill>
              </a:rPr>
              <a:t>mnt</a:t>
            </a:r>
            <a:r>
              <a:rPr lang="en-US" sz="1400" dirty="0" smtClean="0">
                <a:solidFill>
                  <a:schemeClr val="accent2"/>
                </a:solidFill>
              </a:rPr>
              <a:t>/floppy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Uses: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Saves a lot of time </a:t>
            </a:r>
          </a:p>
          <a:p>
            <a:pPr lvl="2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Saves effort </a:t>
            </a:r>
          </a:p>
          <a:p>
            <a:pPr lvl="3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Unattended installation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         Auto partition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metion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in Linux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Founder 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Name:  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Linus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Torvalds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Country:   Finland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Year of introduction:  1991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Linux Coding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Language:  C/C++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Distributers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RedHat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Linux  1994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Turbo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Easy Linux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Introduction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5 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1676400"/>
            <a:ext cx="762000" cy="76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Welcome to Linux world</a:t>
            </a:r>
            <a:b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Servers around the world using </a:t>
            </a:r>
            <a:r>
              <a:rPr lang="en-US" sz="2700" dirty="0" err="1" smtClean="0">
                <a:solidFill>
                  <a:schemeClr val="bg2">
                    <a:lumMod val="50000"/>
                  </a:schemeClr>
                </a:solidFill>
              </a:rPr>
              <a:t>linux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 descr="4785420-percent-sign-from-chrome-alphabet-set-isolated-on-white-computer-generated-3d-photo-render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676400"/>
            <a:ext cx="609600" cy="609600"/>
          </a:xfrm>
          <a:prstGeom prst="rect">
            <a:avLst/>
          </a:prstGeom>
        </p:spPr>
      </p:pic>
      <p:pic>
        <p:nvPicPr>
          <p:cNvPr id="6" name="Picture 5" descr="stock-photo-2482727-world-glob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676400"/>
            <a:ext cx="19050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1824335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In 1994 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Picture 7" descr="database_server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73196" y="2470145"/>
            <a:ext cx="717804" cy="882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5 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600" y="1371600"/>
            <a:ext cx="762000" cy="76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Welcome to Linux world</a:t>
            </a:r>
            <a:b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Servers around the world using </a:t>
            </a:r>
            <a:r>
              <a:rPr lang="en-US" sz="2700" dirty="0" err="1" smtClean="0">
                <a:solidFill>
                  <a:schemeClr val="bg2">
                    <a:lumMod val="50000"/>
                  </a:schemeClr>
                </a:solidFill>
              </a:rPr>
              <a:t>linux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 descr="4785420-percent-sign-from-chrome-alphabet-set-isolated-on-white-computer-generated-3d-photo-render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447800"/>
            <a:ext cx="609600" cy="609600"/>
          </a:xfrm>
          <a:prstGeom prst="rect">
            <a:avLst/>
          </a:prstGeom>
        </p:spPr>
      </p:pic>
      <p:pic>
        <p:nvPicPr>
          <p:cNvPr id="6" name="Picture 5" descr="stock-photo-2482727-world-glob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371600"/>
            <a:ext cx="1600200" cy="1600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1524000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In 1994 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Picture 7" descr="database_server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2209800"/>
            <a:ext cx="717804" cy="882655"/>
          </a:xfrm>
          <a:prstGeom prst="rect">
            <a:avLst/>
          </a:prstGeom>
        </p:spPr>
      </p:pic>
      <p:pic>
        <p:nvPicPr>
          <p:cNvPr id="9" name="Picture 8" descr="database_server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96996" y="4419600"/>
            <a:ext cx="717804" cy="882655"/>
          </a:xfrm>
          <a:prstGeom prst="rect">
            <a:avLst/>
          </a:prstGeom>
        </p:spPr>
      </p:pic>
      <p:pic>
        <p:nvPicPr>
          <p:cNvPr id="10" name="Picture 9" descr="stock-photo-2482727-world-glob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3505200"/>
            <a:ext cx="1600200" cy="1600200"/>
          </a:xfrm>
          <a:prstGeom prst="rect">
            <a:avLst/>
          </a:prstGeom>
        </p:spPr>
      </p:pic>
      <p:pic>
        <p:nvPicPr>
          <p:cNvPr id="12" name="Picture 11" descr="4785420-percent-sign-from-chrome-alphabet-set-isolated-on-white-computer-generated-3d-photo-render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581400"/>
            <a:ext cx="609600" cy="609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3400" y="3810000"/>
            <a:ext cx="15456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By 2013</a:t>
            </a:r>
          </a:p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Most</a:t>
            </a:r>
          </a:p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 Super</a:t>
            </a:r>
          </a:p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  Computers 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" name="Picture 13" descr="foil9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6600" y="3581400"/>
            <a:ext cx="762000" cy="685800"/>
          </a:xfrm>
          <a:prstGeom prst="rect">
            <a:avLst/>
          </a:prstGeom>
        </p:spPr>
      </p:pic>
      <p:pic>
        <p:nvPicPr>
          <p:cNvPr id="15" name="Picture 14" descr="7357094a441b4041560d036165475091.image.340x34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86200" y="3596640"/>
            <a:ext cx="609600" cy="67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09600"/>
            <a:ext cx="7924800" cy="55626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Better and Improved GUI (GNOME, KDE and TWM)</a:t>
            </a:r>
          </a:p>
          <a:p>
            <a:pPr>
              <a:buNone/>
            </a:pPr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Font improvement </a:t>
            </a:r>
          </a:p>
          <a:p>
            <a:pPr>
              <a:buNone/>
            </a:pPr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Improved software  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Providing many utilities(open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Office,Mozilla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…)  </a:t>
            </a:r>
          </a:p>
          <a:p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In-built web server</a:t>
            </a:r>
          </a:p>
          <a:p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Strong Kernel (load balancing) </a:t>
            </a:r>
          </a:p>
          <a:p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Support more then 1000 printers</a:t>
            </a:r>
          </a:p>
          <a:p>
            <a:pPr>
              <a:buNone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Virus free   </a:t>
            </a:r>
          </a:p>
          <a:p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Why Linux 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 descr="utilit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2590800"/>
            <a:ext cx="685800" cy="533400"/>
          </a:xfrm>
          <a:prstGeom prst="rect">
            <a:avLst/>
          </a:prstGeom>
        </p:spPr>
      </p:pic>
      <p:pic>
        <p:nvPicPr>
          <p:cNvPr id="5" name="Picture 4" descr="software 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905000"/>
            <a:ext cx="685800" cy="678345"/>
          </a:xfrm>
          <a:prstGeom prst="rect">
            <a:avLst/>
          </a:prstGeom>
        </p:spPr>
      </p:pic>
      <p:pic>
        <p:nvPicPr>
          <p:cNvPr id="6" name="Picture 5" descr="Font Fol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61003" y="990600"/>
            <a:ext cx="787197" cy="787197"/>
          </a:xfrm>
          <a:prstGeom prst="rect">
            <a:avLst/>
          </a:prstGeom>
        </p:spPr>
      </p:pic>
      <p:pic>
        <p:nvPicPr>
          <p:cNvPr id="7" name="Picture 6" descr="linux_stro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400" y="3810000"/>
            <a:ext cx="685800" cy="830179"/>
          </a:xfrm>
          <a:prstGeom prst="rect">
            <a:avLst/>
          </a:prstGeom>
        </p:spPr>
      </p:pic>
      <p:pic>
        <p:nvPicPr>
          <p:cNvPr id="8" name="Picture 7" descr="htm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6200" y="3276600"/>
            <a:ext cx="685800" cy="685800"/>
          </a:xfrm>
          <a:prstGeom prst="rect">
            <a:avLst/>
          </a:prstGeom>
        </p:spPr>
      </p:pic>
      <p:pic>
        <p:nvPicPr>
          <p:cNvPr id="9" name="Picture 8" descr="printer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7400" y="4572000"/>
            <a:ext cx="838200" cy="838200"/>
          </a:xfrm>
          <a:prstGeom prst="rect">
            <a:avLst/>
          </a:prstGeom>
        </p:spPr>
      </p:pic>
      <p:pic>
        <p:nvPicPr>
          <p:cNvPr id="10" name="Picture 9" descr="anti-virus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43200" y="5410200"/>
            <a:ext cx="941493" cy="6619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1891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Custom-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To install your own selected software packages.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Upgrade-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To upgrade an existing system.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Server-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To built a server.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Personal-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To create a multimedia workstation.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Workstation-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To create a development system.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Flexible Installation Process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Both GUI and Text Base</a:t>
            </a:r>
            <a:endParaRPr lang="en-US" sz="31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295400" y="1675606"/>
            <a:ext cx="4572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1219200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Mostly used option</a:t>
            </a:r>
            <a:endParaRPr lang="en-US" sz="1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Two types of file extensions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ext 2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(old file system)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ext 3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(new file system)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ext 4 (in rare cases)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File System of Linux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 descr="linux-penguin-ic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-152400"/>
            <a:ext cx="12192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2.2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2.4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2.5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2.6</a:t>
            </a:r>
          </a:p>
          <a:p>
            <a:pPr lvl="1">
              <a:buNone/>
            </a:pP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The command to check kernel version </a:t>
            </a:r>
          </a:p>
          <a:p>
            <a:pPr lvl="1">
              <a:buNone/>
            </a:pPr>
            <a:r>
              <a:rPr lang="en-US" sz="2000" dirty="0" smtClean="0"/>
              <a:t>      </a:t>
            </a:r>
            <a:r>
              <a:rPr lang="en-US" sz="1800" dirty="0" err="1" smtClean="0">
                <a:solidFill>
                  <a:schemeClr val="accent2"/>
                </a:solidFill>
              </a:rPr>
              <a:t>uname</a:t>
            </a:r>
            <a:r>
              <a:rPr lang="en-US" sz="1800" dirty="0" smtClean="0">
                <a:solidFill>
                  <a:schemeClr val="accent2"/>
                </a:solidFill>
              </a:rPr>
              <a:t> –r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  The command to see the date when kernel was compiled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en-US" sz="2000" dirty="0" err="1" smtClean="0">
                <a:solidFill>
                  <a:schemeClr val="accent2"/>
                </a:solidFill>
              </a:rPr>
              <a:t>uname</a:t>
            </a:r>
            <a:r>
              <a:rPr lang="en-US" sz="2000" dirty="0" smtClean="0">
                <a:solidFill>
                  <a:schemeClr val="accent2"/>
                </a:solidFill>
              </a:rPr>
              <a:t> -v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Kernel Series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066800" y="1524000"/>
            <a:ext cx="152400" cy="533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066800" y="3200400"/>
            <a:ext cx="152400" cy="533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066800" y="2362200"/>
            <a:ext cx="152400" cy="5334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uscular-penguin-h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676400"/>
            <a:ext cx="2923265" cy="197807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1633</TotalTime>
  <Words>1176</Words>
  <Application>Microsoft Office PowerPoint</Application>
  <PresentationFormat>On-screen Show (4:3)</PresentationFormat>
  <Paragraphs>285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Welcome to Linux RedHat 9  Unleashed  </vt:lpstr>
      <vt:lpstr>Chapter 1 Introducing Red Hat Linux</vt:lpstr>
      <vt:lpstr>Introduction </vt:lpstr>
      <vt:lpstr>Welcome to Linux world Servers around the world using linux </vt:lpstr>
      <vt:lpstr>Welcome to Linux world Servers around the world using linux </vt:lpstr>
      <vt:lpstr>Why Linux ?</vt:lpstr>
      <vt:lpstr>Flexible Installation Process Both GUI and Text Base</vt:lpstr>
      <vt:lpstr>File System of Linux </vt:lpstr>
      <vt:lpstr>Kernel Series </vt:lpstr>
      <vt:lpstr>Structure of Linux Command All linux commands are case sensitive and only small caps run</vt:lpstr>
      <vt:lpstr>Structure of Linux Command All linux commands are case sensitive and only small caps run</vt:lpstr>
      <vt:lpstr>Structure of Linux Command All linux commands are case sensitive and only small caps run</vt:lpstr>
      <vt:lpstr>Some Basic Commands All linux commands are case sensitive and only small caps run</vt:lpstr>
      <vt:lpstr>Some Basic Commands All linux commands are case sensitive and only small caps run</vt:lpstr>
      <vt:lpstr>Some Basic Commands </vt:lpstr>
      <vt:lpstr>Some Basic Commands </vt:lpstr>
      <vt:lpstr>Chapter 2 Preparing to Install Red Hat Linux</vt:lpstr>
      <vt:lpstr>Planning the Red Hat Linux deployment </vt:lpstr>
      <vt:lpstr>Planning the Red Hat Linux Installation </vt:lpstr>
      <vt:lpstr>Hardware Requirements </vt:lpstr>
      <vt:lpstr>Problematic devices during Installation </vt:lpstr>
      <vt:lpstr>Preparing for the Install Process</vt:lpstr>
      <vt:lpstr>Creating a bootable disk </vt:lpstr>
      <vt:lpstr>Partitioning before and during installation </vt:lpstr>
      <vt:lpstr>          Dual operating systems</vt:lpstr>
      <vt:lpstr>          Mounting and unmounting</vt:lpstr>
      <vt:lpstr>          Auto partition metion in Linux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haroon</dc:creator>
  <cp:lastModifiedBy>Shazil Ali</cp:lastModifiedBy>
  <cp:revision>389</cp:revision>
  <dcterms:created xsi:type="dcterms:W3CDTF">2013-08-27T10:07:26Z</dcterms:created>
  <dcterms:modified xsi:type="dcterms:W3CDTF">2014-03-19T09:11:21Z</dcterms:modified>
</cp:coreProperties>
</file>