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1" r:id="rId31"/>
    <p:sldId id="292" r:id="rId32"/>
    <p:sldId id="293" r:id="rId33"/>
    <p:sldId id="294" r:id="rId34"/>
    <p:sldId id="295" r:id="rId35"/>
    <p:sldId id="296" r:id="rId36"/>
    <p:sldId id="297" r:id="rId37"/>
    <p:sldId id="298" r:id="rId38"/>
    <p:sldId id="29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5" autoAdjust="0"/>
    <p:restoredTop sz="94660"/>
  </p:normalViewPr>
  <p:slideViewPr>
    <p:cSldViewPr>
      <p:cViewPr varScale="1">
        <p:scale>
          <a:sx n="75" d="100"/>
          <a:sy n="75" d="100"/>
        </p:scale>
        <p:origin x="102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C230D7DF-9A54-4C7F-9080-78A2353D6258}" type="datetime1">
              <a:rPr lang="en-US"/>
              <a:pPr/>
              <a:t>5/7/2014</a:t>
            </a:fld>
            <a:endParaRPr/>
          </a:p>
        </p:txBody>
      </p:sp>
      <p:sp>
        <p:nvSpPr>
          <p:cNvPr id="5" name="Footer Placeholder 4"/>
          <p:cNvSpPr>
            <a:spLocks noGrp="1"/>
          </p:cNvSpPr>
          <p:nvPr>
            <p:ph type="ftr" sz="quarter" idx="11"/>
          </p:nvPr>
        </p:nvSpPr>
        <p:spPr>
          <a:xfrm>
            <a:off x="3124200" y="6521824"/>
            <a:ext cx="2895600" cy="259976"/>
          </a:xfrm>
        </p:spPr>
        <p:txBody>
          <a:bodyPr/>
          <a:lstStyle/>
          <a:p>
            <a:endParaRPr/>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A4A21382-D60C-42BF-80B2-71C971838E6F}" type="slidenum">
              <a:rPr/>
              <a:pPr/>
              <a:t>‹#›</a:t>
            </a:fld>
            <a:endParaRPr/>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350F8-5C4B-490E-9517-90EEC27D2A76}" type="datetime1">
              <a:rPr lang="en-US"/>
              <a:pPr/>
              <a:t>5/7/2014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4A21382-D60C-42BF-80B2-71C971838E6F}" type="slidenum">
              <a:rPr/>
              <a:pPr/>
              <a:t>‹#›</a:t>
            </a:fld>
            <a:endParaRPr/>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Pictures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4F948-BAEC-4412-8865-2ED9A393D0E8}" type="datetime1">
              <a:rPr lang="en-US"/>
              <a:pPr/>
              <a:t>5/7/2014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4A21382-D60C-42BF-80B2-71C971838E6F}" type="slidenum">
              <a:rPr/>
              <a:pPr/>
              <a:t>‹#›</a:t>
            </a:fld>
            <a:endParaRPr/>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651A9C-1FA6-46C3-A2C5-DDD93EB5705A}" type="datetime1">
              <a:rPr lang="en-US"/>
              <a:pPr/>
              <a:t>5/7/2014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4A21382-D60C-42BF-80B2-71C971838E6F}" type="slidenum">
              <a:rPr/>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3733F2D-3C69-4B09-8961-04B1CF41F150}" type="datetime1">
              <a:rPr lang="en-US"/>
              <a:pPr/>
              <a:t>5/7/2014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4A21382-D60C-42BF-80B2-71C971838E6F}"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E9B1422-0C4D-4F10-98EE-853822C28068}" type="datetime1">
              <a:rPr lang="en-US"/>
              <a:pPr/>
              <a:t>5/7/2014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230B6E8-161A-4DA9-8069-964CFF350849}" type="slidenum">
              <a:rPr/>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AEFF5B-7591-4B29-A74A-08C8D69ED84B}" type="datetime1">
              <a:rPr lang="en-US"/>
              <a:pPr/>
              <a:t>5/7/2014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4A21382-D60C-42BF-80B2-71C971838E6F}" type="slidenum">
              <a:rPr/>
              <a:pPr/>
              <a:t>‹#›</a:t>
            </a:fld>
            <a:endParaRPr/>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3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0C72B68-D3DE-4D15-8775-7265D37D5442}" type="datetime1">
              <a:rPr lang="en-US"/>
              <a:pPr/>
              <a:t>5/7/2014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4A21382-D60C-42BF-80B2-71C971838E6F}" type="slidenum">
              <a:rPr/>
              <a:pPr/>
              <a:t>‹#›</a:t>
            </a:fld>
            <a:endParaRPr/>
          </a:p>
        </p:txBody>
      </p:sp>
      <p:sp>
        <p:nvSpPr>
          <p:cNvPr id="2" name="Title 1"/>
          <p:cNvSpPr>
            <a:spLocks noGrp="1"/>
          </p:cNvSpPr>
          <p:nvPr>
            <p:ph type="title"/>
          </p:nvPr>
        </p:nvSpPr>
        <p:spPr>
          <a:xfrm>
            <a:off x="1447800" y="609600"/>
            <a:ext cx="6629400" cy="1143000"/>
          </a:xfrm>
        </p:spPr>
        <p:txBody>
          <a:body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199F8DD-171E-4103-BDCF-360604A90395}" type="datetime1">
              <a:rPr lang="en-US"/>
              <a:pPr/>
              <a:t>5/7/2014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4A21382-D60C-42BF-80B2-71C971838E6F}" type="slidenum">
              <a:rPr/>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856A308-50E9-40BB-93A3-480D9EF55114}" type="datetime1">
              <a:rPr lang="en-US"/>
              <a:pPr/>
              <a:t>5/7/2014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4A21382-D60C-42BF-80B2-71C971838E6F}" type="slidenum">
              <a:rPr/>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A8AE-17A6-44FE-A8D6-2BACC4B287BB}" type="datetime1">
              <a:rPr lang="en-US"/>
              <a:pPr/>
              <a:t>5/7/2014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4A21382-D60C-42BF-80B2-71C971838E6F}" type="slidenum">
              <a:rPr/>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AAA1667D-E1E4-4A24-8096-9861A741B26D}" type="datetime1">
              <a:rPr lang="en-US"/>
              <a:pPr/>
              <a:t>5/7/2014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4A21382-D60C-42BF-80B2-71C971838E6F}" type="slidenum">
              <a:rPr/>
              <a:pPr/>
              <a:t>‹#›</a:t>
            </a:fld>
            <a:endParaRPr/>
          </a:p>
        </p:txBody>
      </p:sp>
      <p:grpSp>
        <p:nvGrpSpPr>
          <p:cNvPr id="23"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en-US" smtClean="0"/>
              <a:t>Click to edit Master text styles</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00348-8346-46E7-9CC2-98F108BF95F5}" type="datetime1">
              <a:rPr lang="en-US"/>
              <a:pPr/>
              <a:t>5/7/2014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4A21382-D60C-42BF-80B2-71C971838E6F}" type="slidenum">
              <a:rPr/>
              <a:pPr/>
              <a:t>‹#›</a:t>
            </a:fld>
            <a:endParaRPr/>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2B76A05E-13CC-4D8D-8C18-087C8EABDD89}" type="datetime1">
              <a:rPr lang="en-US"/>
              <a:pPr/>
              <a:t>5/7/2014</a:t>
            </a:fld>
            <a:endParaRPr/>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A4A21382-D60C-42BF-80B2-71C971838E6F}" type="slidenum">
              <a:rPr/>
              <a:pPr/>
              <a:t>‹#›</a:t>
            </a:fld>
            <a:endParaRPr/>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 id="2147483658" r:id="rId12"/>
    <p:sldLayoutId id="2147483659" r:id="rId13"/>
  </p:sldLayoutIdLst>
  <p:hf sldNum="0" hdr="0" ftr="0" dt="0"/>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16002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6pPr>
      <a:lvl7pPr marL="1828800" indent="-228600"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7pPr>
      <a:lvl8pPr marL="20574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8pPr>
      <a:lvl9pPr marL="2286000" indent="-228600"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4191000" cy="1470025"/>
          </a:xfrm>
        </p:spPr>
        <p:txBody>
          <a:bodyPr/>
          <a:lstStyle/>
          <a:p>
            <a:r>
              <a:rPr lang="en-US" dirty="0" smtClean="0"/>
              <a:t>Chapter # 5</a:t>
            </a:r>
            <a:endParaRPr lang="en-US" dirty="0"/>
          </a:p>
        </p:txBody>
      </p:sp>
      <p:sp>
        <p:nvSpPr>
          <p:cNvPr id="3" name="Subtitle 2"/>
          <p:cNvSpPr>
            <a:spLocks noGrp="1"/>
          </p:cNvSpPr>
          <p:nvPr>
            <p:ph type="subTitle" idx="1"/>
          </p:nvPr>
        </p:nvSpPr>
        <p:spPr>
          <a:xfrm>
            <a:off x="2667000" y="2743200"/>
            <a:ext cx="5257800" cy="1752600"/>
          </a:xfrm>
        </p:spPr>
        <p:txBody>
          <a:bodyPr>
            <a:normAutofit/>
          </a:bodyPr>
          <a:lstStyle/>
          <a:p>
            <a:r>
              <a:rPr lang="en-US" sz="3600" dirty="0" smtClean="0">
                <a:solidFill>
                  <a:schemeClr val="tx1"/>
                </a:solidFill>
              </a:rPr>
              <a:t>Designing a local area network</a:t>
            </a:r>
            <a:endParaRPr lang="en-US" sz="3600"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Multiserver Network</a:t>
            </a:r>
            <a:endParaRPr lang="en-US" dirty="0"/>
          </a:p>
        </p:txBody>
      </p:sp>
      <p:sp>
        <p:nvSpPr>
          <p:cNvPr id="3" name="Content Placeholder 2"/>
          <p:cNvSpPr>
            <a:spLocks noGrp="1"/>
          </p:cNvSpPr>
          <p:nvPr>
            <p:ph idx="1"/>
          </p:nvPr>
        </p:nvSpPr>
        <p:spPr>
          <a:xfrm>
            <a:off x="1447800" y="1901952"/>
            <a:ext cx="6629400" cy="3660648"/>
          </a:xfrm>
        </p:spPr>
        <p:txBody>
          <a:bodyPr>
            <a:normAutofit fontScale="92500" lnSpcReduction="10000"/>
          </a:bodyPr>
          <a:lstStyle/>
          <a:p>
            <a:r>
              <a:rPr lang="en-US" sz="2400" dirty="0" smtClean="0"/>
              <a:t>Centralized file services</a:t>
            </a:r>
          </a:p>
          <a:p>
            <a:r>
              <a:rPr lang="en-US" sz="2400" dirty="0" smtClean="0"/>
              <a:t>Network printing</a:t>
            </a:r>
          </a:p>
          <a:p>
            <a:r>
              <a:rPr lang="en-US" sz="2400" dirty="0" smtClean="0"/>
              <a:t>Workflow and groupware</a:t>
            </a:r>
          </a:p>
          <a:p>
            <a:r>
              <a:rPr lang="en-US" sz="2400" dirty="0" smtClean="0"/>
              <a:t>Login security</a:t>
            </a:r>
          </a:p>
          <a:p>
            <a:r>
              <a:rPr lang="en-US" sz="2400" dirty="0" smtClean="0"/>
              <a:t>Internet/WAN access</a:t>
            </a:r>
            <a:endParaRPr lang="en-US" sz="2400" dirty="0"/>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Multiserver Network</a:t>
            </a:r>
            <a:endParaRPr lang="en-US" dirty="0"/>
          </a:p>
        </p:txBody>
      </p:sp>
      <p:sp>
        <p:nvSpPr>
          <p:cNvPr id="3" name="Content Placeholder 2"/>
          <p:cNvSpPr>
            <a:spLocks noGrp="1"/>
          </p:cNvSpPr>
          <p:nvPr>
            <p:ph idx="1"/>
          </p:nvPr>
        </p:nvSpPr>
        <p:spPr>
          <a:xfrm>
            <a:off x="1447800" y="1901952"/>
            <a:ext cx="6629400" cy="3432048"/>
          </a:xfrm>
        </p:spPr>
        <p:txBody>
          <a:bodyPr>
            <a:normAutofit lnSpcReduction="10000"/>
          </a:bodyPr>
          <a:lstStyle/>
          <a:p>
            <a:r>
              <a:rPr lang="en-US" sz="2800" dirty="0" smtClean="0"/>
              <a:t>Tight budgets </a:t>
            </a:r>
          </a:p>
          <a:p>
            <a:r>
              <a:rPr lang="en-US" sz="2800" dirty="0" smtClean="0"/>
              <a:t>Easy installation</a:t>
            </a:r>
          </a:p>
          <a:p>
            <a:r>
              <a:rPr lang="en-US" sz="2800" dirty="0" smtClean="0"/>
              <a:t>Organizing data</a:t>
            </a:r>
          </a:p>
          <a:p>
            <a:r>
              <a:rPr lang="en-US" sz="2800" dirty="0" smtClean="0"/>
              <a:t>Simple administration</a:t>
            </a:r>
            <a:endParaRPr lang="en-US" sz="2800" dirty="0"/>
          </a:p>
        </p:txBody>
      </p:sp>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4267200" cy="1143000"/>
          </a:xfrm>
        </p:spPr>
        <p:txBody>
          <a:bodyPr>
            <a:normAutofit fontScale="90000"/>
          </a:bodyPr>
          <a:lstStyle/>
          <a:p>
            <a:r>
              <a:rPr lang="en-US" dirty="0" smtClean="0"/>
              <a:t>Multiserver High-Speed Backbone Network</a:t>
            </a:r>
            <a:endParaRPr lang="en-US" dirty="0"/>
          </a:p>
        </p:txBody>
      </p:sp>
      <p:sp>
        <p:nvSpPr>
          <p:cNvPr id="3" name="Content Placeholder 2"/>
          <p:cNvSpPr>
            <a:spLocks noGrp="1"/>
          </p:cNvSpPr>
          <p:nvPr>
            <p:ph idx="1"/>
          </p:nvPr>
        </p:nvSpPr>
        <p:spPr>
          <a:xfrm>
            <a:off x="228600" y="2209800"/>
            <a:ext cx="6629400" cy="4224528"/>
          </a:xfrm>
        </p:spPr>
        <p:txBody>
          <a:bodyPr>
            <a:noAutofit/>
          </a:bodyPr>
          <a:lstStyle/>
          <a:p>
            <a:r>
              <a:rPr lang="en-US" sz="2200" dirty="0" smtClean="0"/>
              <a:t>This server is applicable when we have 250 to 1000 clients. These clients spread over a large area. So we require both distribute network and a lot of servers. Network  of this size will be connected with high speed backbone that runs between servers.</a:t>
            </a:r>
            <a:endParaRPr lang="en-US" sz="2200" dirty="0"/>
          </a:p>
        </p:txBody>
      </p:sp>
      <p:pic>
        <p:nvPicPr>
          <p:cNvPr id="4" name="Picture 3" descr="back bone.gif"/>
          <p:cNvPicPr>
            <a:picLocks noChangeAspect="1"/>
          </p:cNvPicPr>
          <p:nvPr/>
        </p:nvPicPr>
        <p:blipFill>
          <a:blip r:embed="rId2"/>
          <a:stretch>
            <a:fillRect/>
          </a:stretch>
        </p:blipFill>
        <p:spPr>
          <a:xfrm>
            <a:off x="5909022" y="0"/>
            <a:ext cx="3234978" cy="2819400"/>
          </a:xfrm>
          <a:prstGeom prst="rect">
            <a:avLst/>
          </a:prstGeom>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Multiserver High-Speed Backbone Network  </a:t>
            </a:r>
            <a:endParaRPr lang="en-US" dirty="0"/>
          </a:p>
        </p:txBody>
      </p:sp>
      <p:sp>
        <p:nvSpPr>
          <p:cNvPr id="3" name="Content Placeholder 2"/>
          <p:cNvSpPr>
            <a:spLocks noGrp="1"/>
          </p:cNvSpPr>
          <p:nvPr>
            <p:ph idx="1"/>
          </p:nvPr>
        </p:nvSpPr>
        <p:spPr>
          <a:xfrm>
            <a:off x="1447800" y="1901952"/>
            <a:ext cx="6629400" cy="3584448"/>
          </a:xfrm>
        </p:spPr>
        <p:txBody>
          <a:bodyPr/>
          <a:lstStyle/>
          <a:p>
            <a:r>
              <a:rPr lang="en-US" sz="2800" dirty="0" smtClean="0"/>
              <a:t>Centralized file services </a:t>
            </a:r>
          </a:p>
          <a:p>
            <a:r>
              <a:rPr lang="en-US" sz="2800" dirty="0" smtClean="0"/>
              <a:t>Network printing </a:t>
            </a:r>
          </a:p>
          <a:p>
            <a:r>
              <a:rPr lang="en-US" sz="2800" dirty="0" smtClean="0"/>
              <a:t>Workflow and groupware </a:t>
            </a:r>
          </a:p>
          <a:p>
            <a:r>
              <a:rPr lang="en-US" sz="2800" dirty="0" smtClean="0"/>
              <a:t>Login security </a:t>
            </a:r>
          </a:p>
          <a:p>
            <a:endParaRPr lang="en-US" dirty="0"/>
          </a:p>
        </p:txBody>
      </p:sp>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Multiserver High-Speed Backbone Network</a:t>
            </a:r>
            <a:endParaRPr lang="en-US" dirty="0"/>
          </a:p>
        </p:txBody>
      </p:sp>
      <p:sp>
        <p:nvSpPr>
          <p:cNvPr id="3" name="Content Placeholder 2"/>
          <p:cNvSpPr>
            <a:spLocks noGrp="1"/>
          </p:cNvSpPr>
          <p:nvPr>
            <p:ph idx="1"/>
          </p:nvPr>
        </p:nvSpPr>
        <p:spPr/>
        <p:txBody>
          <a:bodyPr>
            <a:normAutofit/>
          </a:bodyPr>
          <a:lstStyle/>
          <a:p>
            <a:r>
              <a:rPr lang="en-US" sz="3000" dirty="0" smtClean="0"/>
              <a:t>Tight budgets</a:t>
            </a:r>
          </a:p>
          <a:p>
            <a:r>
              <a:rPr lang="en-US" sz="3000" dirty="0" smtClean="0"/>
              <a:t>Easy installation </a:t>
            </a:r>
          </a:p>
          <a:p>
            <a:r>
              <a:rPr lang="en-US" sz="3000" dirty="0" smtClean="0"/>
              <a:t>Organization data</a:t>
            </a:r>
          </a:p>
          <a:p>
            <a:r>
              <a:rPr lang="en-US" sz="3000" dirty="0" smtClean="0"/>
              <a:t>speed</a:t>
            </a:r>
            <a:endParaRPr lang="en-US" sz="3000" dirty="0"/>
          </a:p>
        </p:txBody>
      </p:sp>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Enterprise Network</a:t>
            </a:r>
            <a:endParaRPr lang="en-US" sz="3000" dirty="0"/>
          </a:p>
        </p:txBody>
      </p:sp>
      <p:sp>
        <p:nvSpPr>
          <p:cNvPr id="3" name="Content Placeholder 2"/>
          <p:cNvSpPr>
            <a:spLocks noGrp="1"/>
          </p:cNvSpPr>
          <p:nvPr>
            <p:ph idx="1"/>
          </p:nvPr>
        </p:nvSpPr>
        <p:spPr>
          <a:xfrm>
            <a:off x="381000" y="2667000"/>
            <a:ext cx="6629400" cy="3429000"/>
          </a:xfrm>
        </p:spPr>
        <p:txBody>
          <a:bodyPr>
            <a:normAutofit/>
          </a:bodyPr>
          <a:lstStyle/>
          <a:p>
            <a:r>
              <a:rPr lang="en-US" sz="2400" dirty="0" smtClean="0"/>
              <a:t>For 1000+ users we have enterprise network. In this network we break down the network into multiple connected networks and split along some natural boundary. </a:t>
            </a:r>
            <a:endParaRPr lang="en-US" sz="2400" dirty="0"/>
          </a:p>
        </p:txBody>
      </p:sp>
      <p:pic>
        <p:nvPicPr>
          <p:cNvPr id="4" name="Picture 3" descr="enter price.gif"/>
          <p:cNvPicPr>
            <a:picLocks noChangeAspect="1"/>
          </p:cNvPicPr>
          <p:nvPr/>
        </p:nvPicPr>
        <p:blipFill>
          <a:blip r:embed="rId2"/>
          <a:stretch>
            <a:fillRect/>
          </a:stretch>
        </p:blipFill>
        <p:spPr>
          <a:xfrm>
            <a:off x="5257800" y="1"/>
            <a:ext cx="3886200" cy="24569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Enterprise Network</a:t>
            </a:r>
            <a:endParaRPr lang="en-US" dirty="0"/>
          </a:p>
        </p:txBody>
      </p:sp>
      <p:sp>
        <p:nvSpPr>
          <p:cNvPr id="3" name="Content Placeholder 2"/>
          <p:cNvSpPr>
            <a:spLocks noGrp="1"/>
          </p:cNvSpPr>
          <p:nvPr>
            <p:ph idx="1"/>
          </p:nvPr>
        </p:nvSpPr>
        <p:spPr>
          <a:xfrm>
            <a:off x="1447800" y="1901952"/>
            <a:ext cx="6629400" cy="3584448"/>
          </a:xfrm>
        </p:spPr>
        <p:txBody>
          <a:bodyPr>
            <a:normAutofit/>
          </a:bodyPr>
          <a:lstStyle/>
          <a:p>
            <a:r>
              <a:rPr lang="en-US" sz="2800" dirty="0" smtClean="0"/>
              <a:t>Network printing </a:t>
            </a:r>
          </a:p>
          <a:p>
            <a:r>
              <a:rPr lang="en-US" sz="2800" dirty="0" smtClean="0"/>
              <a:t>Workflow and groupware </a:t>
            </a:r>
          </a:p>
          <a:p>
            <a:r>
              <a:rPr lang="en-US" sz="2800" dirty="0" smtClean="0"/>
              <a:t>Login security</a:t>
            </a:r>
          </a:p>
          <a:p>
            <a:r>
              <a:rPr lang="en-US" sz="2800" dirty="0" smtClean="0"/>
              <a:t>Client server database</a:t>
            </a:r>
          </a:p>
        </p:txBody>
      </p:sp>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Enterprise Network</a:t>
            </a:r>
            <a:endParaRPr lang="en-US" dirty="0"/>
          </a:p>
        </p:txBody>
      </p:sp>
      <p:sp>
        <p:nvSpPr>
          <p:cNvPr id="3" name="Content Placeholder 2"/>
          <p:cNvSpPr>
            <a:spLocks noGrp="1"/>
          </p:cNvSpPr>
          <p:nvPr>
            <p:ph idx="1"/>
          </p:nvPr>
        </p:nvSpPr>
        <p:spPr/>
        <p:txBody>
          <a:bodyPr>
            <a:normAutofit/>
          </a:bodyPr>
          <a:lstStyle/>
          <a:p>
            <a:r>
              <a:rPr lang="en-US" sz="2400" dirty="0" smtClean="0"/>
              <a:t>Tight budgets</a:t>
            </a:r>
          </a:p>
          <a:p>
            <a:r>
              <a:rPr lang="en-US" sz="2400" dirty="0" smtClean="0"/>
              <a:t>Easy installation</a:t>
            </a:r>
          </a:p>
          <a:p>
            <a:r>
              <a:rPr lang="en-US" sz="2400" dirty="0" smtClean="0"/>
              <a:t>Centralized file service </a:t>
            </a:r>
          </a:p>
          <a:p>
            <a:r>
              <a:rPr lang="en-US" sz="2400" dirty="0" smtClean="0"/>
              <a:t>Organizing data</a:t>
            </a:r>
          </a:p>
          <a:p>
            <a:r>
              <a:rPr lang="en-US" sz="2400" dirty="0" smtClean="0"/>
              <a:t>speed</a:t>
            </a:r>
            <a:endParaRPr lang="en-US" sz="2400" dirty="0"/>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software are you using?</a:t>
            </a:r>
            <a:endParaRPr lang="en-US" dirty="0"/>
          </a:p>
        </p:txBody>
      </p:sp>
      <p:sp>
        <p:nvSpPr>
          <p:cNvPr id="3" name="Content Placeholder 2"/>
          <p:cNvSpPr>
            <a:spLocks noGrp="1"/>
          </p:cNvSpPr>
          <p:nvPr>
            <p:ph idx="1"/>
          </p:nvPr>
        </p:nvSpPr>
        <p:spPr>
          <a:xfrm>
            <a:off x="1447800" y="1901952"/>
            <a:ext cx="6629400" cy="3813048"/>
          </a:xfrm>
        </p:spPr>
        <p:txBody>
          <a:bodyPr>
            <a:normAutofit lnSpcReduction="10000"/>
          </a:bodyPr>
          <a:lstStyle/>
          <a:p>
            <a:r>
              <a:rPr lang="en-US" sz="2500" dirty="0" smtClean="0"/>
              <a:t>Software and files are the data that flows over a network, so knowing what type of software is in use will give you a good estimate of how much data per client will travels the network.</a:t>
            </a:r>
            <a:endParaRPr lang="en-US" sz="2500" dirty="0"/>
          </a:p>
        </p:txBody>
      </p:sp>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4724400" cy="1143000"/>
          </a:xfrm>
        </p:spPr>
        <p:txBody>
          <a:bodyPr>
            <a:normAutofit/>
          </a:bodyPr>
          <a:lstStyle/>
          <a:p>
            <a:r>
              <a:rPr lang="en-US" sz="2800" dirty="0" smtClean="0"/>
              <a:t>Word processor and spreadsheets</a:t>
            </a:r>
            <a:endParaRPr lang="en-US" sz="2800" dirty="0"/>
          </a:p>
        </p:txBody>
      </p:sp>
      <p:sp>
        <p:nvSpPr>
          <p:cNvPr id="3" name="Content Placeholder 2"/>
          <p:cNvSpPr>
            <a:spLocks noGrp="1"/>
          </p:cNvSpPr>
          <p:nvPr>
            <p:ph idx="1"/>
          </p:nvPr>
        </p:nvSpPr>
        <p:spPr>
          <a:xfrm>
            <a:off x="228600" y="2133600"/>
            <a:ext cx="6629400" cy="4114800"/>
          </a:xfrm>
        </p:spPr>
        <p:txBody>
          <a:bodyPr>
            <a:normAutofit lnSpcReduction="10000"/>
          </a:bodyPr>
          <a:lstStyle/>
          <a:p>
            <a:r>
              <a:rPr lang="en-US" sz="2400" dirty="0" smtClean="0"/>
              <a:t>Word processor and spreadsheets programs generate very little in terms of network traffic because they are typically loaded once, their data is edit for sometimes, and then the programs and data are saved.  </a:t>
            </a:r>
            <a:endParaRPr lang="en-US" sz="2400" dirty="0"/>
          </a:p>
        </p:txBody>
      </p:sp>
      <p:pic>
        <p:nvPicPr>
          <p:cNvPr id="5" name="Picture 4" descr="Copying PDF tables into word processors and spreadsheets.JPG"/>
          <p:cNvPicPr>
            <a:picLocks noChangeAspect="1"/>
          </p:cNvPicPr>
          <p:nvPr/>
        </p:nvPicPr>
        <p:blipFill>
          <a:blip r:embed="rId2"/>
          <a:stretch>
            <a:fillRect/>
          </a:stretch>
        </p:blipFill>
        <p:spPr>
          <a:xfrm>
            <a:off x="5334000" y="0"/>
            <a:ext cx="3810000" cy="2514600"/>
          </a:xfrm>
          <a:prstGeom prst="rect">
            <a:avLst/>
          </a:prstGeom>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6629400" cy="1143000"/>
          </a:xfrm>
        </p:spPr>
        <p:txBody>
          <a:bodyPr>
            <a:normAutofit/>
          </a:bodyPr>
          <a:lstStyle/>
          <a:p>
            <a:r>
              <a:rPr lang="en-US" sz="3000" dirty="0" smtClean="0"/>
              <a:t>Local Area Network (LAN)</a:t>
            </a:r>
            <a:endParaRPr lang="en-US" sz="3000" dirty="0"/>
          </a:p>
        </p:txBody>
      </p:sp>
      <p:sp>
        <p:nvSpPr>
          <p:cNvPr id="3" name="Content Placeholder 2"/>
          <p:cNvSpPr>
            <a:spLocks noGrp="1"/>
          </p:cNvSpPr>
          <p:nvPr>
            <p:ph idx="1"/>
          </p:nvPr>
        </p:nvSpPr>
        <p:spPr>
          <a:xfrm>
            <a:off x="0" y="1828800"/>
            <a:ext cx="6629400" cy="4224528"/>
          </a:xfrm>
        </p:spPr>
        <p:txBody>
          <a:bodyPr>
            <a:normAutofit fontScale="92500"/>
          </a:bodyPr>
          <a:lstStyle/>
          <a:p>
            <a:r>
              <a:rPr lang="en-US" sz="2800" dirty="0" smtClean="0"/>
              <a:t>A </a:t>
            </a:r>
            <a:r>
              <a:rPr lang="en-US" sz="2800" b="1" dirty="0" smtClean="0"/>
              <a:t>local area network (LAN)</a:t>
            </a:r>
            <a:r>
              <a:rPr lang="en-US" sz="2800" dirty="0" smtClean="0"/>
              <a:t> supplies networking capability to a group of computers in close proximity to each other such as in an office building, a school, or a home.</a:t>
            </a:r>
            <a:endParaRPr lang="en-US" sz="2800" dirty="0"/>
          </a:p>
        </p:txBody>
      </p:sp>
      <p:pic>
        <p:nvPicPr>
          <p:cNvPr id="4" name="Picture 3" descr="basic_LAN_diagram.gif"/>
          <p:cNvPicPr>
            <a:picLocks noChangeAspect="1"/>
          </p:cNvPicPr>
          <p:nvPr/>
        </p:nvPicPr>
        <p:blipFill>
          <a:blip r:embed="rId2"/>
          <a:stretch>
            <a:fillRect/>
          </a:stretch>
        </p:blipFill>
        <p:spPr>
          <a:xfrm>
            <a:off x="5943600" y="0"/>
            <a:ext cx="3200400" cy="2636216"/>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4572000" cy="1143000"/>
          </a:xfrm>
        </p:spPr>
        <p:txBody>
          <a:bodyPr>
            <a:noAutofit/>
          </a:bodyPr>
          <a:lstStyle/>
          <a:p>
            <a:r>
              <a:rPr lang="en-US" sz="3000" dirty="0" smtClean="0"/>
              <a:t>Graphics and CAD(Computer Aided Design)</a:t>
            </a:r>
            <a:endParaRPr lang="en-US" sz="3000" dirty="0"/>
          </a:p>
        </p:txBody>
      </p:sp>
      <p:sp>
        <p:nvSpPr>
          <p:cNvPr id="3" name="Content Placeholder 2"/>
          <p:cNvSpPr>
            <a:spLocks noGrp="1"/>
          </p:cNvSpPr>
          <p:nvPr>
            <p:ph idx="1"/>
          </p:nvPr>
        </p:nvSpPr>
        <p:spPr>
          <a:xfrm>
            <a:off x="304800" y="2133600"/>
            <a:ext cx="6629400" cy="4495800"/>
          </a:xfrm>
        </p:spPr>
        <p:txBody>
          <a:bodyPr>
            <a:noAutofit/>
          </a:bodyPr>
          <a:lstStyle/>
          <a:p>
            <a:r>
              <a:rPr lang="en-US" sz="1950" dirty="0" smtClean="0"/>
              <a:t>Graphics and CAD applications tend to place a heavier load on the network than spreadsheet and word processor documents. This is because they are larger and take longer load, which can slow performance of the network for other users. They slow the network when they are loading, but they don’t cause a continuous load on the network.</a:t>
            </a:r>
          </a:p>
        </p:txBody>
      </p:sp>
      <p:pic>
        <p:nvPicPr>
          <p:cNvPr id="4" name="Picture 3" descr="images (1).jpg"/>
          <p:cNvPicPr>
            <a:picLocks noChangeAspect="1"/>
          </p:cNvPicPr>
          <p:nvPr/>
        </p:nvPicPr>
        <p:blipFill>
          <a:blip r:embed="rId2"/>
          <a:stretch>
            <a:fillRect/>
          </a:stretch>
        </p:blipFill>
        <p:spPr>
          <a:xfrm>
            <a:off x="6019800" y="0"/>
            <a:ext cx="3124201" cy="2661356"/>
          </a:xfrm>
          <a:prstGeom prst="rect">
            <a:avLst/>
          </a:prstGeom>
        </p:spPr>
      </p:pic>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Database software</a:t>
            </a:r>
            <a:endParaRPr lang="en-US" sz="3200" dirty="0"/>
          </a:p>
        </p:txBody>
      </p:sp>
      <p:sp>
        <p:nvSpPr>
          <p:cNvPr id="3" name="Content Placeholder 2"/>
          <p:cNvSpPr>
            <a:spLocks noGrp="1"/>
          </p:cNvSpPr>
          <p:nvPr>
            <p:ph idx="1"/>
          </p:nvPr>
        </p:nvSpPr>
        <p:spPr>
          <a:xfrm>
            <a:off x="152400" y="2209800"/>
            <a:ext cx="6629400" cy="4224528"/>
          </a:xfrm>
        </p:spPr>
        <p:txBody>
          <a:bodyPr>
            <a:normAutofit lnSpcReduction="10000"/>
          </a:bodyPr>
          <a:lstStyle/>
          <a:p>
            <a:r>
              <a:rPr lang="en-US" sz="2200" dirty="0" smtClean="0"/>
              <a:t>We made very little number of changes in the database and these databases are uploaded to the file server and very little information is stored in the client computers. So database do not make load on the network until a large number of users is working on the network.</a:t>
            </a:r>
            <a:endParaRPr lang="en-US" sz="2200" dirty="0"/>
          </a:p>
        </p:txBody>
      </p:sp>
      <p:pic>
        <p:nvPicPr>
          <p:cNvPr id="4" name="Picture 3" descr="images (2).jpg"/>
          <p:cNvPicPr>
            <a:picLocks noChangeAspect="1"/>
          </p:cNvPicPr>
          <p:nvPr/>
        </p:nvPicPr>
        <p:blipFill>
          <a:blip r:embed="rId2"/>
          <a:stretch>
            <a:fillRect/>
          </a:stretch>
        </p:blipFill>
        <p:spPr>
          <a:xfrm>
            <a:off x="5257800" y="0"/>
            <a:ext cx="3886201" cy="2438400"/>
          </a:xfrm>
          <a:prstGeom prst="rect">
            <a:avLst/>
          </a:prstGeom>
        </p:spPr>
      </p:pic>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software you will use?</a:t>
            </a:r>
            <a:endParaRPr lang="en-US" dirty="0"/>
          </a:p>
        </p:txBody>
      </p:sp>
      <p:sp>
        <p:nvSpPr>
          <p:cNvPr id="3" name="Content Placeholder 2"/>
          <p:cNvSpPr>
            <a:spLocks noGrp="1"/>
          </p:cNvSpPr>
          <p:nvPr>
            <p:ph idx="1"/>
          </p:nvPr>
        </p:nvSpPr>
        <p:spPr>
          <a:xfrm>
            <a:off x="1447800" y="1901952"/>
            <a:ext cx="6629400" cy="3584448"/>
          </a:xfrm>
        </p:spPr>
        <p:txBody>
          <a:bodyPr>
            <a:normAutofit/>
          </a:bodyPr>
          <a:lstStyle/>
          <a:p>
            <a:r>
              <a:rPr lang="en-US" sz="2600" dirty="0" smtClean="0"/>
              <a:t>E-mail</a:t>
            </a:r>
          </a:p>
          <a:p>
            <a:r>
              <a:rPr lang="en-US" sz="2600" dirty="0" smtClean="0"/>
              <a:t>Internet services</a:t>
            </a:r>
          </a:p>
          <a:p>
            <a:r>
              <a:rPr lang="en-US" sz="2600" dirty="0" smtClean="0"/>
              <a:t>Groupware</a:t>
            </a:r>
          </a:p>
          <a:p>
            <a:r>
              <a:rPr lang="en-US" sz="2600" dirty="0" smtClean="0"/>
              <a:t>Video teleconferencing</a:t>
            </a:r>
            <a:endParaRPr lang="en-US" sz="2600" dirty="0"/>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E-mail</a:t>
            </a:r>
            <a:endParaRPr lang="en-US" dirty="0"/>
          </a:p>
        </p:txBody>
      </p:sp>
      <p:sp>
        <p:nvSpPr>
          <p:cNvPr id="3" name="Content Placeholder 2"/>
          <p:cNvSpPr>
            <a:spLocks noGrp="1"/>
          </p:cNvSpPr>
          <p:nvPr>
            <p:ph idx="1"/>
          </p:nvPr>
        </p:nvSpPr>
        <p:spPr/>
        <p:txBody>
          <a:bodyPr>
            <a:normAutofit/>
          </a:bodyPr>
          <a:lstStyle/>
          <a:p>
            <a:r>
              <a:rPr lang="en-US" sz="2300" dirty="0" smtClean="0"/>
              <a:t>E-mail replaces the inter office memo with a faster, more reliable, and less expensive form of written communication. It is ver easy to use and it offers an immediacy  which is not available with postal mail.</a:t>
            </a:r>
            <a:endParaRPr lang="en-US" sz="2300" dirty="0"/>
          </a:p>
        </p:txBody>
      </p:sp>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Internet services</a:t>
            </a:r>
            <a:endParaRPr lang="en-US" dirty="0"/>
          </a:p>
        </p:txBody>
      </p:sp>
      <p:sp>
        <p:nvSpPr>
          <p:cNvPr id="3" name="Content Placeholder 2"/>
          <p:cNvSpPr>
            <a:spLocks noGrp="1"/>
          </p:cNvSpPr>
          <p:nvPr>
            <p:ph idx="1"/>
          </p:nvPr>
        </p:nvSpPr>
        <p:spPr>
          <a:xfrm>
            <a:off x="228600" y="2057400"/>
            <a:ext cx="6629400" cy="4224528"/>
          </a:xfrm>
        </p:spPr>
        <p:txBody>
          <a:bodyPr>
            <a:normAutofit lnSpcReduction="10000"/>
          </a:bodyPr>
          <a:lstStyle/>
          <a:p>
            <a:r>
              <a:rPr lang="en-US" sz="2000" dirty="0" smtClean="0"/>
              <a:t>The  global internet is a simply a vast computer network. Many  businesses, schools, and govt agencies have banded together to connect their proprietary internal network using a common set of protocols. Internet services extends many of the benefits of internal networking to include the entire networked world.</a:t>
            </a:r>
            <a:endParaRPr lang="en-US" sz="2000" dirty="0"/>
          </a:p>
        </p:txBody>
      </p:sp>
      <p:pic>
        <p:nvPicPr>
          <p:cNvPr id="4" name="Picture 3" descr="Network Connection Internet.png"/>
          <p:cNvPicPr>
            <a:picLocks noChangeAspect="1"/>
          </p:cNvPicPr>
          <p:nvPr/>
        </p:nvPicPr>
        <p:blipFill>
          <a:blip r:embed="rId2"/>
          <a:stretch>
            <a:fillRect/>
          </a:stretch>
        </p:blipFill>
        <p:spPr>
          <a:xfrm>
            <a:off x="6324600" y="0"/>
            <a:ext cx="2819400" cy="2819400"/>
          </a:xfrm>
          <a:prstGeom prst="rect">
            <a:avLst/>
          </a:prstGeom>
        </p:spPr>
      </p:pic>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Groupware </a:t>
            </a:r>
            <a:endParaRPr lang="en-US" dirty="0"/>
          </a:p>
        </p:txBody>
      </p:sp>
      <p:sp>
        <p:nvSpPr>
          <p:cNvPr id="3" name="Content Placeholder 2"/>
          <p:cNvSpPr>
            <a:spLocks noGrp="1"/>
          </p:cNvSpPr>
          <p:nvPr>
            <p:ph idx="1"/>
          </p:nvPr>
        </p:nvSpPr>
        <p:spPr>
          <a:xfrm>
            <a:off x="304800" y="2133600"/>
            <a:ext cx="6629400" cy="4495800"/>
          </a:xfrm>
        </p:spPr>
        <p:txBody>
          <a:bodyPr>
            <a:noAutofit/>
          </a:bodyPr>
          <a:lstStyle/>
          <a:p>
            <a:r>
              <a:rPr lang="en-US" sz="1900" dirty="0" smtClean="0"/>
              <a:t>In groupware information is passed around the working teams automatically. It is an extension of simple file and e-mail service that provides an extra layer to an organization and process control to organizational data. It is designed to get information where it is needed in a timely manner inside an organization, without relying on people to forward it.</a:t>
            </a:r>
            <a:endParaRPr lang="en-US" sz="1900" dirty="0"/>
          </a:p>
        </p:txBody>
      </p:sp>
      <p:pic>
        <p:nvPicPr>
          <p:cNvPr id="4" name="Picture 3" descr="images (3).jpg"/>
          <p:cNvPicPr>
            <a:picLocks noChangeAspect="1"/>
          </p:cNvPicPr>
          <p:nvPr/>
        </p:nvPicPr>
        <p:blipFill>
          <a:blip r:embed="rId2"/>
          <a:stretch>
            <a:fillRect/>
          </a:stretch>
        </p:blipFill>
        <p:spPr>
          <a:xfrm>
            <a:off x="5257800" y="0"/>
            <a:ext cx="3886201" cy="2286000"/>
          </a:xfrm>
          <a:prstGeom prst="rect">
            <a:avLst/>
          </a:prstGeom>
        </p:spPr>
      </p:pic>
    </p:spTree>
    <p:extLst>
      <p:ext uri="{BB962C8B-B14F-4D97-AF65-F5344CB8AC3E}">
        <p14:creationId xmlns:p14="http://schemas.microsoft.com/office/powerpoint/2010/main" val="1044203590"/>
      </p:ext>
    </p:extLst>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Video Teleconferencing </a:t>
            </a:r>
            <a:endParaRPr lang="en-US" sz="3000" dirty="0"/>
          </a:p>
        </p:txBody>
      </p:sp>
      <p:sp>
        <p:nvSpPr>
          <p:cNvPr id="3" name="Content Placeholder 2"/>
          <p:cNvSpPr>
            <a:spLocks noGrp="1"/>
          </p:cNvSpPr>
          <p:nvPr>
            <p:ph idx="1"/>
          </p:nvPr>
        </p:nvSpPr>
        <p:spPr>
          <a:xfrm>
            <a:off x="533400" y="2286000"/>
            <a:ext cx="6629400" cy="3657600"/>
          </a:xfrm>
        </p:spPr>
        <p:txBody>
          <a:bodyPr>
            <a:normAutofit lnSpcReduction="10000"/>
          </a:bodyPr>
          <a:lstStyle/>
          <a:p>
            <a:r>
              <a:rPr lang="en-US" sz="2400" dirty="0" smtClean="0"/>
              <a:t>Digital cameras are becoming more affordable and available. Users can transmit and receive real time video between any to computers connected on a high speed network.</a:t>
            </a:r>
            <a:endParaRPr lang="en-US" sz="2400" dirty="0"/>
          </a:p>
        </p:txBody>
      </p:sp>
      <p:pic>
        <p:nvPicPr>
          <p:cNvPr id="4" name="Picture 3" descr="video-conferencing-system.jpg"/>
          <p:cNvPicPr>
            <a:picLocks noChangeAspect="1"/>
          </p:cNvPicPr>
          <p:nvPr/>
        </p:nvPicPr>
        <p:blipFill>
          <a:blip r:embed="rId2"/>
          <a:stretch>
            <a:fillRect/>
          </a:stretch>
        </p:blipFill>
        <p:spPr>
          <a:xfrm>
            <a:off x="5943600" y="0"/>
            <a:ext cx="3200400" cy="2590800"/>
          </a:xfrm>
          <a:prstGeom prst="rect">
            <a:avLst/>
          </a:prstGeom>
        </p:spPr>
      </p:pic>
    </p:spTree>
    <p:extLst>
      <p:ext uri="{BB962C8B-B14F-4D97-AF65-F5344CB8AC3E}">
        <p14:creationId xmlns:p14="http://schemas.microsoft.com/office/powerpoint/2010/main" val="267768957"/>
      </p:ext>
    </p:extLst>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technologies </a:t>
            </a:r>
            <a:endParaRPr lang="en-US" dirty="0"/>
          </a:p>
        </p:txBody>
      </p:sp>
      <p:sp>
        <p:nvSpPr>
          <p:cNvPr id="3" name="Content Placeholder 2"/>
          <p:cNvSpPr>
            <a:spLocks noGrp="1"/>
          </p:cNvSpPr>
          <p:nvPr>
            <p:ph idx="1"/>
          </p:nvPr>
        </p:nvSpPr>
        <p:spPr>
          <a:xfrm>
            <a:off x="457200" y="2057400"/>
            <a:ext cx="6629400" cy="4495800"/>
          </a:xfrm>
        </p:spPr>
        <p:txBody>
          <a:bodyPr>
            <a:normAutofit fontScale="92500" lnSpcReduction="10000"/>
          </a:bodyPr>
          <a:lstStyle/>
          <a:p>
            <a:pPr marL="342900" indent="-342900">
              <a:buFont typeface="+mj-lt"/>
              <a:buAutoNum type="arabicPeriod"/>
            </a:pPr>
            <a:r>
              <a:rPr lang="en-US" sz="2000" dirty="0" smtClean="0"/>
              <a:t>Ethernet</a:t>
            </a:r>
          </a:p>
          <a:p>
            <a:pPr marL="0" indent="0">
              <a:buNone/>
            </a:pPr>
            <a:r>
              <a:rPr lang="en-US" sz="2000" dirty="0"/>
              <a:t>	</a:t>
            </a:r>
            <a:r>
              <a:rPr lang="en-US" sz="2000" dirty="0" smtClean="0"/>
              <a:t> The number of computers connected together to form a local area network</a:t>
            </a:r>
            <a:r>
              <a:rPr lang="en-US" sz="2000" dirty="0"/>
              <a:t>. An Ethernet LAN typically uses coaxial cable or special grades of twisted pair wires. Ethernet is also used in </a:t>
            </a:r>
            <a:r>
              <a:rPr lang="en-US" sz="2000" dirty="0" smtClean="0"/>
              <a:t>wireless LANs. </a:t>
            </a:r>
            <a:r>
              <a:rPr lang="en-US" sz="2000" dirty="0"/>
              <a:t>The most commonly installed Ethernet systems are called 10BASE-T and provide transmission speeds up to 10 Mbps.</a:t>
            </a:r>
          </a:p>
        </p:txBody>
      </p:sp>
      <p:pic>
        <p:nvPicPr>
          <p:cNvPr id="4" name="Picture 3" descr="ethernet.jpg"/>
          <p:cNvPicPr>
            <a:picLocks noChangeAspect="1"/>
          </p:cNvPicPr>
          <p:nvPr/>
        </p:nvPicPr>
        <p:blipFill>
          <a:blip r:embed="rId2"/>
          <a:stretch>
            <a:fillRect/>
          </a:stretch>
        </p:blipFill>
        <p:spPr>
          <a:xfrm>
            <a:off x="6934200" y="0"/>
            <a:ext cx="2209800" cy="1543050"/>
          </a:xfrm>
          <a:prstGeom prst="rect">
            <a:avLst/>
          </a:prstGeom>
        </p:spPr>
      </p:pic>
      <p:pic>
        <p:nvPicPr>
          <p:cNvPr id="5" name="Picture 4" descr="ethernet (1).jpg"/>
          <p:cNvPicPr>
            <a:picLocks noChangeAspect="1"/>
          </p:cNvPicPr>
          <p:nvPr/>
        </p:nvPicPr>
        <p:blipFill>
          <a:blip r:embed="rId3"/>
          <a:stretch>
            <a:fillRect/>
          </a:stretch>
        </p:blipFill>
        <p:spPr>
          <a:xfrm>
            <a:off x="6934200" y="1524000"/>
            <a:ext cx="2209800" cy="1752600"/>
          </a:xfrm>
          <a:prstGeom prst="rect">
            <a:avLst/>
          </a:prstGeom>
        </p:spPr>
      </p:pic>
    </p:spTree>
    <p:extLst>
      <p:ext uri="{BB962C8B-B14F-4D97-AF65-F5344CB8AC3E}">
        <p14:creationId xmlns:p14="http://schemas.microsoft.com/office/powerpoint/2010/main" val="771492819"/>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Network technologies </a:t>
            </a:r>
          </a:p>
        </p:txBody>
      </p:sp>
      <p:sp>
        <p:nvSpPr>
          <p:cNvPr id="3" name="Content Placeholder 2"/>
          <p:cNvSpPr>
            <a:spLocks noGrp="1"/>
          </p:cNvSpPr>
          <p:nvPr>
            <p:ph idx="1"/>
          </p:nvPr>
        </p:nvSpPr>
        <p:spPr>
          <a:xfrm>
            <a:off x="304800" y="2133600"/>
            <a:ext cx="6629400" cy="3733800"/>
          </a:xfrm>
        </p:spPr>
        <p:txBody>
          <a:bodyPr>
            <a:normAutofit/>
          </a:bodyPr>
          <a:lstStyle/>
          <a:p>
            <a:pPr marL="342900" indent="-342900">
              <a:buAutoNum type="arabicPeriod" startAt="2"/>
            </a:pPr>
            <a:r>
              <a:rPr lang="en-US" sz="2000" dirty="0" smtClean="0"/>
              <a:t>Fast Ethernet</a:t>
            </a:r>
          </a:p>
          <a:p>
            <a:pPr marL="0" indent="0">
              <a:buNone/>
            </a:pPr>
            <a:r>
              <a:rPr lang="en-US" sz="2000" dirty="0"/>
              <a:t>	Fast Ethernet or 100BASE-T provides transmission speeds up to 100 megabits per second and is typically used for LAN backbone systems, supporting workstations with 10BASE-T cards.</a:t>
            </a:r>
          </a:p>
        </p:txBody>
      </p:sp>
      <p:pic>
        <p:nvPicPr>
          <p:cNvPr id="4" name="Picture 3" descr="fast ethernet.jpg"/>
          <p:cNvPicPr>
            <a:picLocks noChangeAspect="1"/>
          </p:cNvPicPr>
          <p:nvPr/>
        </p:nvPicPr>
        <p:blipFill>
          <a:blip r:embed="rId2"/>
          <a:stretch>
            <a:fillRect/>
          </a:stretch>
        </p:blipFill>
        <p:spPr>
          <a:xfrm>
            <a:off x="5791200" y="0"/>
            <a:ext cx="3352800" cy="2514600"/>
          </a:xfrm>
          <a:prstGeom prst="rect">
            <a:avLst/>
          </a:prstGeom>
        </p:spPr>
      </p:pic>
    </p:spTree>
    <p:extLst>
      <p:ext uri="{BB962C8B-B14F-4D97-AF65-F5344CB8AC3E}">
        <p14:creationId xmlns:p14="http://schemas.microsoft.com/office/powerpoint/2010/main" val="1915897407"/>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Network technologies </a:t>
            </a:r>
          </a:p>
        </p:txBody>
      </p:sp>
      <p:sp>
        <p:nvSpPr>
          <p:cNvPr id="3" name="Content Placeholder 2"/>
          <p:cNvSpPr>
            <a:spLocks noGrp="1"/>
          </p:cNvSpPr>
          <p:nvPr>
            <p:ph idx="1"/>
          </p:nvPr>
        </p:nvSpPr>
        <p:spPr>
          <a:xfrm>
            <a:off x="304800" y="2133600"/>
            <a:ext cx="6629400" cy="4224528"/>
          </a:xfrm>
        </p:spPr>
        <p:txBody>
          <a:bodyPr>
            <a:noAutofit/>
          </a:bodyPr>
          <a:lstStyle/>
          <a:p>
            <a:pPr marL="342900" indent="-342900">
              <a:buAutoNum type="arabicPeriod" startAt="3"/>
            </a:pPr>
            <a:r>
              <a:rPr lang="en-US" sz="1700" dirty="0" smtClean="0"/>
              <a:t>Token ring</a:t>
            </a:r>
          </a:p>
          <a:p>
            <a:pPr marL="0" indent="0">
              <a:buNone/>
            </a:pPr>
            <a:r>
              <a:rPr lang="en-US" sz="1700" dirty="0"/>
              <a:t>	Token ring local area network (LAN) technology is a local area network protocol which resides at the data link layer (DLL) of the OSI model. It uses a special three-byte frame called a token that travels around the ring. Token-possession grants the possessor permission to transmit on the medium. Token ring frames travel completely around the loop.</a:t>
            </a:r>
          </a:p>
        </p:txBody>
      </p:sp>
      <p:pic>
        <p:nvPicPr>
          <p:cNvPr id="4" name="Picture 3" descr="token.jpg"/>
          <p:cNvPicPr>
            <a:picLocks noChangeAspect="1"/>
          </p:cNvPicPr>
          <p:nvPr/>
        </p:nvPicPr>
        <p:blipFill>
          <a:blip r:embed="rId2"/>
          <a:stretch>
            <a:fillRect/>
          </a:stretch>
        </p:blipFill>
        <p:spPr>
          <a:xfrm>
            <a:off x="5702968" y="0"/>
            <a:ext cx="3441032" cy="2514600"/>
          </a:xfrm>
          <a:prstGeom prst="rect">
            <a:avLst/>
          </a:prstGeom>
        </p:spPr>
      </p:pic>
    </p:spTree>
    <p:extLst>
      <p:ext uri="{BB962C8B-B14F-4D97-AF65-F5344CB8AC3E}">
        <p14:creationId xmlns:p14="http://schemas.microsoft.com/office/powerpoint/2010/main" val="1547045254"/>
      </p:ext>
    </p:extLst>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Single Server Network</a:t>
            </a:r>
            <a:endParaRPr lang="en-US" sz="3200" dirty="0"/>
          </a:p>
        </p:txBody>
      </p:sp>
      <p:sp>
        <p:nvSpPr>
          <p:cNvPr id="3" name="Content Placeholder 2"/>
          <p:cNvSpPr>
            <a:spLocks noGrp="1"/>
          </p:cNvSpPr>
          <p:nvPr>
            <p:ph idx="1"/>
          </p:nvPr>
        </p:nvSpPr>
        <p:spPr>
          <a:xfrm>
            <a:off x="0" y="1981200"/>
            <a:ext cx="6629400" cy="4224528"/>
          </a:xfrm>
        </p:spPr>
        <p:txBody>
          <a:bodyPr>
            <a:normAutofit lnSpcReduction="10000"/>
          </a:bodyPr>
          <a:lstStyle/>
          <a:p>
            <a:r>
              <a:rPr lang="en-US" sz="2600" dirty="0" smtClean="0"/>
              <a:t>A computer network in which one centralized, powerful computer (called the </a:t>
            </a:r>
            <a:r>
              <a:rPr lang="en-US" sz="2600" b="1" dirty="0" smtClean="0"/>
              <a:t>server</a:t>
            </a:r>
            <a:r>
              <a:rPr lang="en-US" sz="2600" dirty="0" smtClean="0"/>
              <a:t>) is a hub to which many less powerful personal computers or workstations (called </a:t>
            </a:r>
            <a:r>
              <a:rPr lang="en-US" sz="2600" b="1" dirty="0" smtClean="0"/>
              <a:t>clients</a:t>
            </a:r>
            <a:r>
              <a:rPr lang="en-US" sz="2600" dirty="0" smtClean="0"/>
              <a:t>) are connected.</a:t>
            </a:r>
            <a:endParaRPr lang="en-US" sz="2600" dirty="0"/>
          </a:p>
        </p:txBody>
      </p:sp>
      <p:pic>
        <p:nvPicPr>
          <p:cNvPr id="4" name="Picture 3" descr="images.jpg"/>
          <p:cNvPicPr>
            <a:picLocks noChangeAspect="1"/>
          </p:cNvPicPr>
          <p:nvPr/>
        </p:nvPicPr>
        <p:blipFill>
          <a:blip r:embed="rId2"/>
          <a:stretch>
            <a:fillRect/>
          </a:stretch>
        </p:blipFill>
        <p:spPr>
          <a:xfrm>
            <a:off x="5867400" y="0"/>
            <a:ext cx="3276600" cy="2743200"/>
          </a:xfrm>
          <a:prstGeom prst="rect">
            <a:avLst/>
          </a:prstGeom>
        </p:spPr>
      </p:pic>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Network technologies </a:t>
            </a:r>
          </a:p>
        </p:txBody>
      </p:sp>
      <p:sp>
        <p:nvSpPr>
          <p:cNvPr id="3" name="Content Placeholder 2"/>
          <p:cNvSpPr>
            <a:spLocks noGrp="1"/>
          </p:cNvSpPr>
          <p:nvPr>
            <p:ph idx="1"/>
          </p:nvPr>
        </p:nvSpPr>
        <p:spPr>
          <a:xfrm>
            <a:off x="533400" y="2133600"/>
            <a:ext cx="6629400" cy="3581400"/>
          </a:xfrm>
        </p:spPr>
        <p:txBody>
          <a:bodyPr>
            <a:normAutofit/>
          </a:bodyPr>
          <a:lstStyle/>
          <a:p>
            <a:pPr marL="342900" indent="-342900">
              <a:buAutoNum type="arabicPeriod" startAt="5"/>
            </a:pPr>
            <a:r>
              <a:rPr lang="en-US" sz="2300" dirty="0" smtClean="0"/>
              <a:t>Fiber channel</a:t>
            </a:r>
          </a:p>
          <a:p>
            <a:pPr marL="0" indent="0">
              <a:buNone/>
            </a:pPr>
            <a:r>
              <a:rPr lang="en-US" sz="2300" dirty="0"/>
              <a:t>	</a:t>
            </a:r>
            <a:r>
              <a:rPr lang="en-US" sz="2300" dirty="0" smtClean="0"/>
              <a:t>Fiber </a:t>
            </a:r>
            <a:r>
              <a:rPr lang="en-US" sz="2300" dirty="0"/>
              <a:t>Channel, or FC, is a gigabit-speed network </a:t>
            </a:r>
            <a:r>
              <a:rPr lang="en-US" sz="2300" dirty="0" smtClean="0"/>
              <a:t>technology. It is very expensive and operates at very speed &amp; in very large networks.</a:t>
            </a:r>
            <a:endParaRPr lang="en-US" sz="2300" dirty="0"/>
          </a:p>
        </p:txBody>
      </p:sp>
      <p:pic>
        <p:nvPicPr>
          <p:cNvPr id="4" name="Picture 3" descr="fiber channel.jpg"/>
          <p:cNvPicPr>
            <a:picLocks noChangeAspect="1"/>
          </p:cNvPicPr>
          <p:nvPr/>
        </p:nvPicPr>
        <p:blipFill>
          <a:blip r:embed="rId2"/>
          <a:stretch>
            <a:fillRect/>
          </a:stretch>
        </p:blipFill>
        <p:spPr>
          <a:xfrm>
            <a:off x="5867400" y="-1"/>
            <a:ext cx="3276601" cy="2454288"/>
          </a:xfrm>
          <a:prstGeom prst="rect">
            <a:avLst/>
          </a:prstGeom>
        </p:spPr>
      </p:pic>
    </p:spTree>
    <p:extLst>
      <p:ext uri="{BB962C8B-B14F-4D97-AF65-F5344CB8AC3E}">
        <p14:creationId xmlns:p14="http://schemas.microsoft.com/office/powerpoint/2010/main" val="2649359477"/>
      </p:ext>
    </p:extLst>
  </p:cSld>
  <p:clrMapOvr>
    <a:masterClrMapping/>
  </p:clrMapOvr>
  <p:transition>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Network technologies </a:t>
            </a:r>
          </a:p>
        </p:txBody>
      </p:sp>
      <p:sp>
        <p:nvSpPr>
          <p:cNvPr id="3" name="Content Placeholder 2"/>
          <p:cNvSpPr>
            <a:spLocks noGrp="1"/>
          </p:cNvSpPr>
          <p:nvPr>
            <p:ph idx="1"/>
          </p:nvPr>
        </p:nvSpPr>
        <p:spPr>
          <a:xfrm>
            <a:off x="685800" y="1981200"/>
            <a:ext cx="6629400" cy="3733800"/>
          </a:xfrm>
        </p:spPr>
        <p:txBody>
          <a:bodyPr>
            <a:noAutofit/>
          </a:bodyPr>
          <a:lstStyle/>
          <a:p>
            <a:pPr marL="342900" indent="-342900">
              <a:buAutoNum type="arabicPeriod" startAt="6"/>
            </a:pPr>
            <a:r>
              <a:rPr lang="en-US" sz="2100" dirty="0" smtClean="0"/>
              <a:t>ATM</a:t>
            </a:r>
          </a:p>
          <a:p>
            <a:pPr marL="0" indent="0">
              <a:buNone/>
            </a:pPr>
            <a:r>
              <a:rPr lang="en-US" sz="2100" dirty="0"/>
              <a:t>	</a:t>
            </a:r>
            <a:r>
              <a:rPr lang="en-US" sz="2100" dirty="0" smtClean="0"/>
              <a:t>ATM is being used with much success as a high speed backbone. ATM provide direct connection between private networks and public telephone networks for very high speed success to the internet.</a:t>
            </a:r>
            <a:endParaRPr lang="en-US" sz="2100" dirty="0"/>
          </a:p>
        </p:txBody>
      </p:sp>
      <p:pic>
        <p:nvPicPr>
          <p:cNvPr id="4" name="Picture 3" descr="atmnetwork.png"/>
          <p:cNvPicPr>
            <a:picLocks noChangeAspect="1"/>
          </p:cNvPicPr>
          <p:nvPr/>
        </p:nvPicPr>
        <p:blipFill>
          <a:blip r:embed="rId2"/>
          <a:stretch>
            <a:fillRect/>
          </a:stretch>
        </p:blipFill>
        <p:spPr>
          <a:xfrm>
            <a:off x="5382079" y="0"/>
            <a:ext cx="3761921" cy="22098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75506127"/>
      </p:ext>
    </p:extLst>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cables</a:t>
            </a:r>
            <a:endParaRPr lang="en-US" dirty="0"/>
          </a:p>
        </p:txBody>
      </p:sp>
      <p:sp>
        <p:nvSpPr>
          <p:cNvPr id="3" name="Content Placeholder 2"/>
          <p:cNvSpPr>
            <a:spLocks noGrp="1"/>
          </p:cNvSpPr>
          <p:nvPr>
            <p:ph idx="1"/>
          </p:nvPr>
        </p:nvSpPr>
        <p:spPr>
          <a:xfrm>
            <a:off x="1143000" y="2286000"/>
            <a:ext cx="6629400" cy="3432048"/>
          </a:xfrm>
        </p:spPr>
        <p:txBody>
          <a:bodyPr>
            <a:normAutofit/>
          </a:bodyPr>
          <a:lstStyle/>
          <a:p>
            <a:r>
              <a:rPr lang="en-US" sz="2200" dirty="0" smtClean="0"/>
              <a:t>There are different types of physical cables that are used to connect the computers together. In next coming slides we will study the different types of physical cables.</a:t>
            </a:r>
            <a:endParaRPr lang="en-US" sz="2200" dirty="0"/>
          </a:p>
        </p:txBody>
      </p:sp>
    </p:spTree>
    <p:extLst>
      <p:ext uri="{BB962C8B-B14F-4D97-AF65-F5344CB8AC3E}">
        <p14:creationId xmlns:p14="http://schemas.microsoft.com/office/powerpoint/2010/main" val="2065599578"/>
      </p:ext>
    </p:extLst>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Shielded twisted pair cable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410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792546"/>
      </p:ext>
    </p:extLst>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Unshielded twisted pair cable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105402" cy="448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637858"/>
      </p:ext>
    </p:extLst>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Coaxal</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580171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02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609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255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Radio</a:t>
            </a:r>
            <a:endParaRPr lang="en-US" dirty="0"/>
          </a:p>
        </p:txBody>
      </p:sp>
      <p:sp>
        <p:nvSpPr>
          <p:cNvPr id="3" name="Content Placeholder 2"/>
          <p:cNvSpPr>
            <a:spLocks noGrp="1"/>
          </p:cNvSpPr>
          <p:nvPr>
            <p:ph idx="1"/>
          </p:nvPr>
        </p:nvSpPr>
        <p:spPr>
          <a:xfrm>
            <a:off x="609600" y="2057400"/>
            <a:ext cx="6629400" cy="4224528"/>
          </a:xfrm>
        </p:spPr>
        <p:txBody>
          <a:bodyPr>
            <a:normAutofit fontScale="77500" lnSpcReduction="20000"/>
          </a:bodyPr>
          <a:lstStyle/>
          <a:p>
            <a:r>
              <a:rPr lang="en-US" sz="2800" b="1" dirty="0" smtClean="0"/>
              <a:t>Wireless radio network</a:t>
            </a:r>
            <a:r>
              <a:rPr lang="en-US" sz="2800" dirty="0" smtClean="0"/>
              <a:t> refers to any type of computer network that is not connected by cables of any kind.  It is a method by which homes, telecommunications networks and enterprise (business) installations avoid the costly process of introducing cables into a building</a:t>
            </a:r>
            <a:endParaRPr lang="en-US" sz="2800" dirty="0"/>
          </a:p>
        </p:txBody>
      </p:sp>
      <p:pic>
        <p:nvPicPr>
          <p:cNvPr id="4" name="Picture 3" descr="images (4).jpg"/>
          <p:cNvPicPr>
            <a:picLocks noChangeAspect="1"/>
          </p:cNvPicPr>
          <p:nvPr/>
        </p:nvPicPr>
        <p:blipFill>
          <a:blip r:embed="rId2"/>
          <a:stretch>
            <a:fillRect/>
          </a:stretch>
        </p:blipFill>
        <p:spPr>
          <a:xfrm>
            <a:off x="5990341" y="0"/>
            <a:ext cx="3153659" cy="2362200"/>
          </a:xfrm>
          <a:prstGeom prst="rect">
            <a:avLst/>
          </a:prstGeom>
        </p:spPr>
      </p:pic>
    </p:spTree>
    <p:extLst>
      <p:ext uri="{BB962C8B-B14F-4D97-AF65-F5344CB8AC3E}">
        <p14:creationId xmlns:p14="http://schemas.microsoft.com/office/powerpoint/2010/main" val="3148256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infrared</a:t>
            </a:r>
            <a:endParaRPr lang="en-US" dirty="0"/>
          </a:p>
        </p:txBody>
      </p:sp>
      <p:sp>
        <p:nvSpPr>
          <p:cNvPr id="3" name="Content Placeholder 2"/>
          <p:cNvSpPr>
            <a:spLocks noGrp="1"/>
          </p:cNvSpPr>
          <p:nvPr>
            <p:ph idx="1"/>
          </p:nvPr>
        </p:nvSpPr>
        <p:spPr>
          <a:xfrm>
            <a:off x="304800" y="2057400"/>
            <a:ext cx="6629400" cy="4038600"/>
          </a:xfrm>
        </p:spPr>
        <p:txBody>
          <a:bodyPr>
            <a:normAutofit fontScale="92500"/>
          </a:bodyPr>
          <a:lstStyle/>
          <a:p>
            <a:r>
              <a:rPr lang="en-US" sz="2100" b="1" dirty="0" smtClean="0"/>
              <a:t> Infrared</a:t>
            </a:r>
            <a:r>
              <a:rPr lang="en-US" sz="2100" dirty="0" smtClean="0"/>
              <a:t> technology allows computing devices to communicate via short-range wireless signals. With infrared, computers can transfer files and other digital data bidirectional. The infrared transmission technology used in computers is similar to that used in consumer product remote control units.</a:t>
            </a:r>
            <a:endParaRPr lang="en-US" sz="2100" dirty="0"/>
          </a:p>
        </p:txBody>
      </p:sp>
      <p:pic>
        <p:nvPicPr>
          <p:cNvPr id="4" name="Picture 3" descr="696.jpg"/>
          <p:cNvPicPr>
            <a:picLocks noChangeAspect="1"/>
          </p:cNvPicPr>
          <p:nvPr/>
        </p:nvPicPr>
        <p:blipFill>
          <a:blip r:embed="rId2"/>
          <a:stretch>
            <a:fillRect/>
          </a:stretch>
        </p:blipFill>
        <p:spPr>
          <a:xfrm>
            <a:off x="5594685" y="0"/>
            <a:ext cx="3549316" cy="2438400"/>
          </a:xfrm>
          <a:prstGeom prst="rect">
            <a:avLst/>
          </a:prstGeom>
        </p:spPr>
      </p:pic>
    </p:spTree>
    <p:extLst>
      <p:ext uri="{BB962C8B-B14F-4D97-AF65-F5344CB8AC3E}">
        <p14:creationId xmlns:p14="http://schemas.microsoft.com/office/powerpoint/2010/main" val="1285094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single server</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smtClean="0"/>
              <a:t>Centralized files service </a:t>
            </a:r>
          </a:p>
          <a:p>
            <a:r>
              <a:rPr lang="en-US" sz="2400" dirty="0" smtClean="0"/>
              <a:t>Network printing</a:t>
            </a:r>
          </a:p>
          <a:p>
            <a:r>
              <a:rPr lang="en-US" sz="2400" dirty="0" smtClean="0"/>
              <a:t>Login security</a:t>
            </a:r>
          </a:p>
          <a:p>
            <a:r>
              <a:rPr lang="en-US" sz="2400" dirty="0" smtClean="0"/>
              <a:t>Easy installation</a:t>
            </a:r>
          </a:p>
          <a:p>
            <a:r>
              <a:rPr lang="en-US" sz="2400" dirty="0" smtClean="0"/>
              <a:t>Backup</a:t>
            </a:r>
          </a:p>
          <a:p>
            <a:r>
              <a:rPr lang="en-US" sz="2400" dirty="0" smtClean="0"/>
              <a:t>Support</a:t>
            </a:r>
          </a:p>
          <a:p>
            <a:r>
              <a:rPr lang="en-US" sz="2400" dirty="0" smtClean="0"/>
              <a:t>Management</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6629400" cy="1143000"/>
          </a:xfrm>
        </p:spPr>
        <p:txBody>
          <a:bodyPr>
            <a:normAutofit fontScale="90000"/>
          </a:bodyPr>
          <a:lstStyle/>
          <a:p>
            <a:r>
              <a:rPr lang="en-US" dirty="0" smtClean="0"/>
              <a:t>Disadvantages Of Single Server Network </a:t>
            </a:r>
            <a:endParaRPr lang="en-US" dirty="0"/>
          </a:p>
        </p:txBody>
      </p:sp>
      <p:sp>
        <p:nvSpPr>
          <p:cNvPr id="5" name="Content Placeholder 4"/>
          <p:cNvSpPr>
            <a:spLocks noGrp="1"/>
          </p:cNvSpPr>
          <p:nvPr>
            <p:ph idx="1"/>
          </p:nvPr>
        </p:nvSpPr>
        <p:spPr/>
        <p:txBody>
          <a:bodyPr>
            <a:normAutofit fontScale="92500"/>
          </a:bodyPr>
          <a:lstStyle/>
          <a:p>
            <a:r>
              <a:rPr lang="en-US" sz="2800" dirty="0" smtClean="0"/>
              <a:t>Can have a single point of failure.</a:t>
            </a:r>
          </a:p>
          <a:p>
            <a:r>
              <a:rPr lang="en-US" sz="2800" dirty="0" smtClean="0"/>
              <a:t>Server can get overloaded.</a:t>
            </a:r>
          </a:p>
          <a:p>
            <a:r>
              <a:rPr lang="en-US" sz="2800" dirty="0" smtClean="0"/>
              <a:t>Generally more expensive and difficult to set up initially.</a:t>
            </a:r>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Peer 2 peer Network</a:t>
            </a:r>
            <a:endParaRPr lang="en-US" sz="3000" dirty="0"/>
          </a:p>
        </p:txBody>
      </p:sp>
      <p:sp>
        <p:nvSpPr>
          <p:cNvPr id="3" name="Content Placeholder 2"/>
          <p:cNvSpPr>
            <a:spLocks noGrp="1"/>
          </p:cNvSpPr>
          <p:nvPr>
            <p:ph idx="1"/>
          </p:nvPr>
        </p:nvSpPr>
        <p:spPr>
          <a:xfrm>
            <a:off x="228600" y="2133600"/>
            <a:ext cx="6629400" cy="4224528"/>
          </a:xfrm>
        </p:spPr>
        <p:txBody>
          <a:bodyPr>
            <a:normAutofit fontScale="92500"/>
          </a:bodyPr>
          <a:lstStyle/>
          <a:p>
            <a:r>
              <a:rPr lang="en-US" sz="2400" dirty="0" smtClean="0"/>
              <a:t>A local area network in which network resources are shared among workstations, without a file server. It is a communication model in which each party has the same capabilities and either party can initiate a communication session.</a:t>
            </a:r>
            <a:endParaRPr lang="en-US" sz="2400" dirty="0"/>
          </a:p>
        </p:txBody>
      </p:sp>
      <p:pic>
        <p:nvPicPr>
          <p:cNvPr id="5" name="Picture 4" descr="starp2p.gif"/>
          <p:cNvPicPr>
            <a:picLocks noChangeAspect="1"/>
          </p:cNvPicPr>
          <p:nvPr/>
        </p:nvPicPr>
        <p:blipFill>
          <a:blip r:embed="rId2"/>
          <a:stretch>
            <a:fillRect/>
          </a:stretch>
        </p:blipFill>
        <p:spPr>
          <a:xfrm>
            <a:off x="6019800" y="1"/>
            <a:ext cx="3124200" cy="2762202"/>
          </a:xfrm>
          <a:prstGeom prst="rect">
            <a:avLst/>
          </a:prstGeo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Peer-To-Peer Network</a:t>
            </a:r>
            <a:endParaRPr lang="en-US" dirty="0"/>
          </a:p>
        </p:txBody>
      </p:sp>
      <p:sp>
        <p:nvSpPr>
          <p:cNvPr id="3" name="Content Placeholder 2"/>
          <p:cNvSpPr>
            <a:spLocks noGrp="1"/>
          </p:cNvSpPr>
          <p:nvPr>
            <p:ph idx="1"/>
          </p:nvPr>
        </p:nvSpPr>
        <p:spPr/>
        <p:txBody>
          <a:bodyPr>
            <a:normAutofit/>
          </a:bodyPr>
          <a:lstStyle/>
          <a:p>
            <a:r>
              <a:rPr lang="en-US" sz="2400" dirty="0" smtClean="0"/>
              <a:t>File sharing</a:t>
            </a:r>
          </a:p>
          <a:p>
            <a:r>
              <a:rPr lang="en-US" sz="2400" dirty="0" smtClean="0"/>
              <a:t>Printer sharing</a:t>
            </a:r>
          </a:p>
          <a:p>
            <a:r>
              <a:rPr lang="en-US" sz="2400" dirty="0" smtClean="0"/>
              <a:t>E mail</a:t>
            </a:r>
          </a:p>
          <a:p>
            <a:r>
              <a:rPr lang="en-US" sz="2400" dirty="0" smtClean="0"/>
              <a:t>Tight budgets</a:t>
            </a:r>
          </a:p>
          <a:p>
            <a:r>
              <a:rPr lang="en-US" sz="2400" dirty="0" smtClean="0"/>
              <a:t>Easy installation</a:t>
            </a:r>
            <a:endParaRPr lang="en-US" sz="2400"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peer to peer network</a:t>
            </a:r>
            <a:endParaRPr lang="en-US" dirty="0"/>
          </a:p>
        </p:txBody>
      </p:sp>
      <p:sp>
        <p:nvSpPr>
          <p:cNvPr id="3" name="Content Placeholder 2"/>
          <p:cNvSpPr>
            <a:spLocks noGrp="1"/>
          </p:cNvSpPr>
          <p:nvPr>
            <p:ph idx="1"/>
          </p:nvPr>
        </p:nvSpPr>
        <p:spPr/>
        <p:txBody>
          <a:bodyPr/>
          <a:lstStyle/>
          <a:p>
            <a:r>
              <a:rPr lang="en-US" sz="2400" dirty="0" smtClean="0"/>
              <a:t>Security</a:t>
            </a:r>
          </a:p>
          <a:p>
            <a:r>
              <a:rPr lang="en-US" sz="2400" dirty="0" smtClean="0"/>
              <a:t>Backup</a:t>
            </a:r>
          </a:p>
          <a:p>
            <a:r>
              <a:rPr lang="en-US" sz="2400" dirty="0" smtClean="0"/>
              <a:t>Organizing of data</a:t>
            </a:r>
          </a:p>
          <a:p>
            <a:r>
              <a:rPr lang="en-US" sz="2400" dirty="0" smtClean="0"/>
              <a:t>simple administration</a:t>
            </a:r>
          </a:p>
          <a:p>
            <a:r>
              <a:rPr lang="en-US" sz="2400" dirty="0" smtClean="0"/>
              <a:t>Internet/ WAN access</a:t>
            </a:r>
          </a:p>
          <a:p>
            <a:pPr>
              <a:buNone/>
            </a:pPr>
            <a:endParaRPr lang="en-US" dirty="0" smtClean="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MultiServer Network</a:t>
            </a:r>
            <a:endParaRPr lang="en-US" sz="3000" dirty="0"/>
          </a:p>
        </p:txBody>
      </p:sp>
      <p:sp>
        <p:nvSpPr>
          <p:cNvPr id="3" name="Content Placeholder 2"/>
          <p:cNvSpPr>
            <a:spLocks noGrp="1"/>
          </p:cNvSpPr>
          <p:nvPr>
            <p:ph idx="1"/>
          </p:nvPr>
        </p:nvSpPr>
        <p:spPr>
          <a:xfrm>
            <a:off x="152400" y="1981200"/>
            <a:ext cx="6629400" cy="4224528"/>
          </a:xfrm>
        </p:spPr>
        <p:txBody>
          <a:bodyPr>
            <a:normAutofit fontScale="92500"/>
          </a:bodyPr>
          <a:lstStyle/>
          <a:p>
            <a:pPr>
              <a:buFont typeface="Arial" pitchFamily="34" charset="0"/>
              <a:buChar char="•"/>
            </a:pPr>
            <a:r>
              <a:rPr lang="en-US" sz="3200" dirty="0" smtClean="0"/>
              <a:t>In larger networks (50 to 250 users) we have multiple servers on different geographical  locations according to the size of the network. </a:t>
            </a:r>
            <a:endParaRPr lang="en-US" sz="3200" dirty="0"/>
          </a:p>
        </p:txBody>
      </p:sp>
      <p:pic>
        <p:nvPicPr>
          <p:cNvPr id="4" name="Picture 3" descr="csp-network-diagram.png"/>
          <p:cNvPicPr>
            <a:picLocks noChangeAspect="1"/>
          </p:cNvPicPr>
          <p:nvPr/>
        </p:nvPicPr>
        <p:blipFill>
          <a:blip r:embed="rId2"/>
          <a:stretch>
            <a:fillRect/>
          </a:stretch>
        </p:blipFill>
        <p:spPr>
          <a:xfrm>
            <a:off x="5280586" y="0"/>
            <a:ext cx="3863414" cy="2286000"/>
          </a:xfrm>
          <a:prstGeom prst="rect">
            <a:avLst/>
          </a:prstGeom>
        </p:spPr>
      </p:pic>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ubbles">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Bubbles</Template>
  <TotalTime>480</TotalTime>
  <Words>873</Words>
  <Application>Microsoft Office PowerPoint</Application>
  <PresentationFormat>On-screen Show (4:3)</PresentationFormat>
  <Paragraphs>116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Comic Sans MS</vt:lpstr>
      <vt:lpstr>Impact</vt:lpstr>
      <vt:lpstr>Wingdings</vt:lpstr>
      <vt:lpstr>Bubbles</vt:lpstr>
      <vt:lpstr>Chapter # 5</vt:lpstr>
      <vt:lpstr>Local Area Network (LAN)</vt:lpstr>
      <vt:lpstr>Single Server Network</vt:lpstr>
      <vt:lpstr>Advantages of single server</vt:lpstr>
      <vt:lpstr>Disadvantages Of Single Server Network </vt:lpstr>
      <vt:lpstr>Peer 2 peer Network</vt:lpstr>
      <vt:lpstr>Advantages Of Peer-To-Peer Network</vt:lpstr>
      <vt:lpstr>Disadvantages of peer to peer network</vt:lpstr>
      <vt:lpstr>MultiServer Network</vt:lpstr>
      <vt:lpstr>Advantages of Multiserver Network</vt:lpstr>
      <vt:lpstr>Disadvantages of Multiserver Network</vt:lpstr>
      <vt:lpstr>Multiserver High-Speed Backbone Network</vt:lpstr>
      <vt:lpstr>Advantages of Multiserver High-Speed Backbone Network  </vt:lpstr>
      <vt:lpstr>Disadvantages of Multiserver High-Speed Backbone Network</vt:lpstr>
      <vt:lpstr>Enterprise Network</vt:lpstr>
      <vt:lpstr>Advantages of Enterprise Network</vt:lpstr>
      <vt:lpstr>Disadvantages of Enterprise Network</vt:lpstr>
      <vt:lpstr>What software are you using?</vt:lpstr>
      <vt:lpstr>Word processor and spreadsheets</vt:lpstr>
      <vt:lpstr>Graphics and CAD(Computer Aided Design)</vt:lpstr>
      <vt:lpstr>Database software</vt:lpstr>
      <vt:lpstr>What software you will use?</vt:lpstr>
      <vt:lpstr>               E-mail</vt:lpstr>
      <vt:lpstr>    Internet services</vt:lpstr>
      <vt:lpstr>Groupware </vt:lpstr>
      <vt:lpstr>Video Teleconferencing </vt:lpstr>
      <vt:lpstr>Network technologies </vt:lpstr>
      <vt:lpstr>Network technologies </vt:lpstr>
      <vt:lpstr>Network technologies </vt:lpstr>
      <vt:lpstr>Network technologies </vt:lpstr>
      <vt:lpstr>Network technologies </vt:lpstr>
      <vt:lpstr>Physical cables</vt:lpstr>
      <vt:lpstr>Shielded twisted pair cable </vt:lpstr>
      <vt:lpstr>Unshielded twisted pair cable</vt:lpstr>
      <vt:lpstr>Coaxal</vt:lpstr>
      <vt:lpstr>Fiber </vt:lpstr>
      <vt:lpstr>Wireless Radio</vt:lpstr>
      <vt:lpstr>Wireless infrared</vt:lpstr>
    </vt:vector>
  </TitlesOfParts>
  <Company>Preston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5</dc:title>
  <dc:creator>student</dc:creator>
  <cp:lastModifiedBy>Shazil Ali</cp:lastModifiedBy>
  <cp:revision>89</cp:revision>
  <dcterms:created xsi:type="dcterms:W3CDTF">2012-03-13T07:20:15Z</dcterms:created>
  <dcterms:modified xsi:type="dcterms:W3CDTF">2014-05-07T06:06:18Z</dcterms:modified>
</cp:coreProperties>
</file>