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309C-D325-456F-8448-DC4107911130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B86DA-6B1E-438F-A4A7-84584F65A1E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309C-D325-456F-8448-DC4107911130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B86DA-6B1E-438F-A4A7-84584F65A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309C-D325-456F-8448-DC4107911130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B86DA-6B1E-438F-A4A7-84584F65A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309C-D325-456F-8448-DC4107911130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B86DA-6B1E-438F-A4A7-84584F65A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309C-D325-456F-8448-DC4107911130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B86DA-6B1E-438F-A4A7-84584F65A1E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309C-D325-456F-8448-DC4107911130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B86DA-6B1E-438F-A4A7-84584F65A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309C-D325-456F-8448-DC4107911130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B86DA-6B1E-438F-A4A7-84584F65A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309C-D325-456F-8448-DC4107911130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B86DA-6B1E-438F-A4A7-84584F65A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309C-D325-456F-8448-DC4107911130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B86DA-6B1E-438F-A4A7-84584F65A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309C-D325-456F-8448-DC4107911130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B86DA-6B1E-438F-A4A7-84584F65A1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309C-D325-456F-8448-DC4107911130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EB86DA-6B1E-438F-A4A7-84584F65A1E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BD309C-D325-456F-8448-DC4107911130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EB86DA-6B1E-438F-A4A7-84584F65A1E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Arrays and String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94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as Class member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3682752" cy="43891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lass Stack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private: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MAX = 10;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st</a:t>
            </a:r>
            <a:r>
              <a:rPr lang="en-US" dirty="0" smtClean="0"/>
              <a:t>[MAX];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top;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public: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Stack(){top = 0;}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void push(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{  </a:t>
            </a:r>
            <a:r>
              <a:rPr lang="en-US" dirty="0" err="1" smtClean="0"/>
              <a:t>st</a:t>
            </a:r>
            <a:r>
              <a:rPr lang="en-US" dirty="0" smtClean="0"/>
              <a:t>[++top] = </a:t>
            </a:r>
            <a:r>
              <a:rPr lang="en-US" dirty="0" err="1" smtClean="0"/>
              <a:t>var</a:t>
            </a:r>
            <a:r>
              <a:rPr lang="en-US" dirty="0" smtClean="0"/>
              <a:t>;  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void pop()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{  return </a:t>
            </a:r>
            <a:r>
              <a:rPr lang="en-US" dirty="0" err="1" smtClean="0"/>
              <a:t>st</a:t>
            </a:r>
            <a:r>
              <a:rPr lang="en-US" dirty="0" smtClean="0"/>
              <a:t>[top--];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355976" y="1916832"/>
            <a:ext cx="4402832" cy="4389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pPr marL="0" indent="0">
              <a:buFont typeface="Wingdings 2"/>
              <a:buNone/>
            </a:pPr>
            <a:r>
              <a:rPr lang="en-US" dirty="0" smtClean="0"/>
              <a:t>{</a:t>
            </a:r>
          </a:p>
          <a:p>
            <a:pPr marL="0" indent="0">
              <a:buFont typeface="Wingdings 2"/>
              <a:buNone/>
            </a:pPr>
            <a:r>
              <a:rPr lang="en-US" dirty="0"/>
              <a:t>	</a:t>
            </a:r>
            <a:r>
              <a:rPr lang="en-US" dirty="0" smtClean="0"/>
              <a:t>Stack s1;</a:t>
            </a:r>
          </a:p>
          <a:p>
            <a:pPr marL="0" indent="0">
              <a:buFont typeface="Wingdings 2"/>
              <a:buNone/>
            </a:pPr>
            <a:r>
              <a:rPr lang="en-US" dirty="0"/>
              <a:t>	</a:t>
            </a:r>
            <a:r>
              <a:rPr lang="en-US" dirty="0" smtClean="0"/>
              <a:t>s1.push(11);</a:t>
            </a:r>
          </a:p>
          <a:p>
            <a:pPr marL="0" indent="0">
              <a:buFont typeface="Wingdings 2"/>
              <a:buNone/>
            </a:pPr>
            <a:r>
              <a:rPr lang="en-US" dirty="0"/>
              <a:t>	</a:t>
            </a:r>
            <a:r>
              <a:rPr lang="en-US" dirty="0" smtClean="0"/>
              <a:t>s1.push(22);</a:t>
            </a:r>
          </a:p>
          <a:p>
            <a:pPr marL="0" indent="0">
              <a:buFont typeface="Wingdings 2"/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&lt;&lt;“1: ”&lt;&lt;s1.pop();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 smtClean="0"/>
              <a:t>&lt;&lt;“2: </a:t>
            </a:r>
            <a:r>
              <a:rPr lang="en-US" dirty="0"/>
              <a:t>”&lt;&lt;s1.pop();</a:t>
            </a:r>
          </a:p>
          <a:p>
            <a:pPr marL="0" indent="0">
              <a:buFont typeface="Wingdings 2"/>
              <a:buNone/>
            </a:pPr>
            <a:endParaRPr lang="en-US" dirty="0" smtClean="0"/>
          </a:p>
          <a:p>
            <a:pPr marL="0" indent="0">
              <a:buFont typeface="Wingdings 2"/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5544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of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147248" cy="451785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a-DK" dirty="0"/>
              <a:t>#include &lt;iostream&gt; </a:t>
            </a:r>
            <a:br>
              <a:rPr lang="da-DK" dirty="0"/>
            </a:br>
            <a:r>
              <a:rPr lang="da-DK" dirty="0"/>
              <a:t/>
            </a:r>
            <a:br>
              <a:rPr lang="da-DK" dirty="0"/>
            </a:br>
            <a:r>
              <a:rPr lang="da-DK" dirty="0"/>
              <a:t>  </a:t>
            </a:r>
            <a:br>
              <a:rPr lang="da-DK" dirty="0"/>
            </a:br>
            <a:r>
              <a:rPr lang="da-DK" b="1" dirty="0"/>
              <a:t>class </a:t>
            </a:r>
            <a:r>
              <a:rPr lang="da-DK" dirty="0"/>
              <a:t>MyClass { </a:t>
            </a:r>
            <a:br>
              <a:rPr lang="da-DK" dirty="0"/>
            </a:br>
            <a:r>
              <a:rPr lang="da-DK" dirty="0"/>
              <a:t>  </a:t>
            </a:r>
            <a:r>
              <a:rPr lang="da-DK" b="1" dirty="0"/>
              <a:t>int </a:t>
            </a:r>
            <a:r>
              <a:rPr lang="da-DK" dirty="0"/>
              <a:t>x; </a:t>
            </a:r>
            <a:br>
              <a:rPr lang="da-DK" dirty="0"/>
            </a:br>
            <a:r>
              <a:rPr lang="da-DK" b="1" dirty="0"/>
              <a:t>public</a:t>
            </a:r>
            <a:r>
              <a:rPr lang="da-DK" dirty="0"/>
              <a:t>: </a:t>
            </a:r>
            <a:br>
              <a:rPr lang="da-DK" dirty="0"/>
            </a:br>
            <a:r>
              <a:rPr lang="da-DK" dirty="0"/>
              <a:t>  </a:t>
            </a:r>
            <a:r>
              <a:rPr lang="da-DK" b="1" dirty="0"/>
              <a:t>void </a:t>
            </a:r>
            <a:r>
              <a:rPr lang="da-DK" dirty="0"/>
              <a:t>setX(</a:t>
            </a:r>
            <a:r>
              <a:rPr lang="da-DK" b="1" dirty="0"/>
              <a:t>int </a:t>
            </a:r>
            <a:r>
              <a:rPr lang="da-DK" dirty="0"/>
              <a:t>i) { x = i; } </a:t>
            </a:r>
            <a:br>
              <a:rPr lang="da-DK" dirty="0"/>
            </a:br>
            <a:r>
              <a:rPr lang="da-DK" dirty="0"/>
              <a:t>  </a:t>
            </a:r>
            <a:r>
              <a:rPr lang="da-DK" b="1" dirty="0"/>
              <a:t>int </a:t>
            </a:r>
            <a:r>
              <a:rPr lang="da-DK" dirty="0"/>
              <a:t>getX() { </a:t>
            </a:r>
            <a:r>
              <a:rPr lang="da-DK" b="1" dirty="0"/>
              <a:t>return </a:t>
            </a:r>
            <a:r>
              <a:rPr lang="da-DK" dirty="0"/>
              <a:t>x; } </a:t>
            </a:r>
            <a:br>
              <a:rPr lang="da-DK" dirty="0"/>
            </a:br>
            <a:r>
              <a:rPr lang="da-DK" dirty="0"/>
              <a:t>}; </a:t>
            </a:r>
            <a:br>
              <a:rPr lang="da-DK" dirty="0"/>
            </a:br>
            <a:r>
              <a:rPr lang="da-DK" dirty="0"/>
              <a:t> </a:t>
            </a:r>
            <a:br>
              <a:rPr lang="da-DK" dirty="0"/>
            </a:br>
            <a:r>
              <a:rPr lang="da-DK" b="1" dirty="0"/>
              <a:t>int </a:t>
            </a:r>
            <a:r>
              <a:rPr lang="da-DK" dirty="0"/>
              <a:t>main() </a:t>
            </a:r>
            <a:br>
              <a:rPr lang="da-DK" dirty="0"/>
            </a:br>
            <a:r>
              <a:rPr lang="da-DK" dirty="0"/>
              <a:t>{ </a:t>
            </a:r>
            <a:br>
              <a:rPr lang="da-DK" dirty="0"/>
            </a:br>
            <a:r>
              <a:rPr lang="da-DK" dirty="0"/>
              <a:t>  MyClass obs[4]; </a:t>
            </a:r>
            <a:br>
              <a:rPr lang="da-DK" dirty="0"/>
            </a:br>
            <a:r>
              <a:rPr lang="da-DK" dirty="0"/>
              <a:t>  </a:t>
            </a:r>
            <a:r>
              <a:rPr lang="da-DK" b="1" dirty="0"/>
              <a:t>int </a:t>
            </a:r>
            <a:r>
              <a:rPr lang="da-DK" dirty="0"/>
              <a:t>i; </a:t>
            </a:r>
            <a:br>
              <a:rPr lang="da-DK" dirty="0"/>
            </a:br>
            <a:r>
              <a:rPr lang="da-DK" dirty="0"/>
              <a:t> </a:t>
            </a:r>
            <a:br>
              <a:rPr lang="da-DK" dirty="0"/>
            </a:br>
            <a:r>
              <a:rPr lang="da-DK" dirty="0"/>
              <a:t>  </a:t>
            </a:r>
            <a:r>
              <a:rPr lang="da-DK" b="1" dirty="0"/>
              <a:t>for</a:t>
            </a:r>
            <a:r>
              <a:rPr lang="da-DK" dirty="0"/>
              <a:t>(i=0; i &lt; 4; i++) </a:t>
            </a:r>
            <a:br>
              <a:rPr lang="da-DK" dirty="0"/>
            </a:br>
            <a:r>
              <a:rPr lang="da-DK" dirty="0"/>
              <a:t>    obs[i].setX(i); </a:t>
            </a:r>
            <a:br>
              <a:rPr lang="da-DK" dirty="0"/>
            </a:br>
            <a:r>
              <a:rPr lang="da-DK" dirty="0"/>
              <a:t> </a:t>
            </a:r>
            <a:br>
              <a:rPr lang="da-DK" dirty="0"/>
            </a:br>
            <a:r>
              <a:rPr lang="da-DK" dirty="0"/>
              <a:t>  </a:t>
            </a:r>
            <a:r>
              <a:rPr lang="da-DK" b="1" dirty="0"/>
              <a:t>for</a:t>
            </a:r>
            <a:r>
              <a:rPr lang="da-DK" dirty="0"/>
              <a:t>(i=0; i &lt; 4; i++) </a:t>
            </a:r>
            <a:br>
              <a:rPr lang="da-DK" dirty="0"/>
            </a:br>
            <a:r>
              <a:rPr lang="da-DK" dirty="0"/>
              <a:t>    cout &lt;&lt; "obs[" &lt;&lt; i &lt;&lt; "].getX(): " &lt;&lt; obs[i].getX() &lt;&lt; "\n"; </a:t>
            </a:r>
            <a:br>
              <a:rPr lang="da-DK" dirty="0"/>
            </a:br>
            <a:r>
              <a:rPr lang="da-DK" dirty="0"/>
              <a:t> </a:t>
            </a:r>
            <a:br>
              <a:rPr lang="da-DK" dirty="0"/>
            </a:br>
            <a:r>
              <a:rPr lang="da-DK" dirty="0"/>
              <a:t>  </a:t>
            </a:r>
            <a:r>
              <a:rPr lang="da-DK" b="1" dirty="0"/>
              <a:t>return </a:t>
            </a:r>
            <a:r>
              <a:rPr lang="da-DK" dirty="0"/>
              <a:t>0; </a:t>
            </a:r>
            <a:br>
              <a:rPr lang="da-DK" dirty="0"/>
            </a:br>
            <a:r>
              <a:rPr lang="da-DK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8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String is sequence of characters</a:t>
            </a:r>
          </a:p>
          <a:p>
            <a:r>
              <a:rPr lang="en-US" dirty="0" smtClean="0"/>
              <a:t>Strings can be represented as character of arrays e.g. </a:t>
            </a:r>
            <a:r>
              <a:rPr lang="en-US" i="1" dirty="0" smtClean="0"/>
              <a:t>char jenny[10];</a:t>
            </a:r>
          </a:p>
          <a:p>
            <a:pPr marL="0" indent="0">
              <a:buNone/>
            </a:pPr>
            <a:r>
              <a:rPr lang="en-US" i="1" dirty="0" smtClean="0"/>
              <a:t>Jenny</a:t>
            </a:r>
          </a:p>
          <a:p>
            <a:r>
              <a:rPr lang="en-US" i="1" dirty="0" smtClean="0"/>
              <a:t>Strings are terminated by a null character represented internally as ‘</a:t>
            </a:r>
            <a:r>
              <a:rPr lang="en-US" dirty="0" smtClean="0"/>
              <a:t>\0</a:t>
            </a:r>
            <a:r>
              <a:rPr lang="en-US" i="1" dirty="0" smtClean="0"/>
              <a:t>’</a:t>
            </a:r>
          </a:p>
          <a:p>
            <a:r>
              <a:rPr lang="en-US" dirty="0" smtClean="0"/>
              <a:t>Strings can be initialized as constant value e.g.</a:t>
            </a:r>
            <a:r>
              <a:rPr lang="en-US" dirty="0"/>
              <a:t> </a:t>
            </a:r>
          </a:p>
          <a:p>
            <a:pPr marL="0" indent="0" algn="ctr">
              <a:buNone/>
            </a:pPr>
            <a:r>
              <a:rPr lang="en-US" i="1" dirty="0" smtClean="0"/>
              <a:t>Char</a:t>
            </a:r>
            <a:r>
              <a:rPr lang="en-US" dirty="0" smtClean="0"/>
              <a:t> </a:t>
            </a:r>
            <a:r>
              <a:rPr lang="en-US" dirty="0" err="1" smtClean="0"/>
              <a:t>str</a:t>
            </a:r>
            <a:r>
              <a:rPr lang="en-US" dirty="0" smtClean="0"/>
              <a:t>[] = “</a:t>
            </a:r>
            <a:r>
              <a:rPr lang="en-US" i="1" dirty="0" smtClean="0"/>
              <a:t>Farewell! Thou art too dear for my possessing</a:t>
            </a:r>
            <a:r>
              <a:rPr lang="en-US" dirty="0" smtClean="0"/>
              <a:t>”;</a:t>
            </a:r>
          </a:p>
          <a:p>
            <a:r>
              <a:rPr lang="en-US" dirty="0" smtClean="0"/>
              <a:t>Each character occupies 1 byte of memory</a:t>
            </a: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426013"/>
              </p:ext>
            </p:extLst>
          </p:nvPr>
        </p:nvGraphicFramePr>
        <p:xfrm>
          <a:off x="1403648" y="3356992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430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7715200" cy="438912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MAX = 80;</a:t>
            </a:r>
          </a:p>
          <a:p>
            <a:pPr marL="0" indent="0">
              <a:buNone/>
            </a:pPr>
            <a:r>
              <a:rPr lang="en-US" dirty="0" smtClean="0"/>
              <a:t>Char </a:t>
            </a:r>
            <a:r>
              <a:rPr lang="en-US" dirty="0" err="1" smtClean="0"/>
              <a:t>str</a:t>
            </a:r>
            <a:r>
              <a:rPr lang="en-US" dirty="0" smtClean="0"/>
              <a:t>[MAX];</a:t>
            </a:r>
          </a:p>
          <a:p>
            <a:pPr marL="0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&lt;&lt;“Enter a string”;</a:t>
            </a:r>
          </a:p>
          <a:p>
            <a:pPr marL="0" indent="0">
              <a:buNone/>
            </a:pPr>
            <a:r>
              <a:rPr lang="en-US" dirty="0" err="1" smtClean="0"/>
              <a:t>Cin</a:t>
            </a:r>
            <a:r>
              <a:rPr lang="en-US" dirty="0" smtClean="0"/>
              <a:t>&gt;&gt;</a:t>
            </a:r>
            <a:r>
              <a:rPr lang="en-US" dirty="0" err="1" smtClean="0"/>
              <a:t>str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err="1" smtClean="0"/>
              <a:t>Cout</a:t>
            </a:r>
            <a:r>
              <a:rPr lang="en-US" dirty="0" smtClean="0"/>
              <a:t>&lt;&lt;“you entered: ”&lt;&lt;</a:t>
            </a:r>
            <a:r>
              <a:rPr lang="en-US" dirty="0" err="1" smtClean="0"/>
              <a:t>str</a:t>
            </a:r>
            <a:r>
              <a:rPr lang="en-US" dirty="0" smtClean="0"/>
              <a:t>&lt;&lt;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return 0;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55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cin.get</a:t>
            </a:r>
            <a:r>
              <a:rPr lang="en-US" dirty="0" smtClean="0"/>
              <a:t>() function is use to read embedded blanks where </a:t>
            </a:r>
            <a:r>
              <a:rPr lang="en-US" i="1" dirty="0" smtClean="0"/>
              <a:t>get() </a:t>
            </a:r>
            <a:r>
              <a:rPr lang="en-US" dirty="0" smtClean="0"/>
              <a:t>is member function of stream class of which </a:t>
            </a:r>
            <a:r>
              <a:rPr lang="en-US" i="1" dirty="0" err="1" smtClean="0"/>
              <a:t>cin</a:t>
            </a:r>
            <a:r>
              <a:rPr lang="en-US" dirty="0" smtClean="0"/>
              <a:t> is an object</a:t>
            </a:r>
          </a:p>
          <a:p>
            <a:pPr marL="0" indent="0" algn="ctr">
              <a:buNone/>
            </a:pPr>
            <a:r>
              <a:rPr lang="en-US" i="1" dirty="0" err="1" smtClean="0"/>
              <a:t>cin.get</a:t>
            </a:r>
            <a:r>
              <a:rPr lang="en-US" i="1" dirty="0" smtClean="0"/>
              <a:t>(</a:t>
            </a:r>
            <a:r>
              <a:rPr lang="en-US" i="1" dirty="0" err="1" smtClean="0"/>
              <a:t>str,MAX</a:t>
            </a:r>
            <a:r>
              <a:rPr lang="en-US" i="1" dirty="0" smtClean="0"/>
              <a:t>,’\n’);</a:t>
            </a:r>
          </a:p>
          <a:p>
            <a:r>
              <a:rPr lang="en-US" dirty="0" smtClean="0"/>
              <a:t>Array of strings can be declared as</a:t>
            </a:r>
          </a:p>
          <a:p>
            <a:pPr marL="0" indent="0" algn="ctr">
              <a:buNone/>
            </a:pPr>
            <a:r>
              <a:rPr lang="en-US" i="1" dirty="0" smtClean="0"/>
              <a:t>Char star[7][10];</a:t>
            </a:r>
          </a:p>
          <a:p>
            <a:pPr marL="0" indent="0">
              <a:buNone/>
            </a:pPr>
            <a:r>
              <a:rPr lang="en-US" dirty="0" smtClean="0"/>
              <a:t>First dimension specifies number of string while second dimension tells maximum length of string</a:t>
            </a:r>
          </a:p>
          <a:p>
            <a:r>
              <a:rPr lang="en-US" dirty="0" smtClean="0"/>
              <a:t>This array can be accessed as     </a:t>
            </a:r>
            <a:r>
              <a:rPr lang="en-US" i="1" dirty="0" smtClean="0"/>
              <a:t>star[j];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67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standard C++ string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#include&lt;</a:t>
            </a:r>
            <a:r>
              <a:rPr lang="en-US" dirty="0" err="1" smtClean="0"/>
              <a:t>string.h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string s1(“Man”);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string s2= “Beast”;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string s3;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s3 = s1;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&lt;&lt;s3&lt;&lt;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s3+=s2;  // concatenate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&lt;&lt;s3;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s1.swap(s2);   // swap s1 and s2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&lt;&lt;s1&lt;&lt;s2;</a:t>
            </a:r>
          </a:p>
          <a:p>
            <a:pPr marL="0" indent="0">
              <a:buNone/>
            </a:pPr>
            <a:r>
              <a:rPr lang="en-US" dirty="0" smtClean="0"/>
              <a:t>return 0;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7106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&lt;&lt; and &gt;&gt; operator are overloaded to handle </a:t>
            </a:r>
            <a:r>
              <a:rPr lang="en-US" i="1" dirty="0" smtClean="0"/>
              <a:t>string</a:t>
            </a:r>
            <a:r>
              <a:rPr lang="en-US" dirty="0" smtClean="0"/>
              <a:t> object</a:t>
            </a:r>
          </a:p>
          <a:p>
            <a:pPr marL="0" indent="0" algn="ctr">
              <a:buNone/>
            </a:pPr>
            <a:r>
              <a:rPr lang="en-US" i="1" dirty="0" err="1"/>
              <a:t>g</a:t>
            </a:r>
            <a:r>
              <a:rPr lang="en-US" i="1" dirty="0" err="1" smtClean="0"/>
              <a:t>etline</a:t>
            </a:r>
            <a:r>
              <a:rPr lang="en-US" i="1" dirty="0" smtClean="0"/>
              <a:t>(</a:t>
            </a:r>
            <a:r>
              <a:rPr lang="en-US" i="1" dirty="0" err="1" smtClean="0"/>
              <a:t>cin,fullname</a:t>
            </a:r>
            <a:r>
              <a:rPr lang="en-US" i="1" dirty="0" smtClean="0"/>
              <a:t>);</a:t>
            </a:r>
          </a:p>
          <a:p>
            <a:r>
              <a:rPr lang="en-US" i="1" dirty="0" smtClean="0"/>
              <a:t>String class </a:t>
            </a:r>
            <a:r>
              <a:rPr lang="en-US" dirty="0" smtClean="0"/>
              <a:t>includes many member functions to operate on strings</a:t>
            </a:r>
          </a:p>
          <a:p>
            <a:r>
              <a:rPr lang="en-US" i="1" dirty="0" smtClean="0"/>
              <a:t>Find(“string”), </a:t>
            </a:r>
            <a:r>
              <a:rPr lang="en-US" i="1" dirty="0" err="1" smtClean="0"/>
              <a:t>find_first_of</a:t>
            </a:r>
            <a:r>
              <a:rPr lang="en-US" i="1" dirty="0" smtClean="0"/>
              <a:t>(“string”), erase() </a:t>
            </a:r>
            <a:r>
              <a:rPr lang="en-US" i="1" dirty="0" err="1" smtClean="0"/>
              <a:t>etc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2268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 fundamentals</a:t>
            </a:r>
          </a:p>
          <a:p>
            <a:r>
              <a:rPr lang="en-US" dirty="0" smtClean="0"/>
              <a:t>Arrays as class member data</a:t>
            </a:r>
          </a:p>
          <a:p>
            <a:r>
              <a:rPr lang="en-US" dirty="0" smtClean="0"/>
              <a:t>Arrays of objects</a:t>
            </a:r>
          </a:p>
          <a:p>
            <a:r>
              <a:rPr lang="en-US" dirty="0" smtClean="0"/>
              <a:t>C-strings</a:t>
            </a:r>
          </a:p>
          <a:p>
            <a:r>
              <a:rPr lang="en-US" dirty="0" smtClean="0"/>
              <a:t>The standard C++ string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95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Fundamental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 array is a series of elements of the same type placed in contiguous memory </a:t>
            </a:r>
            <a:r>
              <a:rPr lang="en-US" dirty="0" smtClean="0"/>
              <a:t>locations</a:t>
            </a:r>
          </a:p>
          <a:p>
            <a:r>
              <a:rPr lang="en-US" dirty="0" smtClean="0"/>
              <a:t>It can </a:t>
            </a:r>
            <a:r>
              <a:rPr lang="en-US" dirty="0"/>
              <a:t>be individually referenced by adding an index to a </a:t>
            </a:r>
            <a:r>
              <a:rPr lang="en-US" dirty="0" smtClean="0"/>
              <a:t>unique identifier</a:t>
            </a:r>
          </a:p>
          <a:p>
            <a:r>
              <a:rPr lang="en-US" dirty="0"/>
              <a:t>A typical declaration for an array in C++ </a:t>
            </a:r>
            <a:r>
              <a:rPr lang="en-US" dirty="0" smtClean="0"/>
              <a:t>is</a:t>
            </a:r>
          </a:p>
          <a:p>
            <a:pPr marL="0" indent="0" algn="ctr">
              <a:buNone/>
            </a:pPr>
            <a:r>
              <a:rPr lang="da-DK" dirty="0"/>
              <a:t>type name [elements</a:t>
            </a:r>
            <a:r>
              <a:rPr lang="da-DK" dirty="0" smtClean="0"/>
              <a:t>];</a:t>
            </a:r>
          </a:p>
          <a:p>
            <a:pPr marL="0" indent="0">
              <a:buNone/>
            </a:pPr>
            <a:r>
              <a:rPr lang="da-DK" dirty="0" smtClean="0"/>
              <a:t>e.g.			</a:t>
            </a:r>
            <a:r>
              <a:rPr lang="da-DK" i="1" dirty="0" smtClean="0"/>
              <a:t>int</a:t>
            </a:r>
            <a:r>
              <a:rPr lang="da-DK" dirty="0" smtClean="0"/>
              <a:t> billy[5];</a:t>
            </a:r>
          </a:p>
          <a:p>
            <a:pPr marL="0" indent="0">
              <a:buNone/>
            </a:pPr>
            <a:r>
              <a:rPr lang="da-DK" dirty="0" smtClean="0"/>
              <a:t>                 0             1             2             3             4</a:t>
            </a:r>
            <a:endParaRPr lang="da-DK" dirty="0"/>
          </a:p>
          <a:p>
            <a:pPr marL="0" indent="0">
              <a:buNone/>
            </a:pPr>
            <a:r>
              <a:rPr lang="en-US" dirty="0" err="1" smtClean="0"/>
              <a:t>billy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</a:t>
            </a:r>
            <a:r>
              <a:rPr lang="en-US" i="1" dirty="0" err="1" smtClean="0"/>
              <a:t>int</a:t>
            </a:r>
            <a:endParaRPr lang="en-US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756021"/>
              </p:ext>
            </p:extLst>
          </p:nvPr>
        </p:nvGraphicFramePr>
        <p:xfrm>
          <a:off x="1547664" y="5301208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032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Array can be initialized as</a:t>
            </a:r>
          </a:p>
          <a:p>
            <a:pPr marL="0" indent="0" algn="ctr">
              <a:buNone/>
            </a:pPr>
            <a:r>
              <a:rPr lang="en-US" i="1" dirty="0" err="1"/>
              <a:t>int</a:t>
            </a:r>
            <a:r>
              <a:rPr lang="en-US" dirty="0"/>
              <a:t> </a:t>
            </a:r>
            <a:r>
              <a:rPr lang="en-US" dirty="0" err="1"/>
              <a:t>billy</a:t>
            </a:r>
            <a:r>
              <a:rPr lang="en-US" dirty="0"/>
              <a:t> [5] = { 16, 2, 77, 40, 12071 }; </a:t>
            </a:r>
            <a:endParaRPr lang="en-US" dirty="0" smtClean="0"/>
          </a:p>
          <a:p>
            <a:pPr marL="0" indent="0">
              <a:buNone/>
            </a:pPr>
            <a:r>
              <a:rPr lang="da-DK" dirty="0"/>
              <a:t> </a:t>
            </a:r>
          </a:p>
          <a:p>
            <a:pPr marL="0" indent="0">
              <a:buNone/>
            </a:pPr>
            <a:r>
              <a:rPr lang="en-US" dirty="0" err="1" smtClean="0"/>
              <a:t>billy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</a:t>
            </a:r>
            <a:r>
              <a:rPr lang="en-US" i="1" dirty="0" err="1"/>
              <a:t>int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can access the value of any of its elements individually as if it was a normal </a:t>
            </a:r>
            <a:r>
              <a:rPr lang="en-US" dirty="0" smtClean="0"/>
              <a:t>variable</a:t>
            </a:r>
          </a:p>
          <a:p>
            <a:pPr marL="0" indent="0" algn="ctr">
              <a:buNone/>
            </a:pPr>
            <a:r>
              <a:rPr lang="da-DK" dirty="0" smtClean="0"/>
              <a:t>name[index];</a:t>
            </a:r>
          </a:p>
          <a:p>
            <a:pPr marL="0" indent="0" algn="ctr">
              <a:buNone/>
            </a:pPr>
            <a:r>
              <a:rPr lang="da-DK" dirty="0" smtClean="0"/>
              <a:t>billy[2</a:t>
            </a:r>
            <a:r>
              <a:rPr lang="da-DK" dirty="0"/>
              <a:t>] = 75</a:t>
            </a:r>
            <a:r>
              <a:rPr lang="da-DK" dirty="0" smtClean="0"/>
              <a:t>;</a:t>
            </a:r>
          </a:p>
          <a:p>
            <a:pPr marL="0" indent="0" algn="ctr">
              <a:buNone/>
            </a:pPr>
            <a:r>
              <a:rPr lang="da-DK" dirty="0"/>
              <a:t>a = billy[2];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424225"/>
              </p:ext>
            </p:extLst>
          </p:nvPr>
        </p:nvGraphicFramePr>
        <p:xfrm>
          <a:off x="1619672" y="3068960"/>
          <a:ext cx="6096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12071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359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age[4];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j=0; j&lt;4; j++)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</a:t>
            </a:r>
            <a:r>
              <a:rPr lang="en-US" dirty="0" err="1" smtClean="0"/>
              <a:t>cout</a:t>
            </a:r>
            <a:r>
              <a:rPr lang="en-US" dirty="0" smtClean="0"/>
              <a:t>&lt;&lt;“Enter an age: ”;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 </a:t>
            </a:r>
            <a:r>
              <a:rPr lang="en-US" dirty="0" err="1" smtClean="0"/>
              <a:t>cin</a:t>
            </a:r>
            <a:r>
              <a:rPr lang="en-US" dirty="0" smtClean="0"/>
              <a:t>&gt;&gt;age[j];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for(j=0; j&lt;4; j++)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</a:t>
            </a:r>
            <a:r>
              <a:rPr lang="en-US" dirty="0" err="1" smtClean="0"/>
              <a:t>cout</a:t>
            </a:r>
            <a:r>
              <a:rPr lang="en-US" dirty="0" smtClean="0"/>
              <a:t>&lt;&lt;“You Entered: ”&lt;&lt;age[j]&lt;&lt;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	}</a:t>
            </a:r>
          </a:p>
          <a:p>
            <a:pPr marL="0" indent="0">
              <a:buNone/>
            </a:pPr>
            <a:r>
              <a:rPr lang="en-US" dirty="0" smtClean="0"/>
              <a:t>return 0;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8868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Multidimensional arrays can be described as "arrays of </a:t>
            </a:r>
            <a:r>
              <a:rPr lang="en-US" dirty="0" smtClean="0"/>
              <a:t>arrays“</a:t>
            </a:r>
          </a:p>
          <a:p>
            <a:pPr marL="0" indent="0" algn="ctr">
              <a:buNone/>
            </a:pPr>
            <a:r>
              <a:rPr lang="da-DK" i="1" dirty="0"/>
              <a:t>int</a:t>
            </a:r>
            <a:r>
              <a:rPr lang="da-DK" dirty="0"/>
              <a:t> jimmy [3][5</a:t>
            </a:r>
            <a:r>
              <a:rPr lang="da-DK" dirty="0" smtClean="0"/>
              <a:t>];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/>
              <a:t>Multidimensional arrays are not limited to two </a:t>
            </a:r>
            <a:r>
              <a:rPr lang="en-US" dirty="0" smtClean="0"/>
              <a:t>indices</a:t>
            </a:r>
          </a:p>
          <a:p>
            <a:pPr marL="0" indent="0" algn="ctr">
              <a:buNone/>
            </a:pPr>
            <a:r>
              <a:rPr lang="en-US" i="1" dirty="0"/>
              <a:t>char</a:t>
            </a:r>
            <a:r>
              <a:rPr lang="en-US" dirty="0"/>
              <a:t> century [100][365][24][60][60]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56805"/>
              </p:ext>
            </p:extLst>
          </p:nvPr>
        </p:nvGraphicFramePr>
        <p:xfrm>
          <a:off x="1475656" y="3645024"/>
          <a:ext cx="6096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9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a-DK" dirty="0"/>
              <a:t>#define WIDTH 5 </a:t>
            </a: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#</a:t>
            </a:r>
            <a:r>
              <a:rPr lang="da-DK" dirty="0"/>
              <a:t>define HEIGHT 3 </a:t>
            </a: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int </a:t>
            </a:r>
            <a:r>
              <a:rPr lang="da-DK" dirty="0"/>
              <a:t>jimmy [HEIGHT][WIDTH</a:t>
            </a:r>
            <a:r>
              <a:rPr lang="da-DK" dirty="0" smtClean="0"/>
              <a:t>];</a:t>
            </a:r>
          </a:p>
          <a:p>
            <a:pPr marL="0" indent="0">
              <a:buNone/>
            </a:pPr>
            <a:r>
              <a:rPr lang="da-DK" dirty="0" smtClean="0"/>
              <a:t>int </a:t>
            </a:r>
            <a:r>
              <a:rPr lang="da-DK" dirty="0"/>
              <a:t>n,m; </a:t>
            </a: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int </a:t>
            </a:r>
            <a:r>
              <a:rPr lang="da-DK" dirty="0"/>
              <a:t>main () </a:t>
            </a: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{ </a:t>
            </a:r>
          </a:p>
          <a:p>
            <a:pPr marL="0" indent="0">
              <a:buNone/>
            </a:pPr>
            <a:r>
              <a:rPr lang="da-DK" dirty="0" smtClean="0"/>
              <a:t>for </a:t>
            </a:r>
            <a:r>
              <a:rPr lang="da-DK" dirty="0"/>
              <a:t>(n=0;n&lt;HEIGHT;n++) </a:t>
            </a:r>
            <a:endParaRPr lang="da-DK" dirty="0" smtClean="0"/>
          </a:p>
          <a:p>
            <a:pPr marL="0" indent="0">
              <a:buNone/>
            </a:pPr>
            <a:r>
              <a:rPr lang="da-DK" dirty="0"/>
              <a:t> </a:t>
            </a:r>
            <a:r>
              <a:rPr lang="da-DK" dirty="0" smtClean="0"/>
              <a:t>   for </a:t>
            </a:r>
            <a:r>
              <a:rPr lang="da-DK" dirty="0"/>
              <a:t>(m=0;m&lt;WIDTH;m++) </a:t>
            </a:r>
            <a:endParaRPr lang="da-DK" dirty="0" smtClean="0"/>
          </a:p>
          <a:p>
            <a:pPr marL="0" indent="0">
              <a:buNone/>
            </a:pPr>
            <a:r>
              <a:rPr lang="da-DK" dirty="0"/>
              <a:t>	</a:t>
            </a:r>
            <a:r>
              <a:rPr lang="da-DK" dirty="0" smtClean="0"/>
              <a:t>{</a:t>
            </a:r>
          </a:p>
          <a:p>
            <a:pPr marL="0" indent="0">
              <a:buNone/>
            </a:pPr>
            <a:r>
              <a:rPr lang="da-DK" dirty="0"/>
              <a:t>	</a:t>
            </a:r>
            <a:r>
              <a:rPr lang="da-DK" dirty="0" smtClean="0"/>
              <a:t>     </a:t>
            </a:r>
            <a:r>
              <a:rPr lang="da-DK" dirty="0"/>
              <a:t>jimmy[n][m]=(n+1)*(m+1); </a:t>
            </a:r>
            <a:endParaRPr lang="da-DK" dirty="0" smtClean="0"/>
          </a:p>
          <a:p>
            <a:pPr marL="0" indent="0">
              <a:buNone/>
            </a:pPr>
            <a:r>
              <a:rPr lang="da-DK" dirty="0"/>
              <a:t>	</a:t>
            </a:r>
            <a:r>
              <a:rPr lang="da-DK" dirty="0" smtClean="0"/>
              <a:t>}</a:t>
            </a:r>
          </a:p>
          <a:p>
            <a:pPr marL="0" indent="0">
              <a:buNone/>
            </a:pPr>
            <a:r>
              <a:rPr lang="da-DK" dirty="0" smtClean="0"/>
              <a:t> </a:t>
            </a:r>
            <a:r>
              <a:rPr lang="da-DK" dirty="0"/>
              <a:t>return 0</a:t>
            </a:r>
            <a:r>
              <a:rPr lang="da-DK" dirty="0" smtClean="0"/>
              <a:t>;</a:t>
            </a:r>
          </a:p>
          <a:p>
            <a:pPr marL="0" indent="0">
              <a:buNone/>
            </a:pPr>
            <a:r>
              <a:rPr lang="da-DK" dirty="0" smtClean="0"/>
              <a:t> </a:t>
            </a:r>
            <a:r>
              <a:rPr lang="da-DK" dirty="0"/>
              <a:t>}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794547"/>
              </p:ext>
            </p:extLst>
          </p:nvPr>
        </p:nvGraphicFramePr>
        <p:xfrm>
          <a:off x="4211960" y="3212976"/>
          <a:ext cx="4752528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088"/>
                <a:gridCol w="792088"/>
                <a:gridCol w="792088"/>
                <a:gridCol w="792088"/>
                <a:gridCol w="792088"/>
                <a:gridCol w="79208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34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arrays to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7859216" cy="438912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Arrays can be used as arguments to functions</a:t>
            </a:r>
          </a:p>
          <a:p>
            <a:pPr marL="0" indent="0">
              <a:buNone/>
            </a:pPr>
            <a:r>
              <a:rPr lang="en-US" dirty="0" smtClean="0"/>
              <a:t>#include&lt;</a:t>
            </a:r>
            <a:r>
              <a:rPr lang="en-US" dirty="0" err="1" smtClean="0"/>
              <a:t>iostream.h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da-DK" i="1" dirty="0" smtClean="0"/>
              <a:t>void</a:t>
            </a:r>
            <a:r>
              <a:rPr lang="da-DK" dirty="0" smtClean="0"/>
              <a:t> </a:t>
            </a:r>
            <a:r>
              <a:rPr lang="da-DK" dirty="0"/>
              <a:t>printarray (</a:t>
            </a:r>
            <a:r>
              <a:rPr lang="da-DK" i="1" dirty="0"/>
              <a:t>int</a:t>
            </a:r>
            <a:r>
              <a:rPr lang="da-DK" dirty="0"/>
              <a:t> arg[], </a:t>
            </a:r>
            <a:r>
              <a:rPr lang="da-DK" i="1" dirty="0"/>
              <a:t>int</a:t>
            </a:r>
            <a:r>
              <a:rPr lang="da-DK" dirty="0"/>
              <a:t> length) </a:t>
            </a: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{</a:t>
            </a:r>
          </a:p>
          <a:p>
            <a:pPr marL="0" indent="0">
              <a:buNone/>
            </a:pPr>
            <a:r>
              <a:rPr lang="da-DK" dirty="0" smtClean="0"/>
              <a:t> </a:t>
            </a:r>
            <a:r>
              <a:rPr lang="da-DK" i="1" dirty="0"/>
              <a:t>for</a:t>
            </a:r>
            <a:r>
              <a:rPr lang="da-DK" dirty="0"/>
              <a:t> (</a:t>
            </a:r>
            <a:r>
              <a:rPr lang="da-DK" i="1" dirty="0"/>
              <a:t>int</a:t>
            </a:r>
            <a:r>
              <a:rPr lang="da-DK" dirty="0"/>
              <a:t> n=0; n&lt;length; n++) </a:t>
            </a:r>
            <a:endParaRPr lang="da-DK" dirty="0" smtClean="0"/>
          </a:p>
          <a:p>
            <a:pPr marL="0" indent="0">
              <a:buNone/>
            </a:pPr>
            <a:r>
              <a:rPr lang="da-DK" dirty="0"/>
              <a:t> </a:t>
            </a:r>
            <a:r>
              <a:rPr lang="da-DK" dirty="0" smtClean="0"/>
              <a:t>     cout </a:t>
            </a:r>
            <a:r>
              <a:rPr lang="da-DK" dirty="0"/>
              <a:t>&lt;&lt; arg[n] &lt;&lt; " "; cout &lt;&lt; "\n</a:t>
            </a:r>
            <a:r>
              <a:rPr lang="da-DK" dirty="0" smtClean="0"/>
              <a:t>";</a:t>
            </a:r>
          </a:p>
          <a:p>
            <a:pPr marL="0" indent="0">
              <a:buNone/>
            </a:pPr>
            <a:r>
              <a:rPr lang="da-DK" dirty="0" smtClean="0"/>
              <a:t> </a:t>
            </a:r>
            <a:r>
              <a:rPr lang="da-DK" dirty="0"/>
              <a:t>} </a:t>
            </a:r>
            <a:endParaRPr lang="da-DK" dirty="0" smtClean="0"/>
          </a:p>
          <a:p>
            <a:pPr marL="0" indent="0">
              <a:buNone/>
            </a:pPr>
            <a:r>
              <a:rPr lang="da-DK" i="1" dirty="0" smtClean="0"/>
              <a:t>int</a:t>
            </a:r>
            <a:r>
              <a:rPr lang="da-DK" dirty="0" smtClean="0"/>
              <a:t> </a:t>
            </a:r>
            <a:r>
              <a:rPr lang="da-DK" dirty="0"/>
              <a:t>main () { </a:t>
            </a:r>
            <a:endParaRPr lang="da-DK" dirty="0" smtClean="0"/>
          </a:p>
          <a:p>
            <a:pPr marL="0" indent="0">
              <a:buNone/>
            </a:pPr>
            <a:r>
              <a:rPr lang="da-DK" i="1" dirty="0" smtClean="0"/>
              <a:t>int</a:t>
            </a:r>
            <a:r>
              <a:rPr lang="da-DK" dirty="0" smtClean="0"/>
              <a:t> </a:t>
            </a:r>
            <a:r>
              <a:rPr lang="da-DK" dirty="0"/>
              <a:t>firstarray[] = {5, 10, 15}; </a:t>
            </a:r>
            <a:endParaRPr lang="da-DK" dirty="0" smtClean="0"/>
          </a:p>
          <a:p>
            <a:pPr marL="0" indent="0">
              <a:buNone/>
            </a:pPr>
            <a:r>
              <a:rPr lang="da-DK" i="1" dirty="0" smtClean="0"/>
              <a:t>int</a:t>
            </a:r>
            <a:r>
              <a:rPr lang="da-DK" dirty="0" smtClean="0"/>
              <a:t> </a:t>
            </a:r>
            <a:r>
              <a:rPr lang="da-DK" dirty="0"/>
              <a:t>secondarray[] = {2, 4, 6, 8, 10}; </a:t>
            </a: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printarray </a:t>
            </a:r>
            <a:r>
              <a:rPr lang="da-DK" dirty="0"/>
              <a:t>(firstarray,3); </a:t>
            </a: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printarray </a:t>
            </a:r>
            <a:r>
              <a:rPr lang="da-DK" dirty="0"/>
              <a:t>(secondarray,5); </a:t>
            </a:r>
            <a:endParaRPr lang="da-DK" dirty="0" smtClean="0"/>
          </a:p>
          <a:p>
            <a:pPr marL="0" indent="0">
              <a:buNone/>
            </a:pPr>
            <a:r>
              <a:rPr lang="da-DK" i="1" dirty="0" smtClean="0"/>
              <a:t>return</a:t>
            </a:r>
            <a:r>
              <a:rPr lang="da-DK" dirty="0" smtClean="0"/>
              <a:t> </a:t>
            </a:r>
            <a:r>
              <a:rPr lang="da-DK" dirty="0"/>
              <a:t>0</a:t>
            </a:r>
            <a:r>
              <a:rPr lang="da-DK" dirty="0" smtClean="0"/>
              <a:t>;</a:t>
            </a:r>
          </a:p>
          <a:p>
            <a:pPr marL="0" indent="0">
              <a:buNone/>
            </a:pPr>
            <a:r>
              <a:rPr lang="da-DK" dirty="0" smtClean="0"/>
              <a:t> </a:t>
            </a:r>
            <a:r>
              <a:rPr lang="da-DK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62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of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#include&lt;</a:t>
            </a:r>
            <a:r>
              <a:rPr lang="en-US" dirty="0" err="1" smtClean="0"/>
              <a:t>iostream.h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err="1" smtClean="0"/>
              <a:t>const</a:t>
            </a:r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SIZE = 4;</a:t>
            </a:r>
          </a:p>
          <a:p>
            <a:pPr marL="0" indent="0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part{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modelnumber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};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n;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part apart[SIZE];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for(n=0; n&lt;SIZE; n++)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 </a:t>
            </a:r>
            <a:r>
              <a:rPr lang="en-US" dirty="0" err="1" smtClean="0"/>
              <a:t>cout</a:t>
            </a:r>
            <a:r>
              <a:rPr lang="en-US" dirty="0" smtClean="0"/>
              <a:t>&lt;&lt;“Enter Model Number: 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</a:t>
            </a:r>
            <a:r>
              <a:rPr lang="en-US" dirty="0" err="1" smtClean="0"/>
              <a:t>cin</a:t>
            </a:r>
            <a:r>
              <a:rPr lang="en-US" dirty="0" smtClean="0"/>
              <a:t>&gt;&gt;apart[n].</a:t>
            </a:r>
            <a:r>
              <a:rPr lang="en-US" dirty="0" err="1" smtClean="0"/>
              <a:t>modelnumber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156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152</TotalTime>
  <Words>569</Words>
  <Application>Microsoft Office PowerPoint</Application>
  <PresentationFormat>On-screen Show (4:3)</PresentationFormat>
  <Paragraphs>192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Arrays and String</vt:lpstr>
      <vt:lpstr>Contents</vt:lpstr>
      <vt:lpstr>Arrays Fundamental</vt:lpstr>
      <vt:lpstr>Cont’d</vt:lpstr>
      <vt:lpstr>Example</vt:lpstr>
      <vt:lpstr>Multidimensional Arrays</vt:lpstr>
      <vt:lpstr>Example</vt:lpstr>
      <vt:lpstr>Passing arrays to function</vt:lpstr>
      <vt:lpstr>Arrays of structure</vt:lpstr>
      <vt:lpstr>Arrays as Class member data</vt:lpstr>
      <vt:lpstr>Arrays of objects</vt:lpstr>
      <vt:lpstr>C-Strings</vt:lpstr>
      <vt:lpstr>Example</vt:lpstr>
      <vt:lpstr>Cont’d </vt:lpstr>
      <vt:lpstr>The standard C++ string Class</vt:lpstr>
      <vt:lpstr>Cont’d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Arrays and String</dc:title>
  <dc:creator>Rizwan</dc:creator>
  <cp:lastModifiedBy>Rizwan</cp:lastModifiedBy>
  <cp:revision>35</cp:revision>
  <dcterms:created xsi:type="dcterms:W3CDTF">2012-03-25T16:47:12Z</dcterms:created>
  <dcterms:modified xsi:type="dcterms:W3CDTF">2012-03-26T06:18:23Z</dcterms:modified>
</cp:coreProperties>
</file>